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152" r:id="rId2"/>
    <p:sldId id="1153" r:id="rId3"/>
    <p:sldId id="1154" r:id="rId4"/>
    <p:sldId id="1155" r:id="rId5"/>
    <p:sldId id="1156" r:id="rId6"/>
    <p:sldId id="1351" r:id="rId7"/>
    <p:sldId id="1157" r:id="rId8"/>
    <p:sldId id="1383"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972" autoAdjust="0"/>
    <p:restoredTop sz="96405" autoAdjust="0"/>
  </p:normalViewPr>
  <p:slideViewPr>
    <p:cSldViewPr snapToGrid="0" showGuides="1">
      <p:cViewPr varScale="1">
        <p:scale>
          <a:sx n="168" d="100"/>
          <a:sy n="168" d="100"/>
        </p:scale>
        <p:origin x="880" y="20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7703669394267"/>
          <c:y val="3.1286401699787532E-2"/>
          <c:w val="0.86249781277340298"/>
          <c:h val="0.8638345206849144"/>
        </c:manualLayout>
      </c:layout>
      <c:barChart>
        <c:barDir val="col"/>
        <c:grouping val="clustered"/>
        <c:varyColors val="0"/>
        <c:ser>
          <c:idx val="0"/>
          <c:order val="0"/>
          <c:tx>
            <c:v>HIV Rate</c:v>
          </c:tx>
          <c:spPr>
            <a:solidFill>
              <a:srgbClr val="7F7F7F"/>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AD92-DB4F-A20A-3FDD677900B3}"/>
              </c:ext>
            </c:extLst>
          </c:dPt>
          <c:dPt>
            <c:idx val="1"/>
            <c:invertIfNegative val="0"/>
            <c:bubble3D val="0"/>
            <c:spPr>
              <a:gradFill>
                <a:gsLst>
                  <a:gs pos="0">
                    <a:srgbClr val="326496"/>
                  </a:gs>
                  <a:gs pos="100000">
                    <a:srgbClr val="0083E4"/>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AD92-DB4F-A20A-3FDD677900B3}"/>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D92-DB4F-A20A-3FDD677900B3}"/>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92-DB4F-A20A-3FDD677900B3}"/>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D92-DB4F-A20A-3FDD677900B3}"/>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D92-DB4F-A20A-3FDD677900B3}"/>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D92-DB4F-A20A-3FDD677900B3}"/>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D92-DB4F-A20A-3FDD677900B3}"/>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D92-DB4F-A20A-3FDD677900B3}"/>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D92-DB4F-A20A-3FDD677900B3}"/>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D92-DB4F-A20A-3FDD677900B3}"/>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D92-DB4F-A20A-3FDD677900B3}"/>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D92-DB4F-A20A-3FDD677900B3}"/>
                </c:ext>
              </c:extLst>
            </c:dLbl>
            <c:numFmt formatCode="0" sourceLinked="0"/>
            <c:spPr>
              <a:noFill/>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Placebo</c:v>
                </c:pt>
                <c:pt idx="1">
                  <c:v>Tenofovir DF-Emtricitabine</c:v>
                </c:pt>
              </c:strCache>
            </c:strRef>
          </c:cat>
          <c:val>
            <c:numRef>
              <c:f>Sheet1!$B$2:$B$3</c:f>
              <c:numCache>
                <c:formatCode>0</c:formatCode>
                <c:ptCount val="2"/>
                <c:pt idx="0">
                  <c:v>14</c:v>
                </c:pt>
                <c:pt idx="1">
                  <c:v>2</c:v>
                </c:pt>
              </c:numCache>
            </c:numRef>
          </c:val>
          <c:extLst>
            <c:ext xmlns:c16="http://schemas.microsoft.com/office/drawing/2014/chart" uri="{C3380CC4-5D6E-409C-BE32-E72D297353CC}">
              <c16:uniqueId val="{0000000B-AD92-DB4F-A20A-3FDD677900B3}"/>
            </c:ext>
          </c:extLst>
        </c:ser>
        <c:dLbls>
          <c:showLegendKey val="0"/>
          <c:showVal val="1"/>
          <c:showCatName val="0"/>
          <c:showSerName val="0"/>
          <c:showPercent val="0"/>
          <c:showBubbleSize val="0"/>
        </c:dLbls>
        <c:gapWidth val="185"/>
        <c:axId val="-2090199624"/>
        <c:axId val="-2090219672"/>
      </c:barChart>
      <c:catAx>
        <c:axId val="-2090199624"/>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2090219672"/>
        <c:crosses val="autoZero"/>
        <c:auto val="1"/>
        <c:lblAlgn val="ctr"/>
        <c:lblOffset val="1"/>
        <c:tickLblSkip val="1"/>
        <c:tickMarkSkip val="1"/>
        <c:noMultiLvlLbl val="0"/>
      </c:catAx>
      <c:valAx>
        <c:axId val="-2090219672"/>
        <c:scaling>
          <c:orientation val="minMax"/>
          <c:max val="25"/>
          <c:min val="0"/>
        </c:scaling>
        <c:delete val="0"/>
        <c:axPos val="l"/>
        <c:title>
          <c:tx>
            <c:rich>
              <a:bodyPr/>
              <a:lstStyle/>
              <a:p>
                <a:pPr>
                  <a:defRPr sz="1400" b="1"/>
                </a:pPr>
                <a:r>
                  <a:rPr lang="en-US" sz="1400" b="1"/>
                  <a:t>Number of HIV Infections</a:t>
                </a:r>
              </a:p>
            </c:rich>
          </c:tx>
          <c:layout>
            <c:manualLayout>
              <c:xMode val="edge"/>
              <c:yMode val="edge"/>
              <c:x val="1.0984008943326528E-2"/>
              <c:y val="0.12371468272348311"/>
            </c:manualLayout>
          </c:layout>
          <c:overlay val="0"/>
          <c:spPr>
            <a:noFill/>
            <a:ln w="25400">
              <a:noFill/>
            </a:ln>
          </c:spPr>
        </c:title>
        <c:numFmt formatCode="0" sourceLinked="0"/>
        <c:majorTickMark val="out"/>
        <c:minorTickMark val="none"/>
        <c:tickLblPos val="nextTo"/>
        <c:spPr>
          <a:ln w="6350">
            <a:solidFill>
              <a:schemeClr val="tx1"/>
            </a:solidFill>
          </a:ln>
        </c:spPr>
        <c:txPr>
          <a:bodyPr/>
          <a:lstStyle/>
          <a:p>
            <a:pPr>
              <a:defRPr sz="1200"/>
            </a:pPr>
            <a:endParaRPr lang="en-US"/>
          </a:p>
        </c:txPr>
        <c:crossAx val="-2090199624"/>
        <c:crosses val="autoZero"/>
        <c:crossBetween val="between"/>
        <c:majorUnit val="5"/>
        <c:minorUnit val="5"/>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7703669394267"/>
          <c:y val="2.7318147731533557E-2"/>
          <c:w val="0.86249781277340298"/>
          <c:h val="0.86780277465316835"/>
        </c:manualLayout>
      </c:layout>
      <c:barChart>
        <c:barDir val="col"/>
        <c:grouping val="clustered"/>
        <c:varyColors val="0"/>
        <c:ser>
          <c:idx val="0"/>
          <c:order val="0"/>
          <c:tx>
            <c:v>HIV Rate</c:v>
          </c:tx>
          <c:spPr>
            <a:solidFill>
              <a:srgbClr val="7F7F7F"/>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AD92-DB4F-A20A-3FDD677900B3}"/>
              </c:ext>
            </c:extLst>
          </c:dPt>
          <c:dPt>
            <c:idx val="1"/>
            <c:invertIfNegative val="0"/>
            <c:bubble3D val="0"/>
            <c:spPr>
              <a:gradFill>
                <a:gsLst>
                  <a:gs pos="0">
                    <a:srgbClr val="326496"/>
                  </a:gs>
                  <a:gs pos="100000">
                    <a:srgbClr val="0083E4"/>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AD92-DB4F-A20A-3FDD677900B3}"/>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D92-DB4F-A20A-3FDD677900B3}"/>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92-DB4F-A20A-3FDD677900B3}"/>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D92-DB4F-A20A-3FDD677900B3}"/>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D92-DB4F-A20A-3FDD677900B3}"/>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D92-DB4F-A20A-3FDD677900B3}"/>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D92-DB4F-A20A-3FDD677900B3}"/>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D92-DB4F-A20A-3FDD677900B3}"/>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D92-DB4F-A20A-3FDD677900B3}"/>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D92-DB4F-A20A-3FDD677900B3}"/>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D92-DB4F-A20A-3FDD677900B3}"/>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D92-DB4F-A20A-3FDD677900B3}"/>
                </c:ext>
              </c:extLst>
            </c:dLbl>
            <c:numFmt formatCode="0" sourceLinked="0"/>
            <c:spPr>
              <a:noFill/>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Placebo</c:v>
                </c:pt>
                <c:pt idx="1">
                  <c:v>Tenofovir DF-Emtricitabine</c:v>
                </c:pt>
              </c:strCache>
            </c:strRef>
          </c:cat>
          <c:val>
            <c:numRef>
              <c:f>Sheet1!$B$2:$B$3</c:f>
              <c:numCache>
                <c:formatCode>0</c:formatCode>
                <c:ptCount val="2"/>
                <c:pt idx="0">
                  <c:v>14</c:v>
                </c:pt>
                <c:pt idx="1">
                  <c:v>2</c:v>
                </c:pt>
              </c:numCache>
            </c:numRef>
          </c:val>
          <c:extLst>
            <c:ext xmlns:c16="http://schemas.microsoft.com/office/drawing/2014/chart" uri="{C3380CC4-5D6E-409C-BE32-E72D297353CC}">
              <c16:uniqueId val="{0000000B-AD92-DB4F-A20A-3FDD677900B3}"/>
            </c:ext>
          </c:extLst>
        </c:ser>
        <c:dLbls>
          <c:showLegendKey val="0"/>
          <c:showVal val="1"/>
          <c:showCatName val="0"/>
          <c:showSerName val="0"/>
          <c:showPercent val="0"/>
          <c:showBubbleSize val="0"/>
        </c:dLbls>
        <c:gapWidth val="175"/>
        <c:axId val="-2090199624"/>
        <c:axId val="-2090219672"/>
      </c:barChart>
      <c:catAx>
        <c:axId val="-2090199624"/>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2090219672"/>
        <c:crosses val="autoZero"/>
        <c:auto val="1"/>
        <c:lblAlgn val="ctr"/>
        <c:lblOffset val="1"/>
        <c:tickLblSkip val="1"/>
        <c:tickMarkSkip val="1"/>
        <c:noMultiLvlLbl val="0"/>
      </c:catAx>
      <c:valAx>
        <c:axId val="-2090219672"/>
        <c:scaling>
          <c:orientation val="minMax"/>
          <c:max val="25"/>
          <c:min val="0"/>
        </c:scaling>
        <c:delete val="0"/>
        <c:axPos val="l"/>
        <c:title>
          <c:tx>
            <c:rich>
              <a:bodyPr/>
              <a:lstStyle/>
              <a:p>
                <a:pPr>
                  <a:defRPr sz="1400" b="1"/>
                </a:pPr>
                <a:r>
                  <a:rPr lang="en-US" sz="1400" b="1"/>
                  <a:t>Number of HIV Infections</a:t>
                </a:r>
              </a:p>
            </c:rich>
          </c:tx>
          <c:layout>
            <c:manualLayout>
              <c:xMode val="edge"/>
              <c:yMode val="edge"/>
              <c:x val="1.0984008943326528E-2"/>
              <c:y val="0.14413939305332191"/>
            </c:manualLayout>
          </c:layout>
          <c:overlay val="0"/>
          <c:spPr>
            <a:noFill/>
            <a:ln w="25400">
              <a:noFill/>
            </a:ln>
          </c:spPr>
        </c:title>
        <c:numFmt formatCode="0" sourceLinked="0"/>
        <c:majorTickMark val="out"/>
        <c:minorTickMark val="none"/>
        <c:tickLblPos val="nextTo"/>
        <c:spPr>
          <a:ln w="6350">
            <a:solidFill>
              <a:schemeClr val="tx1"/>
            </a:solidFill>
          </a:ln>
        </c:spPr>
        <c:txPr>
          <a:bodyPr/>
          <a:lstStyle/>
          <a:p>
            <a:pPr>
              <a:defRPr sz="1200"/>
            </a:pPr>
            <a:endParaRPr lang="en-US"/>
          </a:p>
        </c:txPr>
        <c:crossAx val="-2090199624"/>
        <c:crosses val="autoZero"/>
        <c:crossBetween val="between"/>
        <c:majorUnit val="5"/>
        <c:minorUnit val="5"/>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1840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8595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36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122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6597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078649"/>
            <a:ext cx="9144000" cy="956120"/>
          </a:xfrm>
        </p:spPr>
        <p:txBody>
          <a:bodyPr>
            <a:noAutofit/>
          </a:bodyPr>
          <a:lstStyle/>
          <a:p>
            <a:pPr>
              <a:lnSpc>
                <a:spcPts val="3000"/>
              </a:lnSpc>
            </a:pPr>
            <a:r>
              <a:rPr lang="en-US" sz="1800" b="0" dirty="0"/>
              <a:t>On-Demand HIV PrEP for Men at High Risk for HIV</a:t>
            </a:r>
            <a:br>
              <a:rPr lang="en-US" dirty="0">
                <a:solidFill>
                  <a:srgbClr val="001D48"/>
                </a:solidFill>
              </a:rPr>
            </a:br>
            <a:r>
              <a:rPr lang="en-US" dirty="0">
                <a:solidFill>
                  <a:srgbClr val="001D48"/>
                </a:solidFill>
                <a:cs typeface="Arial"/>
              </a:rPr>
              <a:t>IPERGAY</a:t>
            </a:r>
            <a:endParaRPr lang="en-US" dirty="0">
              <a:solidFill>
                <a:srgbClr val="001D48"/>
              </a:solidFill>
            </a:endParaRPr>
          </a:p>
        </p:txBody>
      </p:sp>
    </p:spTree>
    <p:extLst>
      <p:ext uri="{BB962C8B-B14F-4D97-AF65-F5344CB8AC3E}">
        <p14:creationId xmlns:p14="http://schemas.microsoft.com/office/powerpoint/2010/main" val="140418626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11"/>
          <p:cNvSpPr>
            <a:spLocks noChangeShapeType="1"/>
          </p:cNvSpPr>
          <p:nvPr/>
        </p:nvSpPr>
        <p:spPr bwMode="auto">
          <a:xfrm rot="1169337" flipV="1">
            <a:off x="5752792" y="2072416"/>
            <a:ext cx="477964" cy="682526"/>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6" name="Line 11"/>
          <p:cNvSpPr>
            <a:spLocks noChangeShapeType="1"/>
          </p:cNvSpPr>
          <p:nvPr/>
        </p:nvSpPr>
        <p:spPr bwMode="auto">
          <a:xfrm rot="20430663">
            <a:off x="5745784" y="2581755"/>
            <a:ext cx="491978" cy="642932"/>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On-Demand HIV PrEP for MSM at High Risk for HIV </a:t>
            </a:r>
            <a:br>
              <a:rPr lang="en-US" sz="2000" dirty="0"/>
            </a:br>
            <a:r>
              <a:rPr lang="en-US" sz="2000" dirty="0"/>
              <a:t>IPERGAY: Study Design</a:t>
            </a:r>
          </a:p>
        </p:txBody>
      </p:sp>
      <p:sp>
        <p:nvSpPr>
          <p:cNvPr id="11" name="Text Placeholder 10"/>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Molina JM, et al. N Engl J Med. 2015;373:2237-46.</a:t>
            </a:r>
          </a:p>
        </p:txBody>
      </p:sp>
      <p:sp>
        <p:nvSpPr>
          <p:cNvPr id="9" name="Content Placeholder 8">
            <a:extLst>
              <a:ext uri="{FF2B5EF4-FFF2-40B4-BE49-F238E27FC236}">
                <a16:creationId xmlns:a16="http://schemas.microsoft.com/office/drawing/2014/main" id="{0F0AC047-ABD8-FA0C-347B-686CA8412712}"/>
              </a:ext>
            </a:extLst>
          </p:cNvPr>
          <p:cNvSpPr>
            <a:spLocks noGrp="1"/>
          </p:cNvSpPr>
          <p:nvPr>
            <p:ph sz="half" idx="2"/>
          </p:nvPr>
        </p:nvSpPr>
        <p:spPr>
          <a:xfrm>
            <a:off x="323087" y="996969"/>
            <a:ext cx="5329541" cy="3319451"/>
          </a:xfrm>
        </p:spPr>
        <p:txBody>
          <a:bodyPr>
            <a:noAutofit/>
          </a:bodyPr>
          <a:lstStyle/>
          <a:p>
            <a:pPr marL="182880" lvl="0" indent="-182880" defTabSz="457200" fontAlgn="base">
              <a:lnSpc>
                <a:spcPts val="1800"/>
              </a:lnSpc>
              <a:spcBef>
                <a:spcPts val="0"/>
              </a:spcBef>
              <a:spcAft>
                <a:spcPct val="0"/>
              </a:spcAft>
              <a:buSzTx/>
              <a:defRPr/>
            </a:pPr>
            <a:r>
              <a:rPr lang="en-US" sz="1400" b="1" dirty="0">
                <a:cs typeface="Arial"/>
              </a:rPr>
              <a:t>Background</a:t>
            </a:r>
            <a:r>
              <a:rPr lang="en-US" sz="1400" dirty="0">
                <a:cs typeface="Arial"/>
              </a:rPr>
              <a:t>: </a:t>
            </a:r>
            <a:r>
              <a:rPr lang="en-US" sz="1400" dirty="0"/>
              <a:t>Randomized, phase 3, double-blind, placebo-controlled trial conducted in France and Canada that investigated tenofovir DF-emtricitabine as on-demand preexposure prophylaxis for men who have sex with men</a:t>
            </a:r>
          </a:p>
          <a:p>
            <a:pPr marL="182563" lvl="0" indent="-182563" defTabSz="457200" fontAlgn="base">
              <a:lnSpc>
                <a:spcPts val="1800"/>
              </a:lnSpc>
              <a:spcBef>
                <a:spcPts val="600"/>
              </a:spcBef>
              <a:buSzTx/>
            </a:pPr>
            <a:r>
              <a:rPr lang="en-US" sz="1400" b="1" dirty="0">
                <a:cs typeface="Arial"/>
              </a:rPr>
              <a:t>Inclusion Criteria</a:t>
            </a:r>
            <a:r>
              <a:rPr lang="en-US" sz="1400" dirty="0">
                <a:cs typeface="Arial"/>
              </a:rPr>
              <a:t> (400 enrolled)</a:t>
            </a:r>
          </a:p>
          <a:p>
            <a:pPr marL="348298" lvl="1" indent="-182563" defTabSz="457200" fontAlgn="base">
              <a:lnSpc>
                <a:spcPts val="1800"/>
              </a:lnSpc>
              <a:buSzTx/>
            </a:pPr>
            <a:r>
              <a:rPr lang="en-US" sz="1400" dirty="0"/>
              <a:t>18 years of age or older and HIV seronegative</a:t>
            </a:r>
          </a:p>
          <a:p>
            <a:pPr marL="348298" lvl="1" indent="-182563" defTabSz="457200" fontAlgn="base">
              <a:lnSpc>
                <a:spcPts val="1800"/>
              </a:lnSpc>
              <a:buSzTx/>
            </a:pPr>
            <a:r>
              <a:rPr lang="en-US" sz="1400" dirty="0"/>
              <a:t>Men or TG women who have sex with men</a:t>
            </a:r>
          </a:p>
          <a:p>
            <a:pPr marL="348298" lvl="1" indent="-182563" defTabSz="457200" fontAlgn="base">
              <a:lnSpc>
                <a:spcPts val="1800"/>
              </a:lnSpc>
              <a:buSzTx/>
            </a:pPr>
            <a:r>
              <a:rPr lang="en-US" sz="1400" dirty="0"/>
              <a:t>Unprotected anal sex ≥2 partners in prior 6 months</a:t>
            </a:r>
          </a:p>
          <a:p>
            <a:pPr marL="348298" lvl="1" indent="-182563" defTabSz="457200" fontAlgn="base">
              <a:lnSpc>
                <a:spcPts val="1800"/>
              </a:lnSpc>
              <a:buSzTx/>
            </a:pPr>
            <a:r>
              <a:rPr lang="en-US" sz="1400" dirty="0"/>
              <a:t>Excluded if chronic HCV or HBsAg-positive</a:t>
            </a:r>
          </a:p>
          <a:p>
            <a:pPr marL="348298" lvl="1" indent="-182563" defTabSz="457200" fontAlgn="base">
              <a:lnSpc>
                <a:spcPts val="1800"/>
              </a:lnSpc>
              <a:buSzTx/>
            </a:pPr>
            <a:r>
              <a:rPr lang="en-US" sz="1400" dirty="0"/>
              <a:t>Excluded: </a:t>
            </a:r>
            <a:r>
              <a:rPr lang="en-US" sz="1400" dirty="0" err="1"/>
              <a:t>CrCl</a:t>
            </a:r>
            <a:r>
              <a:rPr lang="en-US" sz="1400" dirty="0"/>
              <a:t> &lt;60 mL/min, glycosuria, proteinuria</a:t>
            </a:r>
          </a:p>
          <a:p>
            <a:pPr marL="182563" lvl="0" indent="-182563" defTabSz="457200" fontAlgn="base">
              <a:lnSpc>
                <a:spcPts val="1800"/>
              </a:lnSpc>
              <a:spcBef>
                <a:spcPts val="600"/>
              </a:spcBef>
              <a:buSzTx/>
            </a:pPr>
            <a:r>
              <a:rPr lang="en-US" sz="1400" b="1" dirty="0"/>
              <a:t>Treatment Arms</a:t>
            </a:r>
          </a:p>
          <a:p>
            <a:pPr marL="348298" lvl="1" indent="-182563" defTabSz="457200" fontAlgn="base">
              <a:lnSpc>
                <a:spcPts val="1800"/>
              </a:lnSpc>
              <a:buSzTx/>
            </a:pPr>
            <a:r>
              <a:rPr lang="en-US" sz="1400" dirty="0"/>
              <a:t>Placebo: (on-demand schedule*)</a:t>
            </a:r>
          </a:p>
          <a:p>
            <a:pPr marL="348298" lvl="1" indent="-182563" defTabSz="457200" fontAlgn="base">
              <a:lnSpc>
                <a:spcPts val="1800"/>
              </a:lnSpc>
              <a:buSzTx/>
            </a:pPr>
            <a:r>
              <a:rPr lang="en-US" sz="1400" dirty="0"/>
              <a:t>Tenofovir DF-emtricitabine: (on-demand schedule*)</a:t>
            </a:r>
          </a:p>
          <a:p>
            <a:pPr>
              <a:lnSpc>
                <a:spcPts val="1800"/>
              </a:lnSpc>
            </a:pPr>
            <a:endParaRPr lang="en-US" sz="1400" dirty="0"/>
          </a:p>
        </p:txBody>
      </p:sp>
      <p:sp>
        <p:nvSpPr>
          <p:cNvPr id="7" name="Rectangle 7"/>
          <p:cNvSpPr>
            <a:spLocks noChangeArrowheads="1"/>
          </p:cNvSpPr>
          <p:nvPr/>
        </p:nvSpPr>
        <p:spPr bwMode="ltGray">
          <a:xfrm>
            <a:off x="6369275" y="1607607"/>
            <a:ext cx="2474497" cy="818384"/>
          </a:xfrm>
          <a:prstGeom prst="rect">
            <a:avLst/>
          </a:prstGeom>
          <a:solidFill>
            <a:schemeClr val="bg1">
              <a:lumMod val="85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Placebo</a:t>
            </a:r>
          </a:p>
          <a:p>
            <a:pPr algn="ctr">
              <a:spcBef>
                <a:spcPts val="300"/>
              </a:spcBef>
              <a:spcAft>
                <a:spcPts val="300"/>
              </a:spcAft>
            </a:pPr>
            <a:r>
              <a:rPr lang="en-US" sz="1000" dirty="0">
                <a:solidFill>
                  <a:srgbClr val="000000"/>
                </a:solidFill>
                <a:latin typeface="Arial"/>
                <a:cs typeface="Arial"/>
              </a:rPr>
              <a:t>(n = 201)</a:t>
            </a:r>
          </a:p>
        </p:txBody>
      </p:sp>
      <p:sp>
        <p:nvSpPr>
          <p:cNvPr id="8" name="Rectangle 7"/>
          <p:cNvSpPr>
            <a:spLocks noChangeArrowheads="1"/>
          </p:cNvSpPr>
          <p:nvPr/>
        </p:nvSpPr>
        <p:spPr bwMode="ltGray">
          <a:xfrm>
            <a:off x="6369274" y="2798298"/>
            <a:ext cx="2474497" cy="818384"/>
          </a:xfrm>
          <a:prstGeom prst="rect">
            <a:avLst/>
          </a:prstGeom>
          <a:solidFill>
            <a:schemeClr val="accent1">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Tenofovir DF-Emtricitabine</a:t>
            </a:r>
          </a:p>
          <a:p>
            <a:pPr algn="ctr">
              <a:spcBef>
                <a:spcPts val="300"/>
              </a:spcBef>
              <a:spcAft>
                <a:spcPts val="300"/>
              </a:spcAft>
            </a:pPr>
            <a:r>
              <a:rPr lang="en-US" sz="1000" dirty="0">
                <a:solidFill>
                  <a:srgbClr val="000000"/>
                </a:solidFill>
                <a:latin typeface="Arial"/>
                <a:cs typeface="Arial"/>
              </a:rPr>
              <a:t>(n = 199)</a:t>
            </a:r>
          </a:p>
        </p:txBody>
      </p:sp>
      <p:sp>
        <p:nvSpPr>
          <p:cNvPr id="10" name="TextBox 9"/>
          <p:cNvSpPr txBox="1"/>
          <p:nvPr/>
        </p:nvSpPr>
        <p:spPr>
          <a:xfrm>
            <a:off x="322761" y="4404103"/>
            <a:ext cx="8569779" cy="415498"/>
          </a:xfrm>
          <a:prstGeom prst="rect">
            <a:avLst/>
          </a:prstGeom>
          <a:solidFill>
            <a:schemeClr val="bg1">
              <a:lumMod val="95000"/>
            </a:schemeClr>
          </a:solidFill>
          <a:ln>
            <a:noFill/>
          </a:ln>
        </p:spPr>
        <p:txBody>
          <a:bodyPr wrap="square" lIns="0" rIns="274320" rtlCol="0">
            <a:spAutoFit/>
          </a:bodyPr>
          <a:lstStyle/>
          <a:p>
            <a:pPr marL="91440"/>
            <a:r>
              <a:rPr lang="en-US" sz="1000" dirty="0">
                <a:latin typeface="Arial"/>
                <a:cs typeface="Arial"/>
              </a:rPr>
              <a:t>*</a:t>
            </a:r>
            <a:r>
              <a:rPr lang="en-US" sz="1000" b="1" dirty="0">
                <a:latin typeface="Arial"/>
                <a:cs typeface="Arial"/>
              </a:rPr>
              <a:t>On demand Schedule</a:t>
            </a:r>
            <a:r>
              <a:rPr lang="en-US" sz="1000" dirty="0">
                <a:latin typeface="Arial"/>
                <a:cs typeface="Arial"/>
              </a:rPr>
              <a:t>: take 2-pill loading dose of TDF-FTC or placebo with food 2-24 hours before sex, followed by a 3</a:t>
            </a:r>
            <a:r>
              <a:rPr lang="en-US" sz="1000" baseline="30000" dirty="0">
                <a:latin typeface="Arial"/>
                <a:cs typeface="Arial"/>
              </a:rPr>
              <a:t>rd</a:t>
            </a:r>
            <a:r>
              <a:rPr lang="en-US" sz="1000" dirty="0">
                <a:latin typeface="Arial"/>
                <a:cs typeface="Arial"/>
              </a:rPr>
              <a:t> pill 24 hours after the 1</a:t>
            </a:r>
            <a:r>
              <a:rPr lang="en-US" sz="1000" baseline="30000" dirty="0">
                <a:latin typeface="Arial"/>
                <a:cs typeface="Arial"/>
              </a:rPr>
              <a:t>st</a:t>
            </a:r>
            <a:r>
              <a:rPr lang="en-US" sz="1000" dirty="0">
                <a:latin typeface="Arial"/>
                <a:cs typeface="Arial"/>
              </a:rPr>
              <a:t> pill and a 4</a:t>
            </a:r>
            <a:r>
              <a:rPr lang="en-US" sz="1000" baseline="30000" dirty="0">
                <a:latin typeface="Arial"/>
                <a:cs typeface="Arial"/>
              </a:rPr>
              <a:t>th</a:t>
            </a:r>
            <a:r>
              <a:rPr lang="en-US" sz="1000" dirty="0">
                <a:latin typeface="Arial"/>
                <a:cs typeface="Arial"/>
              </a:rPr>
              <a:t> pill 48 hours after the first 2 pills. With multiple consecutive episodes of sex, take 1 pill per day until 48 hours after last sex.</a:t>
            </a:r>
          </a:p>
        </p:txBody>
      </p:sp>
    </p:spTree>
    <p:extLst>
      <p:ext uri="{BB962C8B-B14F-4D97-AF65-F5344CB8AC3E}">
        <p14:creationId xmlns:p14="http://schemas.microsoft.com/office/powerpoint/2010/main" val="114819737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On-Demand HIV PrEP for MSM at High Risk for HIV</a:t>
            </a:r>
            <a:br>
              <a:rPr lang="en-US" dirty="0"/>
            </a:br>
            <a:r>
              <a:rPr lang="en-US" dirty="0"/>
              <a:t>IPERGAY: Design</a:t>
            </a:r>
          </a:p>
        </p:txBody>
      </p:sp>
      <p:sp>
        <p:nvSpPr>
          <p:cNvPr id="4" name="Text Placeholder 3"/>
          <p:cNvSpPr>
            <a:spLocks noGrp="1"/>
          </p:cNvSpPr>
          <p:nvPr>
            <p:ph type="body" sz="quarter" idx="15"/>
          </p:nvPr>
        </p:nvSpPr>
        <p:spPr/>
        <p:txBody>
          <a:bodyPr/>
          <a:lstStyle/>
          <a:p>
            <a:r>
              <a:rPr lang="en-US" dirty="0"/>
              <a:t>IPERGAY On-Demand Dosing Schedule</a:t>
            </a:r>
          </a:p>
        </p:txBody>
      </p:sp>
      <p:sp>
        <p:nvSpPr>
          <p:cNvPr id="5" name="Text Placeholder 4"/>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Molina JM, et al. N </a:t>
            </a:r>
            <a:r>
              <a:rPr lang="en-US" dirty="0" err="1">
                <a:ea typeface="ＭＳ Ｐゴシック" pitchFamily="-105" charset="-128"/>
                <a:cs typeface="ＭＳ Ｐゴシック" pitchFamily="-105" charset="-128"/>
              </a:rPr>
              <a:t>Engl</a:t>
            </a:r>
            <a:r>
              <a:rPr lang="en-US" dirty="0">
                <a:ea typeface="ＭＳ Ｐゴシック" pitchFamily="-105" charset="-128"/>
                <a:cs typeface="ＭＳ Ｐゴシック" pitchFamily="-105" charset="-128"/>
              </a:rPr>
              <a:t> J Med. 2015;373:2237-46.</a:t>
            </a:r>
          </a:p>
        </p:txBody>
      </p:sp>
      <p:sp>
        <p:nvSpPr>
          <p:cNvPr id="9" name="Rectangle 13"/>
          <p:cNvSpPr>
            <a:spLocks noChangeArrowheads="1"/>
          </p:cNvSpPr>
          <p:nvPr/>
        </p:nvSpPr>
        <p:spPr bwMode="auto">
          <a:xfrm>
            <a:off x="1152893" y="3256623"/>
            <a:ext cx="696272" cy="317397"/>
          </a:xfrm>
          <a:prstGeom prst="rect">
            <a:avLst/>
          </a:prstGeom>
          <a:noFill/>
          <a:ln w="12700">
            <a:noFill/>
            <a:miter lim="800000"/>
            <a:headEnd/>
            <a:tailEnd/>
          </a:ln>
        </p:spPr>
        <p:txBody>
          <a:bodyPr lIns="70215" tIns="35703" rIns="70215" bIns="35703" anchor="ctr">
            <a:prstTxWarp prst="textNoShape">
              <a:avLst/>
            </a:prstTxWarp>
          </a:bodyPr>
          <a:lstStyle/>
          <a:p>
            <a:pPr algn="ctr" defTabSz="700088">
              <a:lnSpc>
                <a:spcPct val="90000"/>
              </a:lnSpc>
              <a:spcBef>
                <a:spcPct val="50000"/>
              </a:spcBef>
            </a:pPr>
            <a:r>
              <a:rPr lang="en-US" sz="1500" dirty="0">
                <a:latin typeface="Arial" pitchFamily="31" charset="0"/>
              </a:rPr>
              <a:t>Time</a:t>
            </a:r>
          </a:p>
        </p:txBody>
      </p:sp>
      <p:pic>
        <p:nvPicPr>
          <p:cNvPr id="23" name="Picture 22" descr="tenofovir+emtricitabin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067614" y="2528578"/>
            <a:ext cx="675836" cy="361532"/>
          </a:xfrm>
          <a:prstGeom prst="rect">
            <a:avLst/>
          </a:prstGeom>
        </p:spPr>
      </p:pic>
      <p:grpSp>
        <p:nvGrpSpPr>
          <p:cNvPr id="7" name="Group 6"/>
          <p:cNvGrpSpPr>
            <a:grpSpLocks noChangeAspect="1"/>
          </p:cNvGrpSpPr>
          <p:nvPr/>
        </p:nvGrpSpPr>
        <p:grpSpPr>
          <a:xfrm>
            <a:off x="1143000" y="1548452"/>
            <a:ext cx="6684879" cy="2760882"/>
            <a:chOff x="1143000" y="1548452"/>
            <a:chExt cx="6684879" cy="2760882"/>
          </a:xfrm>
        </p:grpSpPr>
        <p:cxnSp>
          <p:nvCxnSpPr>
            <p:cNvPr id="6" name="Straight Arrow Connector 5"/>
            <p:cNvCxnSpPr/>
            <p:nvPr/>
          </p:nvCxnSpPr>
          <p:spPr>
            <a:xfrm>
              <a:off x="2576228" y="2614133"/>
              <a:ext cx="1" cy="898398"/>
            </a:xfrm>
            <a:prstGeom prst="straightConnector1">
              <a:avLst/>
            </a:prstGeom>
            <a:ln w="25400" cmpd="sng">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152847" y="2018791"/>
              <a:ext cx="1355" cy="1493741"/>
            </a:xfrm>
            <a:prstGeom prst="straightConnector1">
              <a:avLst/>
            </a:prstGeom>
            <a:ln w="25400" cmpd="sng">
              <a:solidFill>
                <a:schemeClr val="accent6"/>
              </a:solidFill>
              <a:tailEnd type="arrow"/>
            </a:ln>
            <a:effectLst/>
          </p:spPr>
          <p:style>
            <a:lnRef idx="2">
              <a:schemeClr val="accent1"/>
            </a:lnRef>
            <a:fillRef idx="0">
              <a:schemeClr val="accent1"/>
            </a:fillRef>
            <a:effectRef idx="1">
              <a:schemeClr val="accent1"/>
            </a:effectRef>
            <a:fontRef idx="minor">
              <a:schemeClr val="tx1"/>
            </a:fontRef>
          </p:style>
        </p:cxnSp>
        <p:pic>
          <p:nvPicPr>
            <p:cNvPr id="15" name="Picture 14" descr="virion1.png"/>
            <p:cNvPicPr>
              <a:picLocks noChangeAspect="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rot="900000">
              <a:off x="2926474" y="1953833"/>
              <a:ext cx="454973" cy="457943"/>
            </a:xfrm>
            <a:prstGeom prst="rect">
              <a:avLst/>
            </a:prstGeom>
            <a:effectLst/>
          </p:spPr>
        </p:pic>
        <p:cxnSp>
          <p:nvCxnSpPr>
            <p:cNvPr id="17" name="Straight Connector 16"/>
            <p:cNvCxnSpPr/>
            <p:nvPr/>
          </p:nvCxnSpPr>
          <p:spPr>
            <a:xfrm flipV="1">
              <a:off x="1143000" y="3529952"/>
              <a:ext cx="6684879" cy="21017"/>
            </a:xfrm>
            <a:prstGeom prst="line">
              <a:avLst/>
            </a:prstGeom>
            <a:ln w="38100" cmpd="sng">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pic>
          <p:nvPicPr>
            <p:cNvPr id="21" name="Picture 20" descr="tenofovir+emtricitabin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228851" y="2329921"/>
              <a:ext cx="675836" cy="361532"/>
            </a:xfrm>
            <a:prstGeom prst="rect">
              <a:avLst/>
            </a:prstGeom>
          </p:spPr>
        </p:pic>
        <p:cxnSp>
          <p:nvCxnSpPr>
            <p:cNvPr id="22" name="Straight Arrow Connector 21"/>
            <p:cNvCxnSpPr>
              <a:cxnSpLocks/>
              <a:stCxn id="23" idx="2"/>
            </p:cNvCxnSpPr>
            <p:nvPr/>
          </p:nvCxnSpPr>
          <p:spPr>
            <a:xfrm flipH="1">
              <a:off x="4403208" y="2890110"/>
              <a:ext cx="2324" cy="622421"/>
            </a:xfrm>
            <a:prstGeom prst="straightConnector1">
              <a:avLst/>
            </a:prstGeom>
            <a:ln w="25400" cmpd="sng">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6064755" y="2614133"/>
              <a:ext cx="1" cy="898398"/>
            </a:xfrm>
            <a:prstGeom prst="straightConnector1">
              <a:avLst/>
            </a:prstGeom>
            <a:ln w="25400" cmpd="sng">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pic>
          <p:nvPicPr>
            <p:cNvPr id="25" name="Picture 24" descr="tenofovir+emtricitabin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724964" y="2528578"/>
              <a:ext cx="675836" cy="361532"/>
            </a:xfrm>
            <a:prstGeom prst="rect">
              <a:avLst/>
            </a:prstGeom>
          </p:spPr>
        </p:pic>
        <p:pic>
          <p:nvPicPr>
            <p:cNvPr id="27" name="Picture 26" descr="tenofovir+emtricitabin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228851" y="2672821"/>
              <a:ext cx="675836" cy="361532"/>
            </a:xfrm>
            <a:prstGeom prst="rect">
              <a:avLst/>
            </a:prstGeom>
          </p:spPr>
        </p:pic>
        <p:sp>
          <p:nvSpPr>
            <p:cNvPr id="28" name="Rectangle 13"/>
            <p:cNvSpPr>
              <a:spLocks noChangeArrowheads="1"/>
            </p:cNvSpPr>
            <p:nvPr/>
          </p:nvSpPr>
          <p:spPr bwMode="auto">
            <a:xfrm>
              <a:off x="2114550" y="1548452"/>
              <a:ext cx="2057400" cy="400050"/>
            </a:xfrm>
            <a:prstGeom prst="rect">
              <a:avLst/>
            </a:prstGeom>
            <a:noFill/>
            <a:ln w="12700">
              <a:noFill/>
              <a:miter lim="800000"/>
              <a:headEnd/>
              <a:tailEnd/>
            </a:ln>
          </p:spPr>
          <p:txBody>
            <a:bodyPr lIns="70215" tIns="35703" rIns="70215" bIns="35703" anchor="ctr">
              <a:prstTxWarp prst="textNoShape">
                <a:avLst/>
              </a:prstTxWarp>
            </a:bodyPr>
            <a:lstStyle/>
            <a:p>
              <a:pPr algn="ctr" defTabSz="700088">
                <a:lnSpc>
                  <a:spcPct val="90000"/>
                </a:lnSpc>
                <a:spcBef>
                  <a:spcPct val="50000"/>
                </a:spcBef>
              </a:pPr>
              <a:r>
                <a:rPr lang="en-US" sz="1500" b="1" dirty="0">
                  <a:solidFill>
                    <a:schemeClr val="accent6"/>
                  </a:solidFill>
                  <a:latin typeface="Arial" pitchFamily="31" charset="0"/>
                </a:rPr>
                <a:t>HIV Exposure Event</a:t>
              </a:r>
            </a:p>
          </p:txBody>
        </p:sp>
        <p:sp>
          <p:nvSpPr>
            <p:cNvPr id="33" name="TextBox 32"/>
            <p:cNvSpPr txBox="1"/>
            <p:nvPr/>
          </p:nvSpPr>
          <p:spPr>
            <a:xfrm>
              <a:off x="1485900" y="3663003"/>
              <a:ext cx="2228850" cy="646331"/>
            </a:xfrm>
            <a:prstGeom prst="rect">
              <a:avLst/>
            </a:prstGeom>
            <a:solidFill>
              <a:schemeClr val="accent1"/>
            </a:solidFill>
          </p:spPr>
          <p:txBody>
            <a:bodyPr wrap="square" rtlCol="0">
              <a:spAutoFit/>
            </a:bodyPr>
            <a:lstStyle/>
            <a:p>
              <a:r>
                <a:rPr lang="en-US" sz="1200" dirty="0">
                  <a:solidFill>
                    <a:srgbClr val="FFFFFF"/>
                  </a:solidFill>
                  <a:latin typeface="Arial"/>
                  <a:cs typeface="Arial"/>
                </a:rPr>
                <a:t>2 tabs 2-24 hours before sex (or 1 pill if most recent dose taken &lt;7 days prior)</a:t>
              </a:r>
            </a:p>
          </p:txBody>
        </p:sp>
        <p:sp>
          <p:nvSpPr>
            <p:cNvPr id="34" name="TextBox 33"/>
            <p:cNvSpPr txBox="1"/>
            <p:nvPr/>
          </p:nvSpPr>
          <p:spPr>
            <a:xfrm>
              <a:off x="4171950" y="3668405"/>
              <a:ext cx="2084782" cy="461665"/>
            </a:xfrm>
            <a:prstGeom prst="rect">
              <a:avLst/>
            </a:prstGeom>
            <a:solidFill>
              <a:srgbClr val="326496"/>
            </a:solidFill>
          </p:spPr>
          <p:txBody>
            <a:bodyPr wrap="square" rtlCol="0">
              <a:spAutoFit/>
            </a:bodyPr>
            <a:lstStyle/>
            <a:p>
              <a:r>
                <a:rPr lang="en-US" sz="1200" dirty="0">
                  <a:solidFill>
                    <a:srgbClr val="FFFFFF"/>
                  </a:solidFill>
                  <a:latin typeface="+mn-lt"/>
                </a:rPr>
                <a:t>1 tab 24 and 48 hours after the last pre-sex dose</a:t>
              </a:r>
            </a:p>
          </p:txBody>
        </p:sp>
      </p:grpSp>
    </p:spTree>
    <p:extLst>
      <p:ext uri="{BB962C8B-B14F-4D97-AF65-F5344CB8AC3E}">
        <p14:creationId xmlns:p14="http://schemas.microsoft.com/office/powerpoint/2010/main" val="72289046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On-Demand HIV PrEP for MSM at High Risk for HIV</a:t>
            </a:r>
            <a:br>
              <a:rPr lang="en-US" dirty="0">
                <a:solidFill>
                  <a:schemeClr val="accent2">
                    <a:lumMod val="20000"/>
                    <a:lumOff val="80000"/>
                  </a:schemeClr>
                </a:solidFill>
              </a:rPr>
            </a:br>
            <a:r>
              <a:rPr lang="en-US" dirty="0"/>
              <a:t>IPERGAY: Design</a:t>
            </a:r>
          </a:p>
        </p:txBody>
      </p:sp>
      <p:sp>
        <p:nvSpPr>
          <p:cNvPr id="4" name="Text Placeholder 3"/>
          <p:cNvSpPr>
            <a:spLocks noGrp="1"/>
          </p:cNvSpPr>
          <p:nvPr>
            <p:ph type="body" sz="quarter" idx="15"/>
          </p:nvPr>
        </p:nvSpPr>
        <p:spPr/>
        <p:txBody>
          <a:bodyPr/>
          <a:lstStyle/>
          <a:p>
            <a:r>
              <a:rPr lang="en-US" dirty="0"/>
              <a:t>IPERGAY On-Demand Dosing Schedule with Ongoing HIV Exposures</a:t>
            </a:r>
          </a:p>
        </p:txBody>
      </p:sp>
      <p:sp>
        <p:nvSpPr>
          <p:cNvPr id="5" name="Text Placeholder 4"/>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ea typeface="ＭＳ Ｐゴシック" pitchFamily="-105" charset="-128"/>
                <a:cs typeface="Arial" panose="020B0604020202020204" pitchFamily="34" charset="0"/>
              </a:rPr>
              <a:t>Molina JM, et al. N </a:t>
            </a:r>
            <a:r>
              <a:rPr lang="en-US" dirty="0" err="1">
                <a:latin typeface="Arial" panose="020B0604020202020204" pitchFamily="34" charset="0"/>
                <a:ea typeface="ＭＳ Ｐゴシック" pitchFamily="-105" charset="-128"/>
                <a:cs typeface="Arial" panose="020B0604020202020204" pitchFamily="34" charset="0"/>
              </a:rPr>
              <a:t>Engl</a:t>
            </a:r>
            <a:r>
              <a:rPr lang="en-US" dirty="0">
                <a:latin typeface="Arial" panose="020B0604020202020204" pitchFamily="34" charset="0"/>
                <a:ea typeface="ＭＳ Ｐゴシック" pitchFamily="-105" charset="-128"/>
                <a:cs typeface="Arial" panose="020B0604020202020204" pitchFamily="34" charset="0"/>
              </a:rPr>
              <a:t> J Med. 2015;373:2237-46.</a:t>
            </a:r>
          </a:p>
        </p:txBody>
      </p:sp>
      <p:cxnSp>
        <p:nvCxnSpPr>
          <p:cNvPr id="19" name="Straight Arrow Connector 18"/>
          <p:cNvCxnSpPr/>
          <p:nvPr/>
        </p:nvCxnSpPr>
        <p:spPr>
          <a:xfrm>
            <a:off x="2347628" y="2537420"/>
            <a:ext cx="1" cy="898398"/>
          </a:xfrm>
          <a:prstGeom prst="straightConnector1">
            <a:avLst/>
          </a:prstGeom>
          <a:ln w="25400" cmpd="sng">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924247" y="1942077"/>
            <a:ext cx="1355" cy="1493741"/>
          </a:xfrm>
          <a:prstGeom prst="straightConnector1">
            <a:avLst/>
          </a:prstGeom>
          <a:ln w="25400" cmpd="sng">
            <a:solidFill>
              <a:schemeClr val="accent6"/>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p:nvSpPr>
        <p:spPr bwMode="auto">
          <a:xfrm>
            <a:off x="1161282" y="3179909"/>
            <a:ext cx="696272" cy="317397"/>
          </a:xfrm>
          <a:prstGeom prst="rect">
            <a:avLst/>
          </a:prstGeom>
          <a:noFill/>
          <a:ln w="12700">
            <a:noFill/>
            <a:miter lim="800000"/>
            <a:headEnd/>
            <a:tailEnd/>
          </a:ln>
        </p:spPr>
        <p:txBody>
          <a:bodyPr lIns="70215" tIns="35703" rIns="70215" bIns="35703" anchor="ctr">
            <a:prstTxWarp prst="textNoShape">
              <a:avLst/>
            </a:prstTxWarp>
          </a:bodyPr>
          <a:lstStyle/>
          <a:p>
            <a:pPr algn="ctr" defTabSz="700088">
              <a:lnSpc>
                <a:spcPct val="90000"/>
              </a:lnSpc>
              <a:spcBef>
                <a:spcPct val="50000"/>
              </a:spcBef>
            </a:pPr>
            <a:r>
              <a:rPr lang="en-US" sz="1500" dirty="0">
                <a:latin typeface="Arial" panose="020B0604020202020204" pitchFamily="34" charset="0"/>
                <a:cs typeface="Arial" panose="020B0604020202020204" pitchFamily="34" charset="0"/>
              </a:rPr>
              <a:t>Time</a:t>
            </a:r>
          </a:p>
        </p:txBody>
      </p:sp>
      <p:pic>
        <p:nvPicPr>
          <p:cNvPr id="29" name="Picture 28" descr="virion1.png"/>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rot="900000">
            <a:off x="2697874" y="1877119"/>
            <a:ext cx="454973" cy="457943"/>
          </a:xfrm>
          <a:prstGeom prst="rect">
            <a:avLst/>
          </a:prstGeom>
          <a:effectLst/>
        </p:spPr>
      </p:pic>
      <p:cxnSp>
        <p:nvCxnSpPr>
          <p:cNvPr id="30" name="Straight Connector 29"/>
          <p:cNvCxnSpPr>
            <a:cxnSpLocks/>
          </p:cNvCxnSpPr>
          <p:nvPr/>
        </p:nvCxnSpPr>
        <p:spPr>
          <a:xfrm flipV="1">
            <a:off x="1143000" y="3452334"/>
            <a:ext cx="6972300" cy="21921"/>
          </a:xfrm>
          <a:prstGeom prst="line">
            <a:avLst/>
          </a:prstGeom>
          <a:ln w="38100" cmpd="sng">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pic>
        <p:nvPicPr>
          <p:cNvPr id="31" name="Picture 30" descr="tenofovir+emtricitabin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000251" y="2253207"/>
            <a:ext cx="675836" cy="361532"/>
          </a:xfrm>
          <a:prstGeom prst="rect">
            <a:avLst/>
          </a:prstGeom>
        </p:spPr>
      </p:pic>
      <p:cxnSp>
        <p:nvCxnSpPr>
          <p:cNvPr id="32" name="Straight Arrow Connector 31"/>
          <p:cNvCxnSpPr/>
          <p:nvPr/>
        </p:nvCxnSpPr>
        <p:spPr>
          <a:xfrm>
            <a:off x="3307428" y="2537420"/>
            <a:ext cx="1" cy="898398"/>
          </a:xfrm>
          <a:prstGeom prst="straightConnector1">
            <a:avLst/>
          </a:prstGeom>
          <a:ln w="25400" cmpd="sng">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pic>
        <p:nvPicPr>
          <p:cNvPr id="35" name="Picture 34" descr="tenofovir+emtricitabin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990938" y="2451865"/>
            <a:ext cx="675836" cy="361532"/>
          </a:xfrm>
          <a:prstGeom prst="rect">
            <a:avLst/>
          </a:prstGeom>
        </p:spPr>
      </p:pic>
      <p:cxnSp>
        <p:nvCxnSpPr>
          <p:cNvPr id="36" name="Straight Arrow Connector 35"/>
          <p:cNvCxnSpPr/>
          <p:nvPr/>
        </p:nvCxnSpPr>
        <p:spPr>
          <a:xfrm>
            <a:off x="4481512" y="2537420"/>
            <a:ext cx="1" cy="898398"/>
          </a:xfrm>
          <a:prstGeom prst="straightConnector1">
            <a:avLst/>
          </a:prstGeom>
          <a:ln w="25400" cmpd="sng">
            <a:solidFill>
              <a:schemeClr val="bg2"/>
            </a:solidFill>
            <a:tailEnd type="arrow"/>
          </a:ln>
          <a:effectLst/>
        </p:spPr>
        <p:style>
          <a:lnRef idx="2">
            <a:schemeClr val="accent1"/>
          </a:lnRef>
          <a:fillRef idx="0">
            <a:schemeClr val="accent1"/>
          </a:fillRef>
          <a:effectRef idx="1">
            <a:schemeClr val="accent1"/>
          </a:effectRef>
          <a:fontRef idx="minor">
            <a:schemeClr val="tx1"/>
          </a:fontRef>
        </p:style>
      </p:cxnSp>
      <p:pic>
        <p:nvPicPr>
          <p:cNvPr id="37" name="Picture 36" descr="tenofovir+emtricitabin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000251" y="2596107"/>
            <a:ext cx="675836" cy="361532"/>
          </a:xfrm>
          <a:prstGeom prst="rect">
            <a:avLst/>
          </a:prstGeom>
        </p:spPr>
      </p:pic>
      <p:sp>
        <p:nvSpPr>
          <p:cNvPr id="38" name="TextBox 37"/>
          <p:cNvSpPr txBox="1"/>
          <p:nvPr/>
        </p:nvSpPr>
        <p:spPr>
          <a:xfrm>
            <a:off x="1189530" y="3657512"/>
            <a:ext cx="1714500" cy="830997"/>
          </a:xfrm>
          <a:prstGeom prst="rect">
            <a:avLst/>
          </a:prstGeom>
          <a:solidFill>
            <a:schemeClr val="accent1"/>
          </a:solidFill>
        </p:spPr>
        <p:txBody>
          <a:bodyPr wrap="square" rtlCol="0">
            <a:spAutoFit/>
          </a:bodyPr>
          <a:lstStyle/>
          <a:p>
            <a:r>
              <a:rPr lang="en-US" sz="1200" dirty="0">
                <a:solidFill>
                  <a:srgbClr val="FFFFFF"/>
                </a:solidFill>
                <a:latin typeface="Arial" panose="020B0604020202020204" pitchFamily="34" charset="0"/>
                <a:cs typeface="Arial" panose="020B0604020202020204" pitchFamily="34" charset="0"/>
              </a:rPr>
              <a:t>2 tabs 2-24 hours before sex (or 1 pill if most recent dose taken &lt;7 days prior)</a:t>
            </a:r>
          </a:p>
        </p:txBody>
      </p:sp>
      <p:sp>
        <p:nvSpPr>
          <p:cNvPr id="39" name="TextBox 38"/>
          <p:cNvSpPr txBox="1"/>
          <p:nvPr/>
        </p:nvSpPr>
        <p:spPr>
          <a:xfrm>
            <a:off x="3055862" y="3668719"/>
            <a:ext cx="1456132" cy="646331"/>
          </a:xfrm>
          <a:prstGeom prst="rect">
            <a:avLst/>
          </a:prstGeom>
          <a:solidFill>
            <a:srgbClr val="326496"/>
          </a:solidFill>
        </p:spPr>
        <p:txBody>
          <a:bodyPr wrap="square" rtlCol="0">
            <a:spAutoFit/>
          </a:bodyPr>
          <a:lstStyle/>
          <a:p>
            <a:r>
              <a:rPr lang="en-US" sz="1200" dirty="0">
                <a:solidFill>
                  <a:srgbClr val="FFFFFF"/>
                </a:solidFill>
                <a:latin typeface="Arial" panose="020B0604020202020204" pitchFamily="34" charset="0"/>
                <a:cs typeface="Arial" panose="020B0604020202020204" pitchFamily="34" charset="0"/>
              </a:rPr>
              <a:t>1 tab 24 and 48 </a:t>
            </a:r>
            <a:br>
              <a:rPr lang="en-US" sz="1200" dirty="0">
                <a:solidFill>
                  <a:srgbClr val="FFFFFF"/>
                </a:solidFill>
                <a:latin typeface="Arial" panose="020B0604020202020204" pitchFamily="34" charset="0"/>
                <a:cs typeface="Arial" panose="020B0604020202020204" pitchFamily="34" charset="0"/>
              </a:rPr>
            </a:br>
            <a:r>
              <a:rPr lang="en-US" sz="1200" dirty="0">
                <a:solidFill>
                  <a:srgbClr val="FFFFFF"/>
                </a:solidFill>
                <a:latin typeface="Arial" panose="020B0604020202020204" pitchFamily="34" charset="0"/>
                <a:cs typeface="Arial" panose="020B0604020202020204" pitchFamily="34" charset="0"/>
              </a:rPr>
              <a:t>hours after the last pre-sex dose</a:t>
            </a:r>
          </a:p>
        </p:txBody>
      </p:sp>
      <p:sp>
        <p:nvSpPr>
          <p:cNvPr id="40" name="TextBox 39"/>
          <p:cNvSpPr txBox="1"/>
          <p:nvPr/>
        </p:nvSpPr>
        <p:spPr>
          <a:xfrm>
            <a:off x="4655782" y="3665465"/>
            <a:ext cx="2806375" cy="1015663"/>
          </a:xfrm>
          <a:prstGeom prst="rect">
            <a:avLst/>
          </a:prstGeom>
          <a:solidFill>
            <a:srgbClr val="4477A6">
              <a:alpha val="15000"/>
            </a:srgbClr>
          </a:solidFill>
          <a:ln>
            <a:solidFill>
              <a:schemeClr val="accent6"/>
            </a:solidFill>
            <a:prstDash val="sysDash"/>
          </a:ln>
        </p:spPr>
        <p:txBody>
          <a:bodyPr wrap="square" rtlCol="0">
            <a:spAutoFit/>
          </a:bodyPr>
          <a:lstStyle/>
          <a:p>
            <a:r>
              <a:rPr lang="en-US" sz="1200" dirty="0">
                <a:latin typeface="Arial" panose="020B0604020202020204" pitchFamily="34" charset="0"/>
                <a:cs typeface="Arial" panose="020B0604020202020204" pitchFamily="34" charset="0"/>
              </a:rPr>
              <a:t>If sexual activity continues, then PrEP continues daily until 48 hours after last sex</a:t>
            </a:r>
          </a:p>
          <a:p>
            <a:r>
              <a:rPr lang="en-US" sz="1200" dirty="0">
                <a:latin typeface="Arial" panose="020B0604020202020204" pitchFamily="34" charset="0"/>
                <a:cs typeface="Arial" panose="020B0604020202020204" pitchFamily="34" charset="0"/>
              </a:rPr>
              <a:t>*Otherwise, same process repeated with next exposure event</a:t>
            </a:r>
          </a:p>
        </p:txBody>
      </p:sp>
      <p:cxnSp>
        <p:nvCxnSpPr>
          <p:cNvPr id="41" name="Straight Arrow Connector 40"/>
          <p:cNvCxnSpPr/>
          <p:nvPr/>
        </p:nvCxnSpPr>
        <p:spPr>
          <a:xfrm>
            <a:off x="5314950" y="2763735"/>
            <a:ext cx="1" cy="672083"/>
          </a:xfrm>
          <a:prstGeom prst="straightConnector1">
            <a:avLst/>
          </a:prstGeom>
          <a:ln w="25400" cmpd="sng">
            <a:solidFill>
              <a:schemeClr val="bg2"/>
            </a:solidFill>
            <a:prstDash val="sysDash"/>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cxnSpLocks/>
          </p:cNvCxnSpPr>
          <p:nvPr/>
        </p:nvCxnSpPr>
        <p:spPr>
          <a:xfrm>
            <a:off x="5136988" y="2110740"/>
            <a:ext cx="0" cy="1325078"/>
          </a:xfrm>
          <a:prstGeom prst="straightConnector1">
            <a:avLst/>
          </a:prstGeom>
          <a:ln w="25400" cmpd="sng">
            <a:solidFill>
              <a:schemeClr val="accent6"/>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43" name="Rectangle 13"/>
          <p:cNvSpPr>
            <a:spLocks noChangeArrowheads="1"/>
          </p:cNvSpPr>
          <p:nvPr/>
        </p:nvSpPr>
        <p:spPr bwMode="auto">
          <a:xfrm>
            <a:off x="3546910" y="1448193"/>
            <a:ext cx="2324501" cy="400050"/>
          </a:xfrm>
          <a:prstGeom prst="rect">
            <a:avLst/>
          </a:prstGeom>
          <a:noFill/>
          <a:ln w="12700">
            <a:noFill/>
            <a:miter lim="800000"/>
            <a:headEnd/>
            <a:tailEnd/>
          </a:ln>
        </p:spPr>
        <p:txBody>
          <a:bodyPr lIns="70215" tIns="35703" rIns="70215" bIns="35703" anchor="ctr">
            <a:prstTxWarp prst="textNoShape">
              <a:avLst/>
            </a:prstTxWarp>
          </a:bodyPr>
          <a:lstStyle/>
          <a:p>
            <a:pPr algn="ctr" defTabSz="700088">
              <a:lnSpc>
                <a:spcPct val="90000"/>
              </a:lnSpc>
              <a:spcBef>
                <a:spcPct val="50000"/>
              </a:spcBef>
            </a:pPr>
            <a:r>
              <a:rPr lang="en-US" sz="1350" b="1" dirty="0">
                <a:solidFill>
                  <a:schemeClr val="accent6"/>
                </a:solidFill>
                <a:latin typeface="Arial" panose="020B0604020202020204" pitchFamily="34" charset="0"/>
                <a:cs typeface="Arial" panose="020B0604020202020204" pitchFamily="34" charset="0"/>
              </a:rPr>
              <a:t>Ongoing </a:t>
            </a:r>
            <a:br>
              <a:rPr lang="en-US" sz="1350" b="1" dirty="0">
                <a:solidFill>
                  <a:schemeClr val="accent6"/>
                </a:solidFill>
                <a:latin typeface="Arial" panose="020B0604020202020204" pitchFamily="34" charset="0"/>
                <a:cs typeface="Arial" panose="020B0604020202020204" pitchFamily="34" charset="0"/>
              </a:rPr>
            </a:br>
            <a:r>
              <a:rPr lang="en-US" sz="1350" b="1" dirty="0">
                <a:solidFill>
                  <a:schemeClr val="accent6"/>
                </a:solidFill>
                <a:latin typeface="Arial" panose="020B0604020202020204" pitchFamily="34" charset="0"/>
                <a:cs typeface="Arial" panose="020B0604020202020204" pitchFamily="34" charset="0"/>
              </a:rPr>
              <a:t>HIV Exposures</a:t>
            </a:r>
          </a:p>
        </p:txBody>
      </p:sp>
      <p:pic>
        <p:nvPicPr>
          <p:cNvPr id="44" name="Picture 43" descr="virion1.png"/>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rot="900000">
            <a:off x="4909261" y="1877119"/>
            <a:ext cx="454973" cy="457943"/>
          </a:xfrm>
          <a:prstGeom prst="rect">
            <a:avLst/>
          </a:prstGeom>
          <a:effectLst/>
        </p:spPr>
      </p:pic>
      <p:cxnSp>
        <p:nvCxnSpPr>
          <p:cNvPr id="45" name="Straight Arrow Connector 44"/>
          <p:cNvCxnSpPr/>
          <p:nvPr/>
        </p:nvCxnSpPr>
        <p:spPr>
          <a:xfrm>
            <a:off x="7289824" y="2763735"/>
            <a:ext cx="1" cy="672083"/>
          </a:xfrm>
          <a:prstGeom prst="straightConnector1">
            <a:avLst/>
          </a:prstGeom>
          <a:ln w="25400" cmpd="sng">
            <a:solidFill>
              <a:schemeClr val="bg2"/>
            </a:solidFill>
            <a:prstDash val="sysDash"/>
            <a:tailEnd type="arrow"/>
          </a:ln>
          <a:effectLst/>
        </p:spPr>
        <p:style>
          <a:lnRef idx="2">
            <a:schemeClr val="accent1"/>
          </a:lnRef>
          <a:fillRef idx="0">
            <a:schemeClr val="accent1"/>
          </a:fillRef>
          <a:effectRef idx="1">
            <a:schemeClr val="accent1"/>
          </a:effectRef>
          <a:fontRef idx="minor">
            <a:schemeClr val="tx1"/>
          </a:fontRef>
        </p:style>
      </p:cxnSp>
      <p:pic>
        <p:nvPicPr>
          <p:cNvPr id="46" name="Picture 45" descr="tenofovir+emtricitabine.jpg"/>
          <p:cNvPicPr>
            <a:picLocks noChangeAspect="1"/>
          </p:cNvPicPr>
          <p:nvPr/>
        </p:nvPicPr>
        <p:blipFill>
          <a:blip r:embed="rId4" cstate="print">
            <a:alphaModFix amt="57000"/>
            <a:extLst>
              <a:ext uri="{28A0092B-C50C-407E-A947-70E740481C1C}">
                <a14:useLocalDpi xmlns:a14="http://schemas.microsoft.com/office/drawing/2010/main"/>
              </a:ext>
            </a:extLst>
          </a:blip>
          <a:stretch>
            <a:fillRect/>
          </a:stretch>
        </p:blipFill>
        <p:spPr>
          <a:xfrm>
            <a:off x="5962999" y="2451865"/>
            <a:ext cx="675836" cy="361532"/>
          </a:xfrm>
          <a:prstGeom prst="rect">
            <a:avLst/>
          </a:prstGeom>
        </p:spPr>
      </p:pic>
      <p:cxnSp>
        <p:nvCxnSpPr>
          <p:cNvPr id="47" name="Straight Arrow Connector 46"/>
          <p:cNvCxnSpPr>
            <a:cxnSpLocks/>
          </p:cNvCxnSpPr>
          <p:nvPr/>
        </p:nvCxnSpPr>
        <p:spPr>
          <a:xfrm>
            <a:off x="4097207" y="2194560"/>
            <a:ext cx="0" cy="1241258"/>
          </a:xfrm>
          <a:prstGeom prst="straightConnector1">
            <a:avLst/>
          </a:prstGeom>
          <a:ln w="25400" cmpd="sng">
            <a:solidFill>
              <a:schemeClr val="accent6"/>
            </a:solidFill>
            <a:prstDash val="sysDash"/>
            <a:tailEnd type="arrow"/>
          </a:ln>
          <a:effectLst/>
        </p:spPr>
        <p:style>
          <a:lnRef idx="2">
            <a:schemeClr val="accent1"/>
          </a:lnRef>
          <a:fillRef idx="0">
            <a:schemeClr val="accent1"/>
          </a:fillRef>
          <a:effectRef idx="1">
            <a:schemeClr val="accent1"/>
          </a:effectRef>
          <a:fontRef idx="minor">
            <a:schemeClr val="tx1"/>
          </a:fontRef>
        </p:style>
      </p:cxnSp>
      <p:pic>
        <p:nvPicPr>
          <p:cNvPr id="48" name="Picture 47" descr="virion1.png"/>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rot="900000">
            <a:off x="3869479" y="1877119"/>
            <a:ext cx="454973" cy="457943"/>
          </a:xfrm>
          <a:prstGeom prst="rect">
            <a:avLst/>
          </a:prstGeom>
          <a:effectLst/>
        </p:spPr>
      </p:pic>
      <p:cxnSp>
        <p:nvCxnSpPr>
          <p:cNvPr id="49" name="Straight Arrow Connector 48"/>
          <p:cNvCxnSpPr/>
          <p:nvPr/>
        </p:nvCxnSpPr>
        <p:spPr>
          <a:xfrm>
            <a:off x="6373836" y="2763735"/>
            <a:ext cx="1" cy="672083"/>
          </a:xfrm>
          <a:prstGeom prst="straightConnector1">
            <a:avLst/>
          </a:prstGeom>
          <a:ln w="25400" cmpd="sng">
            <a:solidFill>
              <a:schemeClr val="bg2"/>
            </a:solidFill>
            <a:prstDash val="sysDash"/>
            <a:tailEnd type="arrow"/>
          </a:ln>
          <a:effectLst/>
        </p:spPr>
        <p:style>
          <a:lnRef idx="2">
            <a:schemeClr val="accent1"/>
          </a:lnRef>
          <a:fillRef idx="0">
            <a:schemeClr val="accent1"/>
          </a:fillRef>
          <a:effectRef idx="1">
            <a:schemeClr val="accent1"/>
          </a:effectRef>
          <a:fontRef idx="minor">
            <a:schemeClr val="tx1"/>
          </a:fontRef>
        </p:style>
      </p:cxnSp>
      <p:pic>
        <p:nvPicPr>
          <p:cNvPr id="50" name="Picture 49" descr="tenofovir+emtricitabine.jpg"/>
          <p:cNvPicPr>
            <a:picLocks noChangeAspect="1"/>
          </p:cNvPicPr>
          <p:nvPr/>
        </p:nvPicPr>
        <p:blipFill>
          <a:blip r:embed="rId4" cstate="print">
            <a:alphaModFix amt="57000"/>
            <a:extLst>
              <a:ext uri="{28A0092B-C50C-407E-A947-70E740481C1C}">
                <a14:useLocalDpi xmlns:a14="http://schemas.microsoft.com/office/drawing/2010/main"/>
              </a:ext>
            </a:extLst>
          </a:blip>
          <a:stretch>
            <a:fillRect/>
          </a:stretch>
        </p:blipFill>
        <p:spPr>
          <a:xfrm>
            <a:off x="6953685" y="2451865"/>
            <a:ext cx="675836" cy="361532"/>
          </a:xfrm>
          <a:prstGeom prst="rect">
            <a:avLst/>
          </a:prstGeom>
        </p:spPr>
      </p:pic>
      <p:pic>
        <p:nvPicPr>
          <p:cNvPr id="51" name="Picture 50" descr="tenofovir+emtricitabin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981625" y="2451865"/>
            <a:ext cx="675836" cy="361532"/>
          </a:xfrm>
          <a:prstGeom prst="rect">
            <a:avLst/>
          </a:prstGeom>
        </p:spPr>
      </p:pic>
      <p:pic>
        <p:nvPicPr>
          <p:cNvPr id="52" name="Picture 51" descr="tenofovir+emtricitabine.jpg"/>
          <p:cNvPicPr>
            <a:picLocks noChangeAspect="1"/>
          </p:cNvPicPr>
          <p:nvPr/>
        </p:nvPicPr>
        <p:blipFill>
          <a:blip r:embed="rId4" cstate="print">
            <a:alphaModFix amt="97000"/>
            <a:extLst>
              <a:ext uri="{28A0092B-C50C-407E-A947-70E740481C1C}">
                <a14:useLocalDpi xmlns:a14="http://schemas.microsoft.com/office/drawing/2010/main"/>
              </a:ext>
            </a:extLst>
          </a:blip>
          <a:stretch>
            <a:fillRect/>
          </a:stretch>
        </p:blipFill>
        <p:spPr>
          <a:xfrm>
            <a:off x="4972312" y="2451865"/>
            <a:ext cx="675836" cy="361532"/>
          </a:xfrm>
          <a:prstGeom prst="rect">
            <a:avLst/>
          </a:prstGeom>
        </p:spPr>
      </p:pic>
      <p:sp>
        <p:nvSpPr>
          <p:cNvPr id="33" name="Rectangle 13">
            <a:extLst>
              <a:ext uri="{FF2B5EF4-FFF2-40B4-BE49-F238E27FC236}">
                <a16:creationId xmlns:a16="http://schemas.microsoft.com/office/drawing/2014/main" id="{953DC410-99CE-8F4A-A539-839EB946FFEE}"/>
              </a:ext>
            </a:extLst>
          </p:cNvPr>
          <p:cNvSpPr>
            <a:spLocks noChangeArrowheads="1"/>
          </p:cNvSpPr>
          <p:nvPr/>
        </p:nvSpPr>
        <p:spPr bwMode="auto">
          <a:xfrm>
            <a:off x="1774057" y="1426536"/>
            <a:ext cx="2324501" cy="400050"/>
          </a:xfrm>
          <a:prstGeom prst="rect">
            <a:avLst/>
          </a:prstGeom>
          <a:noFill/>
          <a:ln w="12700">
            <a:noFill/>
            <a:miter lim="800000"/>
            <a:headEnd/>
            <a:tailEnd/>
          </a:ln>
        </p:spPr>
        <p:txBody>
          <a:bodyPr lIns="70215" tIns="35703" rIns="70215" bIns="35703" anchor="ctr">
            <a:prstTxWarp prst="textNoShape">
              <a:avLst/>
            </a:prstTxWarp>
          </a:bodyPr>
          <a:lstStyle/>
          <a:p>
            <a:pPr algn="ctr" defTabSz="700088">
              <a:lnSpc>
                <a:spcPct val="90000"/>
              </a:lnSpc>
              <a:spcBef>
                <a:spcPct val="50000"/>
              </a:spcBef>
            </a:pPr>
            <a:r>
              <a:rPr lang="en-US" sz="1350" b="1" dirty="0">
                <a:solidFill>
                  <a:schemeClr val="accent6"/>
                </a:solidFill>
                <a:latin typeface="Arial" panose="020B0604020202020204" pitchFamily="34" charset="0"/>
                <a:cs typeface="Arial" panose="020B0604020202020204" pitchFamily="34" charset="0"/>
              </a:rPr>
              <a:t>Initial </a:t>
            </a:r>
            <a:br>
              <a:rPr lang="en-US" sz="1350" b="1" dirty="0">
                <a:solidFill>
                  <a:schemeClr val="accent6"/>
                </a:solidFill>
                <a:latin typeface="Arial" panose="020B0604020202020204" pitchFamily="34" charset="0"/>
                <a:cs typeface="Arial" panose="020B0604020202020204" pitchFamily="34" charset="0"/>
              </a:rPr>
            </a:br>
            <a:r>
              <a:rPr lang="en-US" sz="1350" b="1" dirty="0">
                <a:solidFill>
                  <a:schemeClr val="accent6"/>
                </a:solidFill>
                <a:latin typeface="Arial" panose="020B0604020202020204" pitchFamily="34" charset="0"/>
                <a:cs typeface="Arial" panose="020B0604020202020204" pitchFamily="34" charset="0"/>
              </a:rPr>
              <a:t>HIV Exposure</a:t>
            </a:r>
          </a:p>
        </p:txBody>
      </p:sp>
    </p:spTree>
    <p:extLst>
      <p:ext uri="{BB962C8B-B14F-4D97-AF65-F5344CB8AC3E}">
        <p14:creationId xmlns:p14="http://schemas.microsoft.com/office/powerpoint/2010/main" val="368826920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On-Demand HIV PrEP for MSM at High Risk for HIV</a:t>
            </a:r>
            <a:br>
              <a:rPr lang="en-US" sz="2000" dirty="0">
                <a:solidFill>
                  <a:schemeClr val="accent2">
                    <a:lumMod val="20000"/>
                    <a:lumOff val="80000"/>
                  </a:schemeClr>
                </a:solidFill>
              </a:rPr>
            </a:br>
            <a:r>
              <a:rPr lang="en-US" sz="2000" dirty="0"/>
              <a:t>IPERGAY: Results</a:t>
            </a:r>
          </a:p>
        </p:txBody>
      </p:sp>
      <p:sp>
        <p:nvSpPr>
          <p:cNvPr id="4" name="Text Placeholder 3">
            <a:extLst>
              <a:ext uri="{FF2B5EF4-FFF2-40B4-BE49-F238E27FC236}">
                <a16:creationId xmlns:a16="http://schemas.microsoft.com/office/drawing/2014/main" id="{D4EFA5B0-776F-18F9-5AFA-ABEF065514B3}"/>
              </a:ext>
            </a:extLst>
          </p:cNvPr>
          <p:cNvSpPr>
            <a:spLocks noGrp="1"/>
          </p:cNvSpPr>
          <p:nvPr>
            <p:ph type="body" sz="quarter" idx="15"/>
          </p:nvPr>
        </p:nvSpPr>
        <p:spPr/>
        <p:txBody>
          <a:bodyPr/>
          <a:lstStyle/>
          <a:p>
            <a:r>
              <a:rPr lang="en-US" dirty="0"/>
              <a:t>Number of HIV Infections</a:t>
            </a:r>
          </a:p>
        </p:txBody>
      </p:sp>
      <p:sp>
        <p:nvSpPr>
          <p:cNvPr id="6" name="Text Placeholder 5">
            <a:extLst>
              <a:ext uri="{FF2B5EF4-FFF2-40B4-BE49-F238E27FC236}">
                <a16:creationId xmlns:a16="http://schemas.microsoft.com/office/drawing/2014/main" id="{31E246ED-5D67-1B07-E5AD-0566355603C8}"/>
              </a:ext>
            </a:extLst>
          </p:cNvPr>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Molina JM, et al. N </a:t>
            </a:r>
            <a:r>
              <a:rPr lang="en-US" dirty="0" err="1">
                <a:ea typeface="ＭＳ Ｐゴシック" pitchFamily="-105" charset="-128"/>
                <a:cs typeface="ＭＳ Ｐゴシック" pitchFamily="-105" charset="-128"/>
              </a:rPr>
              <a:t>Engl</a:t>
            </a:r>
            <a:r>
              <a:rPr lang="en-US" dirty="0">
                <a:ea typeface="ＭＳ Ｐゴシック" pitchFamily="-105" charset="-128"/>
                <a:cs typeface="ＭＳ Ｐゴシック" pitchFamily="-105" charset="-128"/>
              </a:rPr>
              <a:t> J Med. 2015;373:2237-46.</a:t>
            </a:r>
          </a:p>
        </p:txBody>
      </p:sp>
      <p:graphicFrame>
        <p:nvGraphicFramePr>
          <p:cNvPr id="10" name="Chart 9"/>
          <p:cNvGraphicFramePr>
            <a:graphicFrameLocks/>
          </p:cNvGraphicFramePr>
          <p:nvPr>
            <p:extLst>
              <p:ext uri="{D42A27DB-BD31-4B8C-83A1-F6EECF244321}">
                <p14:modId xmlns:p14="http://schemas.microsoft.com/office/powerpoint/2010/main" val="1335259807"/>
              </p:ext>
            </p:extLst>
          </p:nvPr>
        </p:nvGraphicFramePr>
        <p:xfrm>
          <a:off x="457581" y="1372682"/>
          <a:ext cx="8229600" cy="3108960"/>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p:cNvCxnSpPr/>
          <p:nvPr/>
        </p:nvCxnSpPr>
        <p:spPr>
          <a:xfrm flipH="1">
            <a:off x="3234509" y="1746195"/>
            <a:ext cx="0" cy="477627"/>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3224893" y="1757839"/>
            <a:ext cx="3502478" cy="1850881"/>
            <a:chOff x="3233057" y="1716912"/>
            <a:chExt cx="3502478" cy="1850881"/>
          </a:xfrm>
        </p:grpSpPr>
        <p:cxnSp>
          <p:nvCxnSpPr>
            <p:cNvPr id="16" name="Straight Connector 15"/>
            <p:cNvCxnSpPr/>
            <p:nvPr/>
          </p:nvCxnSpPr>
          <p:spPr>
            <a:xfrm>
              <a:off x="6735535" y="1716912"/>
              <a:ext cx="0" cy="1850881"/>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3233057" y="1716912"/>
              <a:ext cx="3502478" cy="2428"/>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25" name="Rounded Rectangle 24"/>
          <p:cNvSpPr>
            <a:spLocks/>
          </p:cNvSpPr>
          <p:nvPr/>
        </p:nvSpPr>
        <p:spPr>
          <a:xfrm>
            <a:off x="4531014" y="1617430"/>
            <a:ext cx="886968" cy="272269"/>
          </a:xfrm>
          <a:prstGeom prst="round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defTabSz="670322">
              <a:lnSpc>
                <a:spcPts val="1200"/>
              </a:lnSpc>
            </a:pPr>
            <a:r>
              <a:rPr lang="en-US" sz="1200" dirty="0">
                <a:solidFill>
                  <a:srgbClr val="000000"/>
                </a:solidFill>
                <a:latin typeface="Arial" pitchFamily="31" charset="0"/>
              </a:rPr>
              <a:t>P = 0.002</a:t>
            </a:r>
            <a:endParaRPr lang="en-US" sz="1200" b="1" dirty="0">
              <a:solidFill>
                <a:srgbClr val="000000"/>
              </a:solidFill>
              <a:latin typeface="Arial" pitchFamily="31" charset="0"/>
            </a:endParaRPr>
          </a:p>
        </p:txBody>
      </p:sp>
      <p:sp>
        <p:nvSpPr>
          <p:cNvPr id="7" name="TextBox 6">
            <a:extLst>
              <a:ext uri="{FF2B5EF4-FFF2-40B4-BE49-F238E27FC236}">
                <a16:creationId xmlns:a16="http://schemas.microsoft.com/office/drawing/2014/main" id="{641C89C7-ACF0-57AC-95C0-EA36501485FB}"/>
              </a:ext>
            </a:extLst>
          </p:cNvPr>
          <p:cNvSpPr txBox="1"/>
          <p:nvPr/>
        </p:nvSpPr>
        <p:spPr>
          <a:xfrm>
            <a:off x="1428750" y="4588036"/>
            <a:ext cx="7094764" cy="246221"/>
          </a:xfrm>
          <a:prstGeom prst="rect">
            <a:avLst/>
          </a:prstGeom>
          <a:solidFill>
            <a:schemeClr val="bg1">
              <a:lumMod val="95000"/>
            </a:schemeClr>
          </a:solidFill>
          <a:ln>
            <a:noFill/>
          </a:ln>
        </p:spPr>
        <p:txBody>
          <a:bodyPr wrap="square" rtlCol="0">
            <a:spAutoFit/>
          </a:bodyPr>
          <a:lstStyle/>
          <a:p>
            <a:r>
              <a:rPr lang="en-US" sz="1000" dirty="0">
                <a:latin typeface="Arial" panose="020B0604020202020204" pitchFamily="34" charset="0"/>
                <a:cs typeface="Arial" panose="020B0604020202020204" pitchFamily="34" charset="0"/>
              </a:rPr>
              <a:t>Due to high effectiveness of PrEP, participants unrandomized and all offered PrEP</a:t>
            </a:r>
          </a:p>
        </p:txBody>
      </p:sp>
    </p:spTree>
    <p:extLst>
      <p:ext uri="{BB962C8B-B14F-4D97-AF65-F5344CB8AC3E}">
        <p14:creationId xmlns:p14="http://schemas.microsoft.com/office/powerpoint/2010/main" val="110055812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On-Demand HIV PrEP for MSM at High Risk for HIV</a:t>
            </a:r>
            <a:br>
              <a:rPr lang="en-US" sz="2000" dirty="0">
                <a:solidFill>
                  <a:schemeClr val="accent2">
                    <a:lumMod val="20000"/>
                    <a:lumOff val="80000"/>
                  </a:schemeClr>
                </a:solidFill>
              </a:rPr>
            </a:br>
            <a:r>
              <a:rPr lang="en-US" sz="2000" dirty="0"/>
              <a:t>IPERGAY: Results</a:t>
            </a:r>
          </a:p>
        </p:txBody>
      </p:sp>
      <p:sp>
        <p:nvSpPr>
          <p:cNvPr id="3" name="Content Placeholder 2"/>
          <p:cNvSpPr>
            <a:spLocks noGrp="1"/>
          </p:cNvSpPr>
          <p:nvPr>
            <p:ph type="body" sz="quarter" idx="15"/>
          </p:nvPr>
        </p:nvSpPr>
        <p:spPr/>
        <p:txBody>
          <a:bodyPr/>
          <a:lstStyle/>
          <a:p>
            <a:r>
              <a:rPr lang="en-US" sz="1600" dirty="0"/>
              <a:t>HIV Acquisition Risk Reduction</a:t>
            </a:r>
            <a:endParaRPr lang="en-US" dirty="0">
              <a:ea typeface="ＭＳ Ｐゴシック" pitchFamily="-105" charset="-128"/>
              <a:cs typeface="ＭＳ Ｐゴシック" pitchFamily="-105" charset="-128"/>
            </a:endParaRPr>
          </a:p>
        </p:txBody>
      </p:sp>
      <p:sp>
        <p:nvSpPr>
          <p:cNvPr id="6" name="Text Placeholder 5">
            <a:extLst>
              <a:ext uri="{FF2B5EF4-FFF2-40B4-BE49-F238E27FC236}">
                <a16:creationId xmlns:a16="http://schemas.microsoft.com/office/drawing/2014/main" id="{101FF7CF-91BE-29F1-E20D-BBE0C10975F0}"/>
              </a:ext>
            </a:extLst>
          </p:cNvPr>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Molina JM, et al. N </a:t>
            </a:r>
            <a:r>
              <a:rPr lang="en-US" dirty="0" err="1">
                <a:ea typeface="ＭＳ Ｐゴシック" pitchFamily="-105" charset="-128"/>
                <a:cs typeface="ＭＳ Ｐゴシック" pitchFamily="-105" charset="-128"/>
              </a:rPr>
              <a:t>Engl</a:t>
            </a:r>
            <a:r>
              <a:rPr lang="en-US" dirty="0">
                <a:ea typeface="ＭＳ Ｐゴシック" pitchFamily="-105" charset="-128"/>
                <a:cs typeface="ＭＳ Ｐゴシック" pitchFamily="-105" charset="-128"/>
              </a:rPr>
              <a:t> J Med. 2015;373:2237-46.</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947036650"/>
              </p:ext>
            </p:extLst>
          </p:nvPr>
        </p:nvGraphicFramePr>
        <p:xfrm>
          <a:off x="457581" y="1390947"/>
          <a:ext cx="8229600" cy="310896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428750" y="4588036"/>
            <a:ext cx="7094764" cy="246221"/>
          </a:xfrm>
          <a:prstGeom prst="rect">
            <a:avLst/>
          </a:prstGeom>
          <a:solidFill>
            <a:schemeClr val="bg1">
              <a:lumMod val="95000"/>
            </a:schemeClr>
          </a:solidFill>
          <a:ln>
            <a:noFill/>
          </a:ln>
        </p:spPr>
        <p:txBody>
          <a:bodyPr wrap="square" rtlCol="0">
            <a:spAutoFit/>
          </a:bodyPr>
          <a:lstStyle/>
          <a:p>
            <a:r>
              <a:rPr lang="en-US" sz="1000" dirty="0">
                <a:latin typeface="Arial" panose="020B0604020202020204" pitchFamily="34" charset="0"/>
                <a:cs typeface="Arial" panose="020B0604020202020204" pitchFamily="34" charset="0"/>
              </a:rPr>
              <a:t>Due to high effectiveness of PrEP, participants unrandomized and all offered PrEP</a:t>
            </a:r>
          </a:p>
        </p:txBody>
      </p:sp>
      <p:cxnSp>
        <p:nvCxnSpPr>
          <p:cNvPr id="15" name="Straight Connector 14"/>
          <p:cNvCxnSpPr/>
          <p:nvPr/>
        </p:nvCxnSpPr>
        <p:spPr>
          <a:xfrm flipH="1">
            <a:off x="3226345" y="1844171"/>
            <a:ext cx="0" cy="477627"/>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3224893" y="1847649"/>
            <a:ext cx="3502478" cy="1850881"/>
            <a:chOff x="3233057" y="1716912"/>
            <a:chExt cx="3502478" cy="1850881"/>
          </a:xfrm>
        </p:grpSpPr>
        <p:cxnSp>
          <p:nvCxnSpPr>
            <p:cNvPr id="16" name="Straight Connector 15"/>
            <p:cNvCxnSpPr/>
            <p:nvPr/>
          </p:nvCxnSpPr>
          <p:spPr>
            <a:xfrm>
              <a:off x="6735535" y="1716912"/>
              <a:ext cx="0" cy="1850881"/>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3233057" y="1716912"/>
              <a:ext cx="3502478" cy="2428"/>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4" name="Rounded Rectangle 3">
            <a:extLst>
              <a:ext uri="{FF2B5EF4-FFF2-40B4-BE49-F238E27FC236}">
                <a16:creationId xmlns:a16="http://schemas.microsoft.com/office/drawing/2014/main" id="{1AC9F92B-81E0-78A9-9598-044B2DD359B6}"/>
              </a:ext>
            </a:extLst>
          </p:cNvPr>
          <p:cNvSpPr>
            <a:spLocks/>
          </p:cNvSpPr>
          <p:nvPr/>
        </p:nvSpPr>
        <p:spPr>
          <a:xfrm>
            <a:off x="6283887" y="2371747"/>
            <a:ext cx="886968" cy="269741"/>
          </a:xfrm>
          <a:prstGeom prst="roundRect">
            <a:avLst/>
          </a:prstGeom>
          <a:solidFill>
            <a:srgbClr val="C00000"/>
          </a:solidFill>
          <a:ln w="6350">
            <a:solidFill>
              <a:srgbClr val="000000"/>
            </a:solidFill>
          </a:ln>
          <a:effectLst/>
        </p:spPr>
        <p:style>
          <a:lnRef idx="1">
            <a:schemeClr val="accent1"/>
          </a:lnRef>
          <a:fillRef idx="3">
            <a:schemeClr val="accent1"/>
          </a:fillRef>
          <a:effectRef idx="2">
            <a:schemeClr val="accent1"/>
          </a:effectRef>
          <a:fontRef idx="minor">
            <a:schemeClr val="lt1"/>
          </a:fontRef>
        </p:style>
        <p:txBody>
          <a:bodyPr tIns="45720" rtlCol="0" anchor="ctr"/>
          <a:lstStyle/>
          <a:p>
            <a:pPr algn="ctr" defTabSz="670322">
              <a:lnSpc>
                <a:spcPts val="1400"/>
              </a:lnSpc>
            </a:pPr>
            <a:r>
              <a:rPr lang="en-US" sz="1200" dirty="0">
                <a:solidFill>
                  <a:srgbClr val="FFFFFF"/>
                </a:solidFill>
                <a:latin typeface="Arial" pitchFamily="31" charset="0"/>
              </a:rPr>
              <a:t>⇓ 86%</a:t>
            </a:r>
            <a:endParaRPr lang="en-US" sz="1200" b="1" dirty="0">
              <a:solidFill>
                <a:srgbClr val="FFFFFF"/>
              </a:solidFill>
              <a:latin typeface="Arial" pitchFamily="31" charset="0"/>
            </a:endParaRPr>
          </a:p>
        </p:txBody>
      </p:sp>
    </p:spTree>
    <p:extLst>
      <p:ext uri="{BB962C8B-B14F-4D97-AF65-F5344CB8AC3E}">
        <p14:creationId xmlns:p14="http://schemas.microsoft.com/office/powerpoint/2010/main" val="24818787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On-Demand HIV PrEP for MSM at High Risk for HIV</a:t>
            </a:r>
            <a:br>
              <a:rPr lang="en-US" sz="2000" dirty="0">
                <a:solidFill>
                  <a:schemeClr val="accent2">
                    <a:lumMod val="20000"/>
                    <a:lumOff val="80000"/>
                  </a:schemeClr>
                </a:solidFill>
              </a:rPr>
            </a:br>
            <a:r>
              <a:rPr lang="en-US" sz="2000" dirty="0"/>
              <a:t>IPERGAY: Conclusions</a:t>
            </a:r>
          </a:p>
        </p:txBody>
      </p:sp>
      <p:sp>
        <p:nvSpPr>
          <p:cNvPr id="5" name="Text Placeholder 4"/>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Molina JM, et al. N Engl J Med. 2015;373:2237-46.</a:t>
            </a:r>
          </a:p>
        </p:txBody>
      </p:sp>
      <p:sp>
        <p:nvSpPr>
          <p:cNvPr id="2" name="Content Placeholder 1"/>
          <p:cNvSpPr>
            <a:spLocks noGrp="1"/>
          </p:cNvSpPr>
          <p:nvPr>
            <p:ph sz="half" idx="2"/>
          </p:nvPr>
        </p:nvSpPr>
        <p:spPr>
          <a:xfrm>
            <a:off x="-18168" y="1786408"/>
            <a:ext cx="9180576" cy="1756891"/>
          </a:xfrm>
        </p:spPr>
        <p:txBody>
          <a:bodyPr>
            <a:normAutofit/>
          </a:bodyPr>
          <a:lstStyle/>
          <a:p>
            <a:pPr>
              <a:lnSpc>
                <a:spcPts val="2800"/>
              </a:lnSpc>
            </a:pPr>
            <a:r>
              <a:rPr lang="en-US" sz="2000" b="1" dirty="0">
                <a:solidFill>
                  <a:srgbClr val="C00000"/>
                </a:solidFill>
                <a:latin typeface="Arial"/>
                <a:cs typeface="Arial"/>
              </a:rPr>
              <a:t>Conclusions</a:t>
            </a:r>
            <a:r>
              <a:rPr lang="en-US" sz="2000" dirty="0">
                <a:latin typeface="Arial"/>
                <a:cs typeface="Arial"/>
              </a:rPr>
              <a:t>: </a:t>
            </a:r>
            <a:r>
              <a:rPr lang="en-US" sz="2000" dirty="0">
                <a:solidFill>
                  <a:schemeClr val="lt1"/>
                </a:solidFill>
                <a:latin typeface="Arial"/>
                <a:cs typeface="Arial"/>
              </a:rPr>
              <a:t> </a:t>
            </a:r>
            <a:r>
              <a:rPr lang="en-US" sz="2000" dirty="0">
                <a:solidFill>
                  <a:schemeClr val="tx1"/>
                </a:solidFill>
                <a:latin typeface="Arial"/>
                <a:cs typeface="Arial"/>
              </a:rPr>
              <a:t>“The use of tenofovir DF-emtricitabine before and after sexual activity provided protection against HIV-1 infection in men who have sex with men. The treatment was associated with increased rates of gastrointestinal and renal adverse events.”</a:t>
            </a:r>
          </a:p>
        </p:txBody>
      </p:sp>
    </p:spTree>
    <p:extLst>
      <p:ext uri="{BB962C8B-B14F-4D97-AF65-F5344CB8AC3E}">
        <p14:creationId xmlns:p14="http://schemas.microsoft.com/office/powerpoint/2010/main" val="383588969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65287</TotalTime>
  <Words>561</Words>
  <Application>Microsoft Macintosh PowerPoint</Application>
  <PresentationFormat>On-screen Show (16:9)</PresentationFormat>
  <Paragraphs>50</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Corbel</vt:lpstr>
      <vt:lpstr>Geneva</vt:lpstr>
      <vt:lpstr>Lucida Grande</vt:lpstr>
      <vt:lpstr>Times New Roman</vt:lpstr>
      <vt:lpstr>NCRC</vt:lpstr>
      <vt:lpstr>On-Demand HIV PrEP for Men at High Risk for HIV IPERGAY</vt:lpstr>
      <vt:lpstr>On-Demand HIV PrEP for MSM at High Risk for HIV  IPERGAY: Study Design</vt:lpstr>
      <vt:lpstr>On-Demand HIV PrEP for MSM at High Risk for HIV IPERGAY: Design</vt:lpstr>
      <vt:lpstr>On-Demand HIV PrEP for MSM at High Risk for HIV IPERGAY: Design</vt:lpstr>
      <vt:lpstr>On-Demand HIV PrEP for MSM at High Risk for HIV IPERGAY: Results</vt:lpstr>
      <vt:lpstr>On-Demand HIV PrEP for MSM at High Risk for HIV IPERGAY: Results</vt:lpstr>
      <vt:lpstr>On-Demand HIV PrEP for MSM at High Risk for HIV IPERGAY: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2461</cp:revision>
  <cp:lastPrinted>2008-02-05T14:34:24Z</cp:lastPrinted>
  <dcterms:created xsi:type="dcterms:W3CDTF">2010-11-28T05:36:22Z</dcterms:created>
  <dcterms:modified xsi:type="dcterms:W3CDTF">2022-12-26T16:29:36Z</dcterms:modified>
</cp:coreProperties>
</file>