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2"/>
  </p:notesMasterIdLst>
  <p:handoutMasterIdLst>
    <p:handoutMasterId r:id="rId13"/>
  </p:handoutMasterIdLst>
  <p:sldIdLst>
    <p:sldId id="1173" r:id="rId2"/>
    <p:sldId id="1174" r:id="rId3"/>
    <p:sldId id="1175" r:id="rId4"/>
    <p:sldId id="1176" r:id="rId5"/>
    <p:sldId id="1355" r:id="rId6"/>
    <p:sldId id="1356" r:id="rId7"/>
    <p:sldId id="1357" r:id="rId8"/>
    <p:sldId id="1178" r:id="rId9"/>
    <p:sldId id="1179" r:id="rId10"/>
    <p:sldId id="1383" r:id="rId11"/>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E98"/>
    <a:srgbClr val="668189"/>
    <a:srgbClr val="967100"/>
    <a:srgbClr val="006AB6"/>
    <a:srgbClr val="49778F"/>
    <a:srgbClr val="C07585"/>
    <a:srgbClr val="5C8333"/>
    <a:srgbClr val="7F6000"/>
    <a:srgbClr val="73557E"/>
    <a:srgbClr val="B38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6405" autoAdjust="0"/>
  </p:normalViewPr>
  <p:slideViewPr>
    <p:cSldViewPr snapToGrid="0" showGuides="1">
      <p:cViewPr varScale="1">
        <p:scale>
          <a:sx n="162" d="100"/>
          <a:sy n="162" d="100"/>
        </p:scale>
        <p:origin x="944" y="192"/>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78582191115001"/>
          <c:y val="3.2069847369874518E-2"/>
          <c:w val="0.87495139496451835"/>
          <c:h val="0.8880328536519142"/>
        </c:manualLayout>
      </c:layout>
      <c:barChart>
        <c:barDir val="col"/>
        <c:grouping val="clustered"/>
        <c:varyColors val="0"/>
        <c:ser>
          <c:idx val="0"/>
          <c:order val="0"/>
          <c:tx>
            <c:strRef>
              <c:f>Sheet1!$B$1</c:f>
              <c:strCache>
                <c:ptCount val="1"/>
                <c:pt idx="0">
                  <c:v>Series 1</c:v>
                </c:pt>
              </c:strCache>
            </c:strRef>
          </c:tx>
          <c:spPr>
            <a:solidFill>
              <a:srgbClr val="326496"/>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7F7F7F"/>
                  </a:gs>
                  <a:gs pos="99000">
                    <a:srgbClr val="BABABA"/>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9751-8348-817F-C4556A7CCF08}"/>
              </c:ext>
            </c:extLst>
          </c:dPt>
          <c:dPt>
            <c:idx val="1"/>
            <c:invertIfNegative val="0"/>
            <c:bubble3D val="0"/>
            <c:spPr>
              <a:gradFill>
                <a:gsLst>
                  <a:gs pos="0">
                    <a:srgbClr val="326496"/>
                  </a:gs>
                  <a:gs pos="99000">
                    <a:srgbClr val="0082E3"/>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9751-8348-817F-C4556A7CCF08}"/>
              </c:ext>
            </c:extLst>
          </c:dPt>
          <c:dPt>
            <c:idx val="2"/>
            <c:invertIfNegative val="0"/>
            <c:bubble3D val="0"/>
            <c:spPr>
              <a:solidFill>
                <a:srgbClr val="B5945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9751-8348-817F-C4556A7CCF08}"/>
              </c:ext>
            </c:extLst>
          </c:dPt>
          <c:dLbls>
            <c:dLbl>
              <c:idx val="0"/>
              <c:tx>
                <c:rich>
                  <a:bodyPr/>
                  <a:lstStyle/>
                  <a:p>
                    <a:fld id="{12421990-85B5-F744-AD40-35273FF03455}"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51-8348-817F-C4556A7CCF08}"/>
                </c:ext>
              </c:extLst>
            </c:dLbl>
            <c:dLbl>
              <c:idx val="1"/>
              <c:tx>
                <c:rich>
                  <a:bodyPr/>
                  <a:lstStyle/>
                  <a:p>
                    <a:fld id="{E1F31DC7-1102-1F48-9318-9373EA35F3F8}"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751-8348-817F-C4556A7CCF0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51-8348-817F-C4556A7CCF0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51-8348-817F-C4556A7CCF08}"/>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751-8348-817F-C4556A7CCF08}"/>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51-8348-817F-C4556A7CCF08}"/>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751-8348-817F-C4556A7CCF08}"/>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751-8348-817F-C4556A7CCF08}"/>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751-8348-817F-C4556A7CCF08}"/>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751-8348-817F-C4556A7CCF08}"/>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751-8348-817F-C4556A7CCF08}"/>
                </c:ext>
              </c:extLst>
            </c:dLbl>
            <c:numFmt formatCode="0.00" sourceLinked="0"/>
            <c:spPr>
              <a:noFill/>
            </c:spPr>
            <c:txPr>
              <a:bodyPr/>
              <a:lstStyle/>
              <a:p>
                <a:pPr algn="ct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Placebo</c:v>
                </c:pt>
                <c:pt idx="1">
                  <c:v>Tenofovir DF-Emtricitabine</c:v>
                </c:pt>
              </c:strCache>
            </c:strRef>
          </c:cat>
          <c:val>
            <c:numRef>
              <c:f>Sheet1!$B$2:$B$3</c:f>
              <c:numCache>
                <c:formatCode>0.00</c:formatCode>
                <c:ptCount val="2"/>
                <c:pt idx="0">
                  <c:v>3.96</c:v>
                </c:pt>
                <c:pt idx="1">
                  <c:v>1.5</c:v>
                </c:pt>
              </c:numCache>
            </c:numRef>
          </c:val>
          <c:extLst>
            <c:ext xmlns:c16="http://schemas.microsoft.com/office/drawing/2014/chart" uri="{C3380CC4-5D6E-409C-BE32-E72D297353CC}">
              <c16:uniqueId val="{0000000D-9751-8348-817F-C4556A7CCF08}"/>
            </c:ext>
          </c:extLst>
        </c:ser>
        <c:dLbls>
          <c:showLegendKey val="0"/>
          <c:showVal val="1"/>
          <c:showCatName val="0"/>
          <c:showSerName val="0"/>
          <c:showPercent val="0"/>
          <c:showBubbleSize val="0"/>
        </c:dLbls>
        <c:gapWidth val="200"/>
        <c:axId val="-2138469272"/>
        <c:axId val="-2138546600"/>
      </c:barChart>
      <c:catAx>
        <c:axId val="-2138469272"/>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38546600"/>
        <c:crosses val="autoZero"/>
        <c:auto val="1"/>
        <c:lblAlgn val="ctr"/>
        <c:lblOffset val="1"/>
        <c:tickLblSkip val="1"/>
        <c:tickMarkSkip val="1"/>
        <c:noMultiLvlLbl val="0"/>
      </c:catAx>
      <c:valAx>
        <c:axId val="-2138546600"/>
        <c:scaling>
          <c:orientation val="minMax"/>
          <c:max val="6"/>
          <c:min val="0"/>
        </c:scaling>
        <c:delete val="0"/>
        <c:axPos val="l"/>
        <c:title>
          <c:tx>
            <c:rich>
              <a:bodyPr/>
              <a:lstStyle/>
              <a:p>
                <a:pPr>
                  <a:defRPr sz="1400"/>
                </a:pPr>
                <a:r>
                  <a:rPr lang="en-US" sz="1400" dirty="0"/>
                  <a:t>HIV-1 Infections (%)</a:t>
                </a:r>
              </a:p>
            </c:rich>
          </c:tx>
          <c:layout>
            <c:manualLayout>
              <c:xMode val="edge"/>
              <c:yMode val="edge"/>
              <c:x val="1.9597185768445616E-2"/>
              <c:y val="0.19021955895218981"/>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138469272"/>
        <c:crosses val="autoZero"/>
        <c:crossBetween val="between"/>
        <c:majorUnit val="1"/>
        <c:minorUnit val="1"/>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78582191115001"/>
          <c:y val="3.2069847369874518E-2"/>
          <c:w val="0.87495139496451835"/>
          <c:h val="0.8880328536519142"/>
        </c:manualLayout>
      </c:layout>
      <c:barChart>
        <c:barDir val="col"/>
        <c:grouping val="clustered"/>
        <c:varyColors val="0"/>
        <c:ser>
          <c:idx val="0"/>
          <c:order val="0"/>
          <c:tx>
            <c:strRef>
              <c:f>Sheet1!$B$1</c:f>
              <c:strCache>
                <c:ptCount val="1"/>
                <c:pt idx="0">
                  <c:v>Series 1</c:v>
                </c:pt>
              </c:strCache>
            </c:strRef>
          </c:tx>
          <c:spPr>
            <a:solidFill>
              <a:srgbClr val="326496"/>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7F7F7F"/>
                  </a:gs>
                  <a:gs pos="99000">
                    <a:srgbClr val="BABABA"/>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9751-8348-817F-C4556A7CCF08}"/>
              </c:ext>
            </c:extLst>
          </c:dPt>
          <c:dPt>
            <c:idx val="1"/>
            <c:invertIfNegative val="0"/>
            <c:bubble3D val="0"/>
            <c:spPr>
              <a:gradFill>
                <a:gsLst>
                  <a:gs pos="0">
                    <a:srgbClr val="326496"/>
                  </a:gs>
                  <a:gs pos="99000">
                    <a:srgbClr val="0082E3"/>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9751-8348-817F-C4556A7CCF08}"/>
              </c:ext>
            </c:extLst>
          </c:dPt>
          <c:dPt>
            <c:idx val="2"/>
            <c:invertIfNegative val="0"/>
            <c:bubble3D val="0"/>
            <c:spPr>
              <a:solidFill>
                <a:srgbClr val="B5945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9751-8348-817F-C4556A7CCF08}"/>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51-8348-817F-C4556A7CCF08}"/>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51-8348-817F-C4556A7CCF0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51-8348-817F-C4556A7CCF0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51-8348-817F-C4556A7CCF08}"/>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751-8348-817F-C4556A7CCF08}"/>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51-8348-817F-C4556A7CCF08}"/>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751-8348-817F-C4556A7CCF08}"/>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751-8348-817F-C4556A7CCF08}"/>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751-8348-817F-C4556A7CCF08}"/>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751-8348-817F-C4556A7CCF08}"/>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751-8348-817F-C4556A7CCF08}"/>
                </c:ext>
              </c:extLst>
            </c:dLbl>
            <c:numFmt formatCode="0.00" sourceLinked="0"/>
            <c:spPr>
              <a:noFill/>
            </c:spPr>
            <c:txPr>
              <a:bodyPr/>
              <a:lstStyle/>
              <a:p>
                <a:pPr algn="ct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Placebo</c:v>
                </c:pt>
                <c:pt idx="1">
                  <c:v>Tenofovir DF-Emtricitabine</c:v>
                </c:pt>
              </c:strCache>
            </c:strRef>
          </c:cat>
          <c:val>
            <c:numRef>
              <c:f>Sheet1!$B$2:$B$3</c:f>
              <c:numCache>
                <c:formatCode>0.00</c:formatCode>
                <c:ptCount val="2"/>
                <c:pt idx="0">
                  <c:v>3.96</c:v>
                </c:pt>
                <c:pt idx="1">
                  <c:v>1.5</c:v>
                </c:pt>
              </c:numCache>
            </c:numRef>
          </c:val>
          <c:extLst>
            <c:ext xmlns:c16="http://schemas.microsoft.com/office/drawing/2014/chart" uri="{C3380CC4-5D6E-409C-BE32-E72D297353CC}">
              <c16:uniqueId val="{0000000D-9751-8348-817F-C4556A7CCF08}"/>
            </c:ext>
          </c:extLst>
        </c:ser>
        <c:dLbls>
          <c:showLegendKey val="0"/>
          <c:showVal val="1"/>
          <c:showCatName val="0"/>
          <c:showSerName val="0"/>
          <c:showPercent val="0"/>
          <c:showBubbleSize val="0"/>
        </c:dLbls>
        <c:gapWidth val="175"/>
        <c:axId val="-2138469272"/>
        <c:axId val="-2138546600"/>
      </c:barChart>
      <c:catAx>
        <c:axId val="-2138469272"/>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38546600"/>
        <c:crosses val="autoZero"/>
        <c:auto val="1"/>
        <c:lblAlgn val="ctr"/>
        <c:lblOffset val="1"/>
        <c:tickLblSkip val="1"/>
        <c:tickMarkSkip val="1"/>
        <c:noMultiLvlLbl val="0"/>
      </c:catAx>
      <c:valAx>
        <c:axId val="-2138546600"/>
        <c:scaling>
          <c:orientation val="minMax"/>
          <c:max val="6"/>
          <c:min val="0"/>
        </c:scaling>
        <c:delete val="0"/>
        <c:axPos val="l"/>
        <c:title>
          <c:tx>
            <c:rich>
              <a:bodyPr/>
              <a:lstStyle/>
              <a:p>
                <a:pPr>
                  <a:defRPr sz="1400"/>
                </a:pPr>
                <a:r>
                  <a:rPr lang="en-US" sz="1400" dirty="0"/>
                  <a:t>HIV-1 Infections (%)</a:t>
                </a:r>
              </a:p>
            </c:rich>
          </c:tx>
          <c:layout>
            <c:manualLayout>
              <c:xMode val="edge"/>
              <c:yMode val="edge"/>
              <c:x val="1.9597185768445616E-2"/>
              <c:y val="0.19021955895218981"/>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138469272"/>
        <c:crosses val="autoZero"/>
        <c:crossBetween val="between"/>
        <c:majorUnit val="1"/>
        <c:minorUnit val="1"/>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674761318333"/>
          <c:y val="2.66666666666667E-2"/>
          <c:w val="0.86106253866296001"/>
          <c:h val="0.83277209098862603"/>
        </c:manualLayout>
      </c:layout>
      <c:barChart>
        <c:barDir val="col"/>
        <c:grouping val="clustered"/>
        <c:varyColors val="0"/>
        <c:ser>
          <c:idx val="0"/>
          <c:order val="0"/>
          <c:tx>
            <c:strRef>
              <c:f>Sheet1!$B$1</c:f>
              <c:strCache>
                <c:ptCount val="1"/>
                <c:pt idx="0">
                  <c:v>Series 1</c:v>
                </c:pt>
              </c:strCache>
            </c:strRef>
          </c:tx>
          <c:spPr>
            <a:solidFill>
              <a:srgbClr val="326496"/>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8F8F8F"/>
                  </a:gs>
                  <a:gs pos="99000">
                    <a:sysClr val="window" lastClr="FFFFFF">
                      <a:lumMod val="75000"/>
                    </a:sysClr>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D0ED-7642-B8D5-FAED19A46C65}"/>
              </c:ext>
            </c:extLst>
          </c:dPt>
          <c:dPt>
            <c:idx val="1"/>
            <c:invertIfNegative val="0"/>
            <c:bubble3D val="0"/>
            <c:spPr>
              <a:gradFill>
                <a:gsLst>
                  <a:gs pos="0">
                    <a:srgbClr val="326496"/>
                  </a:gs>
                  <a:gs pos="99000">
                    <a:srgbClr val="0082E3"/>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D0ED-7642-B8D5-FAED19A46C65}"/>
              </c:ext>
            </c:extLst>
          </c:dPt>
          <c:dPt>
            <c:idx val="2"/>
            <c:invertIfNegative val="0"/>
            <c:bubble3D val="0"/>
            <c:spPr>
              <a:solidFill>
                <a:srgbClr val="B5945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D0ED-7642-B8D5-FAED19A46C65}"/>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ED-7642-B8D5-FAED19A46C65}"/>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ED-7642-B8D5-FAED19A46C65}"/>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ED-7642-B8D5-FAED19A46C65}"/>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ED-7642-B8D5-FAED19A46C65}"/>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ED-7642-B8D5-FAED19A46C65}"/>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ED-7642-B8D5-FAED19A46C65}"/>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ED-7642-B8D5-FAED19A46C65}"/>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ED-7642-B8D5-FAED19A46C65}"/>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ED-7642-B8D5-FAED19A46C65}"/>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ED-7642-B8D5-FAED19A46C65}"/>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ED-7642-B8D5-FAED19A46C65}"/>
                </c:ext>
              </c:extLst>
            </c:dLbl>
            <c:numFmt formatCode="0.00" sourceLinked="0"/>
            <c:spPr>
              <a:noFill/>
            </c:spPr>
            <c:txPr>
              <a:bodyPr/>
              <a:lstStyle/>
              <a:p>
                <a:pPr algn="ct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Placebo</c:v>
                </c:pt>
                <c:pt idx="1">
                  <c:v>Tenofovir DF-Emtricitabine</c:v>
                </c:pt>
              </c:strCache>
            </c:strRef>
          </c:cat>
          <c:val>
            <c:numRef>
              <c:f>Sheet1!$B$2:$B$3</c:f>
              <c:numCache>
                <c:formatCode>0.00</c:formatCode>
                <c:ptCount val="2"/>
                <c:pt idx="0">
                  <c:v>3.14</c:v>
                </c:pt>
                <c:pt idx="1">
                  <c:v>0.66</c:v>
                </c:pt>
              </c:numCache>
            </c:numRef>
          </c:val>
          <c:extLst>
            <c:ext xmlns:c16="http://schemas.microsoft.com/office/drawing/2014/chart" uri="{C3380CC4-5D6E-409C-BE32-E72D297353CC}">
              <c16:uniqueId val="{0000000E-D0ED-7642-B8D5-FAED19A46C65}"/>
            </c:ext>
          </c:extLst>
        </c:ser>
        <c:dLbls>
          <c:showLegendKey val="0"/>
          <c:showVal val="1"/>
          <c:showCatName val="0"/>
          <c:showSerName val="0"/>
          <c:showPercent val="0"/>
          <c:showBubbleSize val="0"/>
        </c:dLbls>
        <c:gapWidth val="175"/>
        <c:axId val="-2088794168"/>
        <c:axId val="-2092638312"/>
      </c:barChart>
      <c:catAx>
        <c:axId val="-2088794168"/>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92638312"/>
        <c:crosses val="autoZero"/>
        <c:auto val="1"/>
        <c:lblAlgn val="ctr"/>
        <c:lblOffset val="1"/>
        <c:tickLblSkip val="1"/>
        <c:tickMarkSkip val="1"/>
        <c:noMultiLvlLbl val="0"/>
      </c:catAx>
      <c:valAx>
        <c:axId val="-2092638312"/>
        <c:scaling>
          <c:orientation val="minMax"/>
          <c:max val="6"/>
          <c:min val="0"/>
        </c:scaling>
        <c:delete val="0"/>
        <c:axPos val="l"/>
        <c:title>
          <c:tx>
            <c:rich>
              <a:bodyPr/>
              <a:lstStyle/>
              <a:p>
                <a:pPr>
                  <a:defRPr sz="1400" b="1"/>
                </a:pPr>
                <a:r>
                  <a:rPr lang="en-US" sz="1400" b="1" dirty="0"/>
                  <a:t>HIV-1 Infections (%)</a:t>
                </a:r>
              </a:p>
            </c:rich>
          </c:tx>
          <c:layout>
            <c:manualLayout>
              <c:xMode val="edge"/>
              <c:yMode val="edge"/>
              <c:x val="2.7313235151161661E-2"/>
              <c:y val="0.16811512257776284"/>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088794168"/>
        <c:crosses val="autoZero"/>
        <c:crossBetween val="between"/>
        <c:majorUnit val="1"/>
        <c:minorUnit val="1"/>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674761318333"/>
          <c:y val="2.66666666666667E-2"/>
          <c:w val="0.86106253866296001"/>
          <c:h val="0.83277209098862603"/>
        </c:manualLayout>
      </c:layout>
      <c:barChart>
        <c:barDir val="col"/>
        <c:grouping val="clustered"/>
        <c:varyColors val="0"/>
        <c:ser>
          <c:idx val="0"/>
          <c:order val="0"/>
          <c:tx>
            <c:strRef>
              <c:f>Sheet1!$B$1</c:f>
              <c:strCache>
                <c:ptCount val="1"/>
                <c:pt idx="0">
                  <c:v>Series 1</c:v>
                </c:pt>
              </c:strCache>
            </c:strRef>
          </c:tx>
          <c:spPr>
            <a:solidFill>
              <a:srgbClr val="326496"/>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8F8F8F"/>
                  </a:gs>
                  <a:gs pos="99000">
                    <a:sysClr val="window" lastClr="FFFFFF">
                      <a:lumMod val="75000"/>
                    </a:sysClr>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D0ED-7642-B8D5-FAED19A46C65}"/>
              </c:ext>
            </c:extLst>
          </c:dPt>
          <c:dPt>
            <c:idx val="1"/>
            <c:invertIfNegative val="0"/>
            <c:bubble3D val="0"/>
            <c:spPr>
              <a:gradFill>
                <a:gsLst>
                  <a:gs pos="0">
                    <a:srgbClr val="326496"/>
                  </a:gs>
                  <a:gs pos="99000">
                    <a:srgbClr val="0082E3"/>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D0ED-7642-B8D5-FAED19A46C65}"/>
              </c:ext>
            </c:extLst>
          </c:dPt>
          <c:dPt>
            <c:idx val="2"/>
            <c:invertIfNegative val="0"/>
            <c:bubble3D val="0"/>
            <c:spPr>
              <a:solidFill>
                <a:srgbClr val="B5945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D0ED-7642-B8D5-FAED19A46C65}"/>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ED-7642-B8D5-FAED19A46C65}"/>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ED-7642-B8D5-FAED19A46C65}"/>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ED-7642-B8D5-FAED19A46C65}"/>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ED-7642-B8D5-FAED19A46C65}"/>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ED-7642-B8D5-FAED19A46C65}"/>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ED-7642-B8D5-FAED19A46C65}"/>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ED-7642-B8D5-FAED19A46C65}"/>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ED-7642-B8D5-FAED19A46C65}"/>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ED-7642-B8D5-FAED19A46C65}"/>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ED-7642-B8D5-FAED19A46C65}"/>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ED-7642-B8D5-FAED19A46C65}"/>
                </c:ext>
              </c:extLst>
            </c:dLbl>
            <c:numFmt formatCode="0.00" sourceLinked="0"/>
            <c:spPr>
              <a:noFill/>
            </c:spPr>
            <c:txPr>
              <a:bodyPr/>
              <a:lstStyle/>
              <a:p>
                <a:pPr algn="ct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Placebo</c:v>
                </c:pt>
                <c:pt idx="1">
                  <c:v>Tenofovir DF-Emtricitabine</c:v>
                </c:pt>
              </c:strCache>
            </c:strRef>
          </c:cat>
          <c:val>
            <c:numRef>
              <c:f>Sheet1!$B$2:$B$3</c:f>
              <c:numCache>
                <c:formatCode>0.00</c:formatCode>
                <c:ptCount val="2"/>
                <c:pt idx="0">
                  <c:v>3.14</c:v>
                </c:pt>
                <c:pt idx="1">
                  <c:v>0.66</c:v>
                </c:pt>
              </c:numCache>
            </c:numRef>
          </c:val>
          <c:extLst>
            <c:ext xmlns:c16="http://schemas.microsoft.com/office/drawing/2014/chart" uri="{C3380CC4-5D6E-409C-BE32-E72D297353CC}">
              <c16:uniqueId val="{0000000E-D0ED-7642-B8D5-FAED19A46C65}"/>
            </c:ext>
          </c:extLst>
        </c:ser>
        <c:dLbls>
          <c:showLegendKey val="0"/>
          <c:showVal val="1"/>
          <c:showCatName val="0"/>
          <c:showSerName val="0"/>
          <c:showPercent val="0"/>
          <c:showBubbleSize val="0"/>
        </c:dLbls>
        <c:gapWidth val="175"/>
        <c:axId val="-2088794168"/>
        <c:axId val="-2092638312"/>
      </c:barChart>
      <c:catAx>
        <c:axId val="-2088794168"/>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92638312"/>
        <c:crosses val="autoZero"/>
        <c:auto val="1"/>
        <c:lblAlgn val="ctr"/>
        <c:lblOffset val="1"/>
        <c:tickLblSkip val="1"/>
        <c:tickMarkSkip val="1"/>
        <c:noMultiLvlLbl val="0"/>
      </c:catAx>
      <c:valAx>
        <c:axId val="-2092638312"/>
        <c:scaling>
          <c:orientation val="minMax"/>
          <c:max val="6"/>
          <c:min val="0"/>
        </c:scaling>
        <c:delete val="0"/>
        <c:axPos val="l"/>
        <c:title>
          <c:tx>
            <c:rich>
              <a:bodyPr/>
              <a:lstStyle/>
              <a:p>
                <a:pPr>
                  <a:defRPr sz="1400" b="1"/>
                </a:pPr>
                <a:r>
                  <a:rPr lang="en-US" sz="1400" b="1" dirty="0"/>
                  <a:t>HIV-1 Infections (%)</a:t>
                </a:r>
              </a:p>
            </c:rich>
          </c:tx>
          <c:layout>
            <c:manualLayout>
              <c:xMode val="edge"/>
              <c:yMode val="edge"/>
              <c:x val="2.7313235151161661E-2"/>
              <c:y val="0.16811512257776284"/>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088794168"/>
        <c:crosses val="autoZero"/>
        <c:crossBetween val="between"/>
        <c:majorUnit val="1"/>
        <c:minorUnit val="1"/>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81506157884099"/>
          <c:y val="3.1722284714410701E-2"/>
          <c:w val="0.84513852435112302"/>
          <c:h val="0.82696030183727032"/>
        </c:manualLayout>
      </c:layout>
      <c:lineChart>
        <c:grouping val="standard"/>
        <c:varyColors val="0"/>
        <c:ser>
          <c:idx val="4"/>
          <c:order val="0"/>
          <c:tx>
            <c:strRef>
              <c:f>Sheet1!$F$1</c:f>
              <c:strCache>
                <c:ptCount val="1"/>
                <c:pt idx="0">
                  <c:v>Placebo  (Lumbar Spine)</c:v>
                </c:pt>
              </c:strCache>
            </c:strRef>
          </c:tx>
          <c:spPr>
            <a:ln w="25400">
              <a:solidFill>
                <a:srgbClr val="000000">
                  <a:lumMod val="50000"/>
                  <a:lumOff val="50000"/>
                </a:srgbClr>
              </a:solidFill>
              <a:prstDash val="dash"/>
            </a:ln>
            <a:effectLst/>
          </c:spPr>
          <c:marker>
            <c:symbol val="triangle"/>
            <c:size val="8"/>
            <c:spPr>
              <a:solidFill>
                <a:sysClr val="window" lastClr="FFFFFF">
                  <a:lumMod val="85000"/>
                </a:sysClr>
              </a:solidFill>
              <a:ln w="9525">
                <a:solidFill>
                  <a:srgbClr val="000000"/>
                </a:solidFill>
              </a:ln>
              <a:effectLst/>
            </c:spPr>
          </c:marker>
          <c:cat>
            <c:strRef>
              <c:f>Sheet1!$A$2:$A$6</c:f>
              <c:strCache>
                <c:ptCount val="5"/>
                <c:pt idx="0">
                  <c:v>Baseline</c:v>
                </c:pt>
                <c:pt idx="1">
                  <c:v>6</c:v>
                </c:pt>
                <c:pt idx="2">
                  <c:v>12</c:v>
                </c:pt>
                <c:pt idx="3">
                  <c:v>18</c:v>
                </c:pt>
                <c:pt idx="4">
                  <c:v>24</c:v>
                </c:pt>
              </c:strCache>
            </c:strRef>
          </c:cat>
          <c:val>
            <c:numRef>
              <c:f>Sheet1!$F$2:$F$6</c:f>
              <c:numCache>
                <c:formatCode>General</c:formatCode>
                <c:ptCount val="5"/>
                <c:pt idx="0">
                  <c:v>-0.59</c:v>
                </c:pt>
                <c:pt idx="1">
                  <c:v>-0.45</c:v>
                </c:pt>
                <c:pt idx="2">
                  <c:v>-0.56000000000000005</c:v>
                </c:pt>
                <c:pt idx="3">
                  <c:v>-0.43</c:v>
                </c:pt>
                <c:pt idx="4">
                  <c:v>-0.37</c:v>
                </c:pt>
              </c:numCache>
            </c:numRef>
          </c:val>
          <c:smooth val="0"/>
          <c:extLst>
            <c:ext xmlns:c16="http://schemas.microsoft.com/office/drawing/2014/chart" uri="{C3380CC4-5D6E-409C-BE32-E72D297353CC}">
              <c16:uniqueId val="{00000000-85CE-144B-90C4-C25EFD38077B}"/>
            </c:ext>
          </c:extLst>
        </c:ser>
        <c:ser>
          <c:idx val="5"/>
          <c:order val="1"/>
          <c:tx>
            <c:strRef>
              <c:f>Sheet1!$G$1</c:f>
              <c:strCache>
                <c:ptCount val="1"/>
                <c:pt idx="0">
                  <c:v>TDF-FTC (Lumbar Spine)</c:v>
                </c:pt>
              </c:strCache>
            </c:strRef>
          </c:tx>
          <c:spPr>
            <a:ln w="25400">
              <a:solidFill>
                <a:srgbClr val="0070C0"/>
              </a:solidFill>
            </a:ln>
            <a:effectLst/>
          </c:spPr>
          <c:marker>
            <c:symbol val="triangle"/>
            <c:size val="8"/>
            <c:spPr>
              <a:solidFill>
                <a:srgbClr val="73AAE8"/>
              </a:solidFill>
              <a:ln>
                <a:solidFill>
                  <a:srgbClr val="0068B2"/>
                </a:solidFill>
              </a:ln>
              <a:effectLst/>
            </c:spPr>
          </c:marker>
          <c:cat>
            <c:strRef>
              <c:f>Sheet1!$A$2:$A$6</c:f>
              <c:strCache>
                <c:ptCount val="5"/>
                <c:pt idx="0">
                  <c:v>Baseline</c:v>
                </c:pt>
                <c:pt idx="1">
                  <c:v>6</c:v>
                </c:pt>
                <c:pt idx="2">
                  <c:v>12</c:v>
                </c:pt>
                <c:pt idx="3">
                  <c:v>18</c:v>
                </c:pt>
                <c:pt idx="4">
                  <c:v>24</c:v>
                </c:pt>
              </c:strCache>
            </c:strRef>
          </c:cat>
          <c:val>
            <c:numRef>
              <c:f>Sheet1!$G$2:$G$6</c:f>
              <c:numCache>
                <c:formatCode>General</c:formatCode>
                <c:ptCount val="5"/>
                <c:pt idx="0">
                  <c:v>-0.72</c:v>
                </c:pt>
                <c:pt idx="1">
                  <c:v>-0.84</c:v>
                </c:pt>
                <c:pt idx="2">
                  <c:v>-0.77</c:v>
                </c:pt>
                <c:pt idx="3">
                  <c:v>-0.92</c:v>
                </c:pt>
                <c:pt idx="4">
                  <c:v>-1.1100000000000001</c:v>
                </c:pt>
              </c:numCache>
            </c:numRef>
          </c:val>
          <c:smooth val="0"/>
          <c:extLst>
            <c:ext xmlns:c16="http://schemas.microsoft.com/office/drawing/2014/chart" uri="{C3380CC4-5D6E-409C-BE32-E72D297353CC}">
              <c16:uniqueId val="{00000001-85CE-144B-90C4-C25EFD38077B}"/>
            </c:ext>
          </c:extLst>
        </c:ser>
        <c:ser>
          <c:idx val="0"/>
          <c:order val="2"/>
          <c:tx>
            <c:strRef>
              <c:f>Sheet1!$B$1</c:f>
              <c:strCache>
                <c:ptCount val="1"/>
                <c:pt idx="0">
                  <c:v>Placebo (Forearm)</c:v>
                </c:pt>
              </c:strCache>
            </c:strRef>
          </c:tx>
          <c:spPr>
            <a:ln w="25400">
              <a:solidFill>
                <a:srgbClr val="000000">
                  <a:lumMod val="50000"/>
                  <a:lumOff val="50000"/>
                </a:srgbClr>
              </a:solidFill>
              <a:prstDash val="dash"/>
            </a:ln>
            <a:effectLst/>
          </c:spPr>
          <c:marker>
            <c:symbol val="square"/>
            <c:size val="8"/>
            <c:spPr>
              <a:solidFill>
                <a:sysClr val="window" lastClr="FFFFFF">
                  <a:lumMod val="85000"/>
                </a:sysClr>
              </a:solidFill>
              <a:ln w="9525">
                <a:solidFill>
                  <a:srgbClr val="000000"/>
                </a:solidFill>
              </a:ln>
              <a:effectLst/>
            </c:spPr>
          </c:marker>
          <c:cat>
            <c:strRef>
              <c:f>Sheet1!$A$2:$A$6</c:f>
              <c:strCache>
                <c:ptCount val="5"/>
                <c:pt idx="0">
                  <c:v>Baseline</c:v>
                </c:pt>
                <c:pt idx="1">
                  <c:v>6</c:v>
                </c:pt>
                <c:pt idx="2">
                  <c:v>12</c:v>
                </c:pt>
                <c:pt idx="3">
                  <c:v>18</c:v>
                </c:pt>
                <c:pt idx="4">
                  <c:v>24</c:v>
                </c:pt>
              </c:strCache>
            </c:strRef>
          </c:cat>
          <c:val>
            <c:numRef>
              <c:f>Sheet1!$B$2:$B$6</c:f>
              <c:numCache>
                <c:formatCode>General</c:formatCode>
                <c:ptCount val="5"/>
                <c:pt idx="0">
                  <c:v>-0.57999999999999996</c:v>
                </c:pt>
                <c:pt idx="1">
                  <c:v>-0.5</c:v>
                </c:pt>
                <c:pt idx="2">
                  <c:v>-0.48</c:v>
                </c:pt>
                <c:pt idx="3">
                  <c:v>-0.27</c:v>
                </c:pt>
                <c:pt idx="4">
                  <c:v>-0.13</c:v>
                </c:pt>
              </c:numCache>
            </c:numRef>
          </c:val>
          <c:smooth val="0"/>
          <c:extLst>
            <c:ext xmlns:c16="http://schemas.microsoft.com/office/drawing/2014/chart" uri="{C3380CC4-5D6E-409C-BE32-E72D297353CC}">
              <c16:uniqueId val="{00000002-85CE-144B-90C4-C25EFD38077B}"/>
            </c:ext>
          </c:extLst>
        </c:ser>
        <c:ser>
          <c:idx val="1"/>
          <c:order val="3"/>
          <c:tx>
            <c:strRef>
              <c:f>Sheet1!$C$1</c:f>
              <c:strCache>
                <c:ptCount val="1"/>
                <c:pt idx="0">
                  <c:v>TDF-FTC (Forearm)</c:v>
                </c:pt>
              </c:strCache>
            </c:strRef>
          </c:tx>
          <c:spPr>
            <a:ln w="25400">
              <a:solidFill>
                <a:srgbClr val="0070C0"/>
              </a:solidFill>
            </a:ln>
            <a:effectLst/>
          </c:spPr>
          <c:marker>
            <c:symbol val="square"/>
            <c:size val="8"/>
            <c:spPr>
              <a:solidFill>
                <a:srgbClr val="73AAE8"/>
              </a:solidFill>
              <a:ln>
                <a:solidFill>
                  <a:srgbClr val="005592"/>
                </a:solidFill>
              </a:ln>
              <a:effectLst/>
            </c:spPr>
          </c:marker>
          <c:cat>
            <c:strRef>
              <c:f>Sheet1!$A$2:$A$6</c:f>
              <c:strCache>
                <c:ptCount val="5"/>
                <c:pt idx="0">
                  <c:v>Baseline</c:v>
                </c:pt>
                <c:pt idx="1">
                  <c:v>6</c:v>
                </c:pt>
                <c:pt idx="2">
                  <c:v>12</c:v>
                </c:pt>
                <c:pt idx="3">
                  <c:v>18</c:v>
                </c:pt>
                <c:pt idx="4">
                  <c:v>24</c:v>
                </c:pt>
              </c:strCache>
            </c:strRef>
          </c:cat>
          <c:val>
            <c:numRef>
              <c:f>Sheet1!$C$2:$C$6</c:f>
              <c:numCache>
                <c:formatCode>General</c:formatCode>
                <c:ptCount val="5"/>
                <c:pt idx="0">
                  <c:v>-0.75</c:v>
                </c:pt>
                <c:pt idx="1">
                  <c:v>-0.77</c:v>
                </c:pt>
                <c:pt idx="2">
                  <c:v>-0.79</c:v>
                </c:pt>
                <c:pt idx="3">
                  <c:v>-0.93</c:v>
                </c:pt>
                <c:pt idx="4">
                  <c:v>-0.92</c:v>
                </c:pt>
              </c:numCache>
            </c:numRef>
          </c:val>
          <c:smooth val="0"/>
          <c:extLst>
            <c:ext xmlns:c16="http://schemas.microsoft.com/office/drawing/2014/chart" uri="{C3380CC4-5D6E-409C-BE32-E72D297353CC}">
              <c16:uniqueId val="{00000003-85CE-144B-90C4-C25EFD38077B}"/>
            </c:ext>
          </c:extLst>
        </c:ser>
        <c:ser>
          <c:idx val="2"/>
          <c:order val="4"/>
          <c:tx>
            <c:strRef>
              <c:f>Sheet1!$D$1</c:f>
              <c:strCache>
                <c:ptCount val="1"/>
                <c:pt idx="0">
                  <c:v>Placebo (Hip)</c:v>
                </c:pt>
              </c:strCache>
            </c:strRef>
          </c:tx>
          <c:spPr>
            <a:ln w="25400">
              <a:solidFill>
                <a:srgbClr val="000000">
                  <a:lumMod val="50000"/>
                  <a:lumOff val="50000"/>
                </a:srgbClr>
              </a:solidFill>
              <a:prstDash val="dash"/>
            </a:ln>
            <a:effectLst/>
          </c:spPr>
          <c:marker>
            <c:symbol val="circle"/>
            <c:size val="8"/>
            <c:spPr>
              <a:solidFill>
                <a:sysClr val="window" lastClr="FFFFFF">
                  <a:lumMod val="85000"/>
                </a:sysClr>
              </a:solidFill>
              <a:ln>
                <a:solidFill>
                  <a:srgbClr val="000000"/>
                </a:solidFill>
              </a:ln>
              <a:effectLst/>
            </c:spPr>
          </c:marker>
          <c:cat>
            <c:strRef>
              <c:f>Sheet1!$A$2:$A$6</c:f>
              <c:strCache>
                <c:ptCount val="5"/>
                <c:pt idx="0">
                  <c:v>Baseline</c:v>
                </c:pt>
                <c:pt idx="1">
                  <c:v>6</c:v>
                </c:pt>
                <c:pt idx="2">
                  <c:v>12</c:v>
                </c:pt>
                <c:pt idx="3">
                  <c:v>18</c:v>
                </c:pt>
                <c:pt idx="4">
                  <c:v>24</c:v>
                </c:pt>
              </c:strCache>
            </c:strRef>
          </c:cat>
          <c:val>
            <c:numRef>
              <c:f>Sheet1!$D$2:$D$6</c:f>
              <c:numCache>
                <c:formatCode>General</c:formatCode>
                <c:ptCount val="5"/>
                <c:pt idx="0">
                  <c:v>0.53</c:v>
                </c:pt>
                <c:pt idx="1">
                  <c:v>0.56999999999999995</c:v>
                </c:pt>
                <c:pt idx="2">
                  <c:v>0.54</c:v>
                </c:pt>
                <c:pt idx="3">
                  <c:v>0.77</c:v>
                </c:pt>
                <c:pt idx="4">
                  <c:v>0.74</c:v>
                </c:pt>
              </c:numCache>
            </c:numRef>
          </c:val>
          <c:smooth val="0"/>
          <c:extLst>
            <c:ext xmlns:c16="http://schemas.microsoft.com/office/drawing/2014/chart" uri="{C3380CC4-5D6E-409C-BE32-E72D297353CC}">
              <c16:uniqueId val="{00000004-85CE-144B-90C4-C25EFD38077B}"/>
            </c:ext>
          </c:extLst>
        </c:ser>
        <c:ser>
          <c:idx val="3"/>
          <c:order val="5"/>
          <c:tx>
            <c:strRef>
              <c:f>Sheet1!$E$1</c:f>
              <c:strCache>
                <c:ptCount val="1"/>
                <c:pt idx="0">
                  <c:v>TDF-FTC (Hip)</c:v>
                </c:pt>
              </c:strCache>
            </c:strRef>
          </c:tx>
          <c:spPr>
            <a:ln w="25400">
              <a:solidFill>
                <a:srgbClr val="0070C0"/>
              </a:solidFill>
            </a:ln>
            <a:effectLst/>
          </c:spPr>
          <c:marker>
            <c:symbol val="circle"/>
            <c:size val="8"/>
            <c:spPr>
              <a:solidFill>
                <a:srgbClr val="73AAE8"/>
              </a:solidFill>
              <a:ln>
                <a:solidFill>
                  <a:srgbClr val="005592"/>
                </a:solidFill>
              </a:ln>
              <a:effectLst/>
            </c:spPr>
          </c:marker>
          <c:cat>
            <c:strRef>
              <c:f>Sheet1!$A$2:$A$6</c:f>
              <c:strCache>
                <c:ptCount val="5"/>
                <c:pt idx="0">
                  <c:v>Baseline</c:v>
                </c:pt>
                <c:pt idx="1">
                  <c:v>6</c:v>
                </c:pt>
                <c:pt idx="2">
                  <c:v>12</c:v>
                </c:pt>
                <c:pt idx="3">
                  <c:v>18</c:v>
                </c:pt>
                <c:pt idx="4">
                  <c:v>24</c:v>
                </c:pt>
              </c:strCache>
            </c:strRef>
          </c:cat>
          <c:val>
            <c:numRef>
              <c:f>Sheet1!$E$2:$E$6</c:f>
              <c:numCache>
                <c:formatCode>General</c:formatCode>
                <c:ptCount val="5"/>
                <c:pt idx="0">
                  <c:v>0.44</c:v>
                </c:pt>
                <c:pt idx="1">
                  <c:v>0.33</c:v>
                </c:pt>
                <c:pt idx="2">
                  <c:v>0.33</c:v>
                </c:pt>
                <c:pt idx="3">
                  <c:v>0.17</c:v>
                </c:pt>
                <c:pt idx="4">
                  <c:v>0.21</c:v>
                </c:pt>
              </c:numCache>
            </c:numRef>
          </c:val>
          <c:smooth val="0"/>
          <c:extLst>
            <c:ext xmlns:c16="http://schemas.microsoft.com/office/drawing/2014/chart" uri="{C3380CC4-5D6E-409C-BE32-E72D297353CC}">
              <c16:uniqueId val="{00000005-85CE-144B-90C4-C25EFD38077B}"/>
            </c:ext>
          </c:extLst>
        </c:ser>
        <c:dLbls>
          <c:showLegendKey val="0"/>
          <c:showVal val="0"/>
          <c:showCatName val="0"/>
          <c:showSerName val="0"/>
          <c:showPercent val="0"/>
          <c:showBubbleSize val="0"/>
        </c:dLbls>
        <c:marker val="1"/>
        <c:smooth val="0"/>
        <c:axId val="2099101496"/>
        <c:axId val="2099071224"/>
      </c:lineChart>
      <c:catAx>
        <c:axId val="2099101496"/>
        <c:scaling>
          <c:orientation val="minMax"/>
        </c:scaling>
        <c:delete val="0"/>
        <c:axPos val="b"/>
        <c:title>
          <c:tx>
            <c:rich>
              <a:bodyPr/>
              <a:lstStyle/>
              <a:p>
                <a:pPr>
                  <a:defRPr sz="1400"/>
                </a:pPr>
                <a:r>
                  <a:rPr lang="en-US" sz="1400" dirty="0"/>
                  <a:t>Study</a:t>
                </a:r>
                <a:r>
                  <a:rPr lang="en-US" sz="1400" baseline="0" dirty="0"/>
                  <a:t> Week</a:t>
                </a:r>
                <a:endParaRPr lang="en-US" sz="1400" dirty="0"/>
              </a:p>
            </c:rich>
          </c:tx>
          <c:layout>
            <c:manualLayout>
              <c:xMode val="edge"/>
              <c:yMode val="edge"/>
              <c:x val="0.49218516088266739"/>
              <c:y val="0.93371527777777774"/>
            </c:manualLayout>
          </c:layout>
          <c:overlay val="0"/>
        </c:title>
        <c:numFmt formatCode="General" sourceLinked="0"/>
        <c:majorTickMark val="out"/>
        <c:minorTickMark val="none"/>
        <c:tickLblPos val="nextTo"/>
        <c:spPr>
          <a:ln w="6350">
            <a:solidFill>
              <a:srgbClr val="000000"/>
            </a:solidFill>
          </a:ln>
        </c:spPr>
        <c:txPr>
          <a:bodyPr/>
          <a:lstStyle/>
          <a:p>
            <a:pPr>
              <a:defRPr sz="1200"/>
            </a:pPr>
            <a:endParaRPr lang="en-US"/>
          </a:p>
        </c:txPr>
        <c:crossAx val="2099071224"/>
        <c:crossesAt val="-1.5"/>
        <c:auto val="1"/>
        <c:lblAlgn val="ctr"/>
        <c:lblOffset val="1"/>
        <c:noMultiLvlLbl val="0"/>
      </c:catAx>
      <c:valAx>
        <c:axId val="2099071224"/>
        <c:scaling>
          <c:orientation val="minMax"/>
          <c:max val="1.5"/>
          <c:min val="-1.5"/>
        </c:scaling>
        <c:delete val="0"/>
        <c:axPos val="l"/>
        <c:title>
          <c:tx>
            <c:rich>
              <a:bodyPr rot="-5400000" vert="horz"/>
              <a:lstStyle/>
              <a:p>
                <a:pPr>
                  <a:defRPr sz="1400" b="1"/>
                </a:pPr>
                <a:r>
                  <a:rPr lang="en-US" sz="1400" b="1"/>
                  <a:t>Bone Mineral Density-T-Score</a:t>
                </a:r>
              </a:p>
            </c:rich>
          </c:tx>
          <c:layout>
            <c:manualLayout>
              <c:xMode val="edge"/>
              <c:yMode val="edge"/>
              <c:x val="1.0928220928905601E-2"/>
              <c:y val="8.6146315043952801E-2"/>
            </c:manualLayout>
          </c:layout>
          <c:overlay val="0"/>
        </c:title>
        <c:numFmt formatCode="General" sourceLinked="1"/>
        <c:majorTickMark val="out"/>
        <c:minorTickMark val="none"/>
        <c:tickLblPos val="nextTo"/>
        <c:spPr>
          <a:ln w="6350">
            <a:solidFill>
              <a:srgbClr val="000000"/>
            </a:solidFill>
          </a:ln>
        </c:spPr>
        <c:txPr>
          <a:bodyPr/>
          <a:lstStyle/>
          <a:p>
            <a:pPr>
              <a:defRPr sz="1200"/>
            </a:pPr>
            <a:endParaRPr lang="en-US"/>
          </a:p>
        </c:txPr>
        <c:crossAx val="2099101496"/>
        <c:crosses val="autoZero"/>
        <c:crossBetween val="between"/>
        <c:majorUnit val="0.5"/>
        <c:minorUnit val="0.5"/>
      </c:valAx>
      <c:spPr>
        <a:solidFill>
          <a:srgbClr val="E6EBF2"/>
        </a:solidFill>
        <a:ln w="6350">
          <a:solidFill>
            <a:srgbClr val="000000"/>
          </a:solidFill>
        </a:ln>
        <a:effectLst/>
      </c:spPr>
    </c:plotArea>
    <c:legend>
      <c:legendPos val="t"/>
      <c:layout>
        <c:manualLayout>
          <c:xMode val="edge"/>
          <c:yMode val="edge"/>
          <c:x val="0.14133031982113348"/>
          <c:y val="4.0948162729658795E-2"/>
          <c:w val="0.54295652279576168"/>
          <c:h val="0.19443432852143483"/>
        </c:manualLayout>
      </c:layout>
      <c:overlay val="0"/>
      <c:spPr>
        <a:solidFill>
          <a:schemeClr val="bg1"/>
        </a:solidFill>
        <a:ln w="6350">
          <a:solidFill>
            <a:srgbClr val="000000"/>
          </a:solidFill>
        </a:ln>
      </c:spPr>
      <c:txPr>
        <a:bodyPr/>
        <a:lstStyle/>
        <a:p>
          <a:pPr>
            <a:defRPr sz="1200" baseline="0"/>
          </a:pPr>
          <a:endParaRPr lang="en-US"/>
        </a:p>
      </c:txPr>
    </c:legend>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chemeClr val="bg1"/>
              </a:solidFill>
              <a:latin typeface="Arial" panose="020B0604020202020204" pitchFamily="34" charset="0"/>
              <a:cs typeface="Arial" panose="020B0604020202020204" pitchFamily="34" charset="0"/>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1800" b="0" dirty="0"/>
              <a:t>Preexposure Prophylaxis in Heterosexual Men and Women</a:t>
            </a:r>
            <a:br>
              <a:rPr lang="en-US" sz="2025" b="0" dirty="0"/>
            </a:br>
            <a:r>
              <a:rPr lang="en-US" dirty="0"/>
              <a:t>TDF2 Study</a:t>
            </a:r>
          </a:p>
        </p:txBody>
      </p:sp>
    </p:spTree>
    <p:extLst>
      <p:ext uri="{BB962C8B-B14F-4D97-AF65-F5344CB8AC3E}">
        <p14:creationId xmlns:p14="http://schemas.microsoft.com/office/powerpoint/2010/main" val="259207945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41268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1"/>
          <p:cNvSpPr>
            <a:spLocks noChangeShapeType="1"/>
          </p:cNvSpPr>
          <p:nvPr/>
        </p:nvSpPr>
        <p:spPr bwMode="auto">
          <a:xfrm rot="20430663">
            <a:off x="5500858" y="2886273"/>
            <a:ext cx="398375" cy="616151"/>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8" name="Title 1"/>
          <p:cNvSpPr>
            <a:spLocks noGrp="1"/>
          </p:cNvSpPr>
          <p:nvPr>
            <p:ph type="title"/>
          </p:nvPr>
        </p:nvSpPr>
        <p:spPr/>
        <p:txBody>
          <a:bodyPr>
            <a:normAutofit/>
          </a:bodyPr>
          <a:lstStyle/>
          <a:p>
            <a:r>
              <a:rPr lang="en-US" sz="2000" dirty="0"/>
              <a:t>Oral HIV PrEP for Heterosexual Men and Women in Botswana</a:t>
            </a:r>
            <a:br>
              <a:rPr lang="en-US" sz="2000" dirty="0"/>
            </a:br>
            <a:r>
              <a:rPr lang="en-US" sz="2000" dirty="0"/>
              <a:t>TDF2 Study: Background</a:t>
            </a:r>
          </a:p>
        </p:txBody>
      </p:sp>
      <p:sp>
        <p:nvSpPr>
          <p:cNvPr id="3" name="Text Placeholder 2"/>
          <p:cNvSpPr>
            <a:spLocks noGrp="1"/>
          </p:cNvSpPr>
          <p:nvPr>
            <p:ph type="body" sz="quarter" idx="16"/>
          </p:nvPr>
        </p:nvSpPr>
        <p:spPr/>
        <p:txBody>
          <a:bodyPr/>
          <a:lstStyle/>
          <a:p>
            <a:r>
              <a:rPr lang="en-US" dirty="0"/>
              <a:t>Source: Thigpen MC, et al. N Engl J Med. 2012;367:423-34.</a:t>
            </a:r>
          </a:p>
        </p:txBody>
      </p:sp>
      <p:sp>
        <p:nvSpPr>
          <p:cNvPr id="11" name="Rectangle 7"/>
          <p:cNvSpPr>
            <a:spLocks noChangeArrowheads="1"/>
          </p:cNvSpPr>
          <p:nvPr/>
        </p:nvSpPr>
        <p:spPr bwMode="ltGray">
          <a:xfrm>
            <a:off x="6102628" y="1875909"/>
            <a:ext cx="2613998" cy="818384"/>
          </a:xfrm>
          <a:prstGeom prst="rect">
            <a:avLst/>
          </a:prstGeom>
          <a:solidFill>
            <a:schemeClr val="bg1">
              <a:lumMod val="50000"/>
              <a:alpha val="3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b="1" dirty="0">
                <a:solidFill>
                  <a:srgbClr val="000000"/>
                </a:solidFill>
                <a:latin typeface="Arial"/>
                <a:cs typeface="Arial"/>
              </a:rPr>
              <a:t>Placebo</a:t>
            </a:r>
          </a:p>
          <a:p>
            <a:pPr algn="ctr">
              <a:spcBef>
                <a:spcPts val="300"/>
              </a:spcBef>
            </a:pPr>
            <a:r>
              <a:rPr lang="en-US" sz="1000" dirty="0">
                <a:solidFill>
                  <a:srgbClr val="000000"/>
                </a:solidFill>
                <a:latin typeface="Arial"/>
                <a:cs typeface="Arial"/>
              </a:rPr>
              <a:t>(n = 608)</a:t>
            </a:r>
          </a:p>
        </p:txBody>
      </p:sp>
      <p:sp>
        <p:nvSpPr>
          <p:cNvPr id="12" name="Rectangle 7"/>
          <p:cNvSpPr>
            <a:spLocks noChangeArrowheads="1"/>
          </p:cNvSpPr>
          <p:nvPr/>
        </p:nvSpPr>
        <p:spPr bwMode="ltGray">
          <a:xfrm>
            <a:off x="6101634" y="3159959"/>
            <a:ext cx="2615075" cy="818384"/>
          </a:xfrm>
          <a:prstGeom prst="rect">
            <a:avLst/>
          </a:prstGeom>
          <a:solidFill>
            <a:srgbClr val="4477A6">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b="1" dirty="0">
                <a:solidFill>
                  <a:srgbClr val="000000"/>
                </a:solidFill>
                <a:latin typeface="Arial"/>
                <a:cs typeface="Arial"/>
              </a:rPr>
              <a:t>Tenofovir DF-Emtricitabine</a:t>
            </a:r>
          </a:p>
          <a:p>
            <a:pPr algn="ctr">
              <a:spcBef>
                <a:spcPts val="300"/>
              </a:spcBef>
            </a:pPr>
            <a:r>
              <a:rPr lang="en-US" sz="1000" dirty="0">
                <a:solidFill>
                  <a:srgbClr val="000000"/>
                </a:solidFill>
                <a:latin typeface="Arial"/>
                <a:cs typeface="Arial"/>
              </a:rPr>
              <a:t>(n = 611)</a:t>
            </a:r>
          </a:p>
        </p:txBody>
      </p:sp>
      <p:sp>
        <p:nvSpPr>
          <p:cNvPr id="5" name="Line 11">
            <a:extLst>
              <a:ext uri="{FF2B5EF4-FFF2-40B4-BE49-F238E27FC236}">
                <a16:creationId xmlns:a16="http://schemas.microsoft.com/office/drawing/2014/main" id="{C6A9E90F-2D22-C08E-D21B-7036398DC909}"/>
              </a:ext>
            </a:extLst>
          </p:cNvPr>
          <p:cNvSpPr>
            <a:spLocks noChangeShapeType="1"/>
          </p:cNvSpPr>
          <p:nvPr/>
        </p:nvSpPr>
        <p:spPr bwMode="auto">
          <a:xfrm rot="1169337" flipV="1">
            <a:off x="5500859" y="2394845"/>
            <a:ext cx="398375" cy="616151"/>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Content Placeholder 1"/>
          <p:cNvSpPr>
            <a:spLocks noGrp="1"/>
          </p:cNvSpPr>
          <p:nvPr>
            <p:ph sz="half" idx="2"/>
          </p:nvPr>
        </p:nvSpPr>
        <p:spPr>
          <a:xfrm>
            <a:off x="320040" y="1034041"/>
            <a:ext cx="5089448" cy="3812283"/>
          </a:xfrm>
        </p:spPr>
        <p:txBody>
          <a:bodyPr>
            <a:noAutofit/>
          </a:bodyPr>
          <a:lstStyle/>
          <a:p>
            <a:pPr>
              <a:lnSpc>
                <a:spcPts val="1800"/>
              </a:lnSpc>
            </a:pPr>
            <a:r>
              <a:rPr lang="en-US" sz="1500" b="1" dirty="0"/>
              <a:t>Background</a:t>
            </a:r>
            <a:r>
              <a:rPr lang="en-US" sz="1500" dirty="0"/>
              <a:t>: Randomized, phase 3, double-blind, placebo-controlled trial that examined efficacy and safety of tenofovir DF-emtricitabine as preexposure prophylaxis for sexually-active heterosexual men and women in Botswana</a:t>
            </a:r>
          </a:p>
          <a:p>
            <a:pPr>
              <a:spcBef>
                <a:spcPts val="1000"/>
              </a:spcBef>
            </a:pPr>
            <a:r>
              <a:rPr lang="en-US" sz="1500" b="1" dirty="0"/>
              <a:t>Inclusion Criteria </a:t>
            </a:r>
            <a:r>
              <a:rPr lang="en-US" sz="1500" dirty="0"/>
              <a:t>(1,219 enrolled)</a:t>
            </a:r>
          </a:p>
          <a:p>
            <a:pPr lvl="1">
              <a:lnSpc>
                <a:spcPts val="1800"/>
              </a:lnSpc>
            </a:pPr>
            <a:r>
              <a:rPr lang="en-US" sz="1500" dirty="0"/>
              <a:t>18-39 years of age</a:t>
            </a:r>
          </a:p>
          <a:p>
            <a:pPr lvl="1">
              <a:lnSpc>
                <a:spcPts val="1800"/>
              </a:lnSpc>
            </a:pPr>
            <a:r>
              <a:rPr lang="en-US" sz="1500" dirty="0"/>
              <a:t>HIV-1-negative and sexually active </a:t>
            </a:r>
          </a:p>
          <a:p>
            <a:pPr lvl="1">
              <a:lnSpc>
                <a:spcPts val="1800"/>
              </a:lnSpc>
            </a:pPr>
            <a:r>
              <a:rPr lang="en-US" sz="1500" dirty="0"/>
              <a:t>Normal serum and hematologic tests</a:t>
            </a:r>
          </a:p>
          <a:p>
            <a:pPr lvl="1">
              <a:lnSpc>
                <a:spcPts val="1800"/>
              </a:lnSpc>
            </a:pPr>
            <a:r>
              <a:rPr lang="en-US" sz="1500" dirty="0"/>
              <a:t>Negative HBsAg</a:t>
            </a:r>
          </a:p>
          <a:p>
            <a:pPr lvl="1">
              <a:lnSpc>
                <a:spcPts val="1800"/>
              </a:lnSpc>
            </a:pPr>
            <a:r>
              <a:rPr lang="en-US" sz="1500" dirty="0"/>
              <a:t>No chronic medical illnesses</a:t>
            </a:r>
          </a:p>
          <a:p>
            <a:pPr lvl="1">
              <a:lnSpc>
                <a:spcPts val="1800"/>
              </a:lnSpc>
            </a:pPr>
            <a:r>
              <a:rPr lang="en-US" sz="1500" dirty="0"/>
              <a:t>Not pregnant or breast-feeding</a:t>
            </a:r>
          </a:p>
          <a:p>
            <a:pPr>
              <a:spcBef>
                <a:spcPts val="1000"/>
              </a:spcBef>
            </a:pPr>
            <a:r>
              <a:rPr lang="en-US" sz="1500" b="1" dirty="0"/>
              <a:t>Treatment Arms</a:t>
            </a:r>
            <a:endParaRPr lang="en-US" sz="1500" dirty="0"/>
          </a:p>
          <a:p>
            <a:pPr lvl="1">
              <a:lnSpc>
                <a:spcPts val="1800"/>
              </a:lnSpc>
            </a:pPr>
            <a:r>
              <a:rPr lang="en-US" sz="1500" dirty="0"/>
              <a:t>Placebo: 1 pill daily</a:t>
            </a:r>
          </a:p>
          <a:p>
            <a:pPr lvl="1"/>
            <a:r>
              <a:rPr lang="en-US" sz="1500" dirty="0"/>
              <a:t>Tenofovir DF-emtricitabine: 1 pill daily</a:t>
            </a:r>
          </a:p>
        </p:txBody>
      </p:sp>
    </p:spTree>
    <p:extLst>
      <p:ext uri="{BB962C8B-B14F-4D97-AF65-F5344CB8AC3E}">
        <p14:creationId xmlns:p14="http://schemas.microsoft.com/office/powerpoint/2010/main" val="218173830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Oral HIV PrEP for Heterosexual Men and Women in Botswana</a:t>
            </a:r>
            <a:br>
              <a:rPr lang="en-US" sz="2000" dirty="0"/>
            </a:br>
            <a:r>
              <a:rPr lang="en-US" sz="2000" dirty="0"/>
              <a:t>TDF2 Study: Background</a:t>
            </a:r>
          </a:p>
        </p:txBody>
      </p:sp>
      <p:sp>
        <p:nvSpPr>
          <p:cNvPr id="4" name="Content Placeholder 3"/>
          <p:cNvSpPr>
            <a:spLocks noGrp="1"/>
          </p:cNvSpPr>
          <p:nvPr>
            <p:ph type="body" sz="quarter" idx="14"/>
          </p:nvPr>
        </p:nvSpPr>
        <p:spPr/>
        <p:txBody>
          <a:bodyPr/>
          <a:lstStyle/>
          <a:p>
            <a:r>
              <a:rPr lang="en-US" dirty="0"/>
              <a:t>Source: Thigpen MC, et al. N </a:t>
            </a:r>
            <a:r>
              <a:rPr lang="en-US" dirty="0" err="1"/>
              <a:t>Engl</a:t>
            </a:r>
            <a:r>
              <a:rPr lang="en-US" dirty="0"/>
              <a:t> J Med. 2012;367:423-34.</a:t>
            </a:r>
          </a:p>
        </p:txBody>
      </p:sp>
      <p:sp>
        <p:nvSpPr>
          <p:cNvPr id="6" name="Rectangle 4"/>
          <p:cNvSpPr>
            <a:spLocks noChangeArrowheads="1"/>
          </p:cNvSpPr>
          <p:nvPr/>
        </p:nvSpPr>
        <p:spPr bwMode="auto">
          <a:xfrm>
            <a:off x="1815095" y="1146546"/>
            <a:ext cx="5510893" cy="340899"/>
          </a:xfrm>
          <a:prstGeom prst="rect">
            <a:avLst/>
          </a:prstGeom>
          <a:noFill/>
          <a:ln w="12700">
            <a:noFill/>
            <a:miter lim="800000"/>
            <a:headEnd/>
            <a:tailEnd/>
          </a:ln>
        </p:spPr>
        <p:txBody>
          <a:bodyPr lIns="69404" tIns="34094" rIns="69404" bIns="34094" anchor="ctr">
            <a:prstTxWarp prst="textNoShape">
              <a:avLst/>
            </a:prstTxWarp>
          </a:bodyPr>
          <a:lstStyle/>
          <a:p>
            <a:pPr algn="ctr" defTabSz="701279">
              <a:spcBef>
                <a:spcPct val="50000"/>
              </a:spcBef>
            </a:pPr>
            <a:r>
              <a:rPr lang="en-US" sz="1600" b="1" dirty="0">
                <a:latin typeface="Arial"/>
                <a:cs typeface="Arial"/>
              </a:rPr>
              <a:t>1,219 HIV-</a:t>
            </a:r>
            <a:r>
              <a:rPr lang="en-US" sz="1600" b="1" dirty="0" err="1">
                <a:latin typeface="Arial"/>
                <a:cs typeface="Arial"/>
              </a:rPr>
              <a:t>Seronegative</a:t>
            </a:r>
            <a:r>
              <a:rPr lang="en-US" sz="1600" b="1" dirty="0">
                <a:latin typeface="Arial"/>
                <a:cs typeface="Arial"/>
              </a:rPr>
              <a:t>, Heterosexual Men and Women</a:t>
            </a:r>
          </a:p>
        </p:txBody>
      </p:sp>
      <p:sp>
        <p:nvSpPr>
          <p:cNvPr id="35" name="Rectangle 4"/>
          <p:cNvSpPr>
            <a:spLocks noChangeArrowheads="1"/>
          </p:cNvSpPr>
          <p:nvPr/>
        </p:nvSpPr>
        <p:spPr bwMode="auto">
          <a:xfrm>
            <a:off x="1511300" y="1794721"/>
            <a:ext cx="1257300" cy="292894"/>
          </a:xfrm>
          <a:prstGeom prst="rect">
            <a:avLst/>
          </a:prstGeom>
          <a:noFill/>
          <a:ln w="12700">
            <a:noFill/>
            <a:miter lim="800000"/>
            <a:headEnd/>
            <a:tailEnd/>
          </a:ln>
        </p:spPr>
        <p:txBody>
          <a:bodyPr lIns="69404" tIns="34094" rIns="69404" bIns="34094" anchor="ctr">
            <a:prstTxWarp prst="textNoShape">
              <a:avLst/>
            </a:prstTxWarp>
          </a:bodyPr>
          <a:lstStyle/>
          <a:p>
            <a:pPr algn="ctr" defTabSz="701279">
              <a:spcBef>
                <a:spcPct val="50000"/>
              </a:spcBef>
            </a:pPr>
            <a:r>
              <a:rPr lang="en-US" sz="1400" b="1" dirty="0">
                <a:solidFill>
                  <a:srgbClr val="000000"/>
                </a:solidFill>
                <a:latin typeface="Arial"/>
                <a:cs typeface="Arial"/>
              </a:rPr>
              <a:t>n = 557</a:t>
            </a:r>
          </a:p>
        </p:txBody>
      </p:sp>
      <p:sp>
        <p:nvSpPr>
          <p:cNvPr id="36" name="Rectangle 4"/>
          <p:cNvSpPr>
            <a:spLocks noChangeArrowheads="1"/>
          </p:cNvSpPr>
          <p:nvPr/>
        </p:nvSpPr>
        <p:spPr bwMode="auto">
          <a:xfrm>
            <a:off x="6440146" y="1794721"/>
            <a:ext cx="1257300" cy="292894"/>
          </a:xfrm>
          <a:prstGeom prst="rect">
            <a:avLst/>
          </a:prstGeom>
          <a:noFill/>
          <a:ln w="12700">
            <a:noFill/>
            <a:miter lim="800000"/>
            <a:headEnd/>
            <a:tailEnd/>
          </a:ln>
        </p:spPr>
        <p:txBody>
          <a:bodyPr lIns="69404" tIns="34094" rIns="69404" bIns="34094" anchor="ctr">
            <a:prstTxWarp prst="textNoShape">
              <a:avLst/>
            </a:prstTxWarp>
          </a:bodyPr>
          <a:lstStyle/>
          <a:p>
            <a:pPr algn="ctr" defTabSz="701279">
              <a:spcBef>
                <a:spcPct val="50000"/>
              </a:spcBef>
            </a:pPr>
            <a:r>
              <a:rPr lang="en-US" sz="1400" b="1" dirty="0">
                <a:solidFill>
                  <a:srgbClr val="000000"/>
                </a:solidFill>
                <a:latin typeface="Arial"/>
                <a:cs typeface="Arial"/>
              </a:rPr>
              <a:t>n = 662</a:t>
            </a:r>
          </a:p>
        </p:txBody>
      </p:sp>
      <p:sp>
        <p:nvSpPr>
          <p:cNvPr id="11" name="Rectangle 7"/>
          <p:cNvSpPr>
            <a:spLocks noChangeArrowheads="1"/>
          </p:cNvSpPr>
          <p:nvPr/>
        </p:nvSpPr>
        <p:spPr bwMode="invGray">
          <a:xfrm>
            <a:off x="3268666" y="2171700"/>
            <a:ext cx="2603753" cy="544068"/>
          </a:xfrm>
          <a:prstGeom prst="rect">
            <a:avLst/>
          </a:prstGeom>
          <a:solidFill>
            <a:schemeClr val="bg1">
              <a:lumMod val="75000"/>
              <a:alpha val="75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400" b="1" dirty="0">
                <a:solidFill>
                  <a:srgbClr val="000000"/>
                </a:solidFill>
                <a:latin typeface="Arial"/>
                <a:cs typeface="Arial"/>
              </a:rPr>
              <a:t>Placebo</a:t>
            </a:r>
            <a:br>
              <a:rPr lang="en-US" sz="1500" b="1" dirty="0">
                <a:solidFill>
                  <a:srgbClr val="000000"/>
                </a:solidFill>
                <a:latin typeface="Arial"/>
                <a:cs typeface="Arial"/>
              </a:rPr>
            </a:br>
            <a:r>
              <a:rPr lang="en-US" sz="1000" b="1" dirty="0">
                <a:solidFill>
                  <a:srgbClr val="000000"/>
                </a:solidFill>
                <a:latin typeface="Arial"/>
                <a:cs typeface="Arial"/>
              </a:rPr>
              <a:t>(n = 608)</a:t>
            </a:r>
          </a:p>
        </p:txBody>
      </p:sp>
      <p:sp>
        <p:nvSpPr>
          <p:cNvPr id="12" name="Rectangle 21"/>
          <p:cNvSpPr>
            <a:spLocks noChangeArrowheads="1"/>
          </p:cNvSpPr>
          <p:nvPr/>
        </p:nvSpPr>
        <p:spPr bwMode="invGray">
          <a:xfrm>
            <a:off x="3268666" y="2971800"/>
            <a:ext cx="2603753" cy="544068"/>
          </a:xfrm>
          <a:prstGeom prst="rect">
            <a:avLst/>
          </a:prstGeom>
          <a:solidFill>
            <a:schemeClr val="accent1">
              <a:lumMod val="40000"/>
              <a:lumOff val="60000"/>
              <a:alpha val="75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400" b="1" dirty="0">
                <a:solidFill>
                  <a:srgbClr val="000000"/>
                </a:solidFill>
                <a:latin typeface="Arial"/>
                <a:cs typeface="Arial"/>
              </a:rPr>
              <a:t>Tenofovir DF-Emtricitabine</a:t>
            </a:r>
            <a:br>
              <a:rPr lang="en-US" sz="1500" b="1" dirty="0">
                <a:solidFill>
                  <a:srgbClr val="000000"/>
                </a:solidFill>
                <a:latin typeface="Arial"/>
                <a:cs typeface="Arial"/>
              </a:rPr>
            </a:br>
            <a:r>
              <a:rPr lang="en-US" sz="1000" b="1" dirty="0">
                <a:solidFill>
                  <a:srgbClr val="000000"/>
                </a:solidFill>
                <a:latin typeface="Arial"/>
                <a:cs typeface="Arial"/>
              </a:rPr>
              <a:t>(n = 611)</a:t>
            </a:r>
          </a:p>
        </p:txBody>
      </p:sp>
      <p:grpSp>
        <p:nvGrpSpPr>
          <p:cNvPr id="3" name="Group 2"/>
          <p:cNvGrpSpPr/>
          <p:nvPr/>
        </p:nvGrpSpPr>
        <p:grpSpPr>
          <a:xfrm>
            <a:off x="2513982" y="2350641"/>
            <a:ext cx="488245" cy="993955"/>
            <a:chOff x="2208976" y="2981787"/>
            <a:chExt cx="650993" cy="1325273"/>
          </a:xfrm>
        </p:grpSpPr>
        <p:sp>
          <p:nvSpPr>
            <p:cNvPr id="14" name="Line 22"/>
            <p:cNvSpPr>
              <a:spLocks noChangeShapeType="1"/>
            </p:cNvSpPr>
            <p:nvPr/>
          </p:nvSpPr>
          <p:spPr bwMode="auto">
            <a:xfrm rot="20430663">
              <a:off x="2208976" y="3524866"/>
              <a:ext cx="650993" cy="78219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dirty="0">
                <a:latin typeface="Arial"/>
                <a:cs typeface="Arial"/>
              </a:endParaRPr>
            </a:p>
          </p:txBody>
        </p:sp>
        <p:sp>
          <p:nvSpPr>
            <p:cNvPr id="15" name="Line 22"/>
            <p:cNvSpPr>
              <a:spLocks noChangeShapeType="1"/>
            </p:cNvSpPr>
            <p:nvPr/>
          </p:nvSpPr>
          <p:spPr bwMode="auto">
            <a:xfrm rot="1169337" flipV="1">
              <a:off x="2208976" y="2981787"/>
              <a:ext cx="650993" cy="78219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dirty="0">
                <a:latin typeface="Arial"/>
                <a:cs typeface="Arial"/>
              </a:endParaRPr>
            </a:p>
          </p:txBody>
        </p:sp>
      </p:grpSp>
      <p:grpSp>
        <p:nvGrpSpPr>
          <p:cNvPr id="17" name="Group 16"/>
          <p:cNvGrpSpPr/>
          <p:nvPr/>
        </p:nvGrpSpPr>
        <p:grpSpPr>
          <a:xfrm flipH="1">
            <a:off x="6141156" y="2350641"/>
            <a:ext cx="488245" cy="993955"/>
            <a:chOff x="2208976" y="2981787"/>
            <a:chExt cx="650993" cy="1325273"/>
          </a:xfrm>
        </p:grpSpPr>
        <p:sp>
          <p:nvSpPr>
            <p:cNvPr id="18" name="Line 22"/>
            <p:cNvSpPr>
              <a:spLocks noChangeShapeType="1"/>
            </p:cNvSpPr>
            <p:nvPr/>
          </p:nvSpPr>
          <p:spPr bwMode="auto">
            <a:xfrm rot="20430663">
              <a:off x="2208976" y="3524866"/>
              <a:ext cx="650993" cy="78219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dirty="0">
                <a:latin typeface="Arial"/>
                <a:cs typeface="Arial"/>
              </a:endParaRPr>
            </a:p>
          </p:txBody>
        </p:sp>
        <p:sp>
          <p:nvSpPr>
            <p:cNvPr id="19" name="Line 22"/>
            <p:cNvSpPr>
              <a:spLocks noChangeShapeType="1"/>
            </p:cNvSpPr>
            <p:nvPr/>
          </p:nvSpPr>
          <p:spPr bwMode="auto">
            <a:xfrm rot="1169337" flipV="1">
              <a:off x="2208976" y="2981787"/>
              <a:ext cx="650993" cy="78219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dirty="0">
                <a:latin typeface="Arial"/>
                <a:cs typeface="Arial"/>
              </a:endParaRPr>
            </a:p>
          </p:txBody>
        </p:sp>
      </p:grpSp>
      <p:pic>
        <p:nvPicPr>
          <p:cNvPr id="10" name="Picture 9">
            <a:extLst>
              <a:ext uri="{FF2B5EF4-FFF2-40B4-BE49-F238E27FC236}">
                <a16:creationId xmlns:a16="http://schemas.microsoft.com/office/drawing/2014/main" id="{F19A15AB-3360-E8B0-0FBE-997BA2D34A25}"/>
              </a:ext>
            </a:extLst>
          </p:cNvPr>
          <p:cNvPicPr>
            <a:picLocks noChangeAspect="1"/>
          </p:cNvPicPr>
          <p:nvPr/>
        </p:nvPicPr>
        <p:blipFill>
          <a:blip r:embed="rId2">
            <a:biLevel thresh="75000"/>
          </a:blip>
          <a:stretch>
            <a:fillRect/>
          </a:stretch>
        </p:blipFill>
        <p:spPr>
          <a:xfrm>
            <a:off x="1730437" y="2189841"/>
            <a:ext cx="815143" cy="1245356"/>
          </a:xfrm>
          <a:prstGeom prst="rect">
            <a:avLst/>
          </a:prstGeom>
        </p:spPr>
      </p:pic>
      <p:sp>
        <p:nvSpPr>
          <p:cNvPr id="20" name="Rectangle 19">
            <a:extLst>
              <a:ext uri="{FF2B5EF4-FFF2-40B4-BE49-F238E27FC236}">
                <a16:creationId xmlns:a16="http://schemas.microsoft.com/office/drawing/2014/main" id="{75F51F6D-4101-D75C-F78A-D241B01B96C2}"/>
              </a:ext>
            </a:extLst>
          </p:cNvPr>
          <p:cNvSpPr/>
          <p:nvPr/>
        </p:nvSpPr>
        <p:spPr>
          <a:xfrm>
            <a:off x="1743163" y="4017346"/>
            <a:ext cx="808767"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HIV Status</a:t>
            </a:r>
          </a:p>
        </p:txBody>
      </p:sp>
      <p:pic>
        <p:nvPicPr>
          <p:cNvPr id="25" name="Picture 24">
            <a:extLst>
              <a:ext uri="{FF2B5EF4-FFF2-40B4-BE49-F238E27FC236}">
                <a16:creationId xmlns:a16="http://schemas.microsoft.com/office/drawing/2014/main" id="{973F25AA-CECC-B1E4-DC7A-FF38D6715F64}"/>
              </a:ext>
            </a:extLst>
          </p:cNvPr>
          <p:cNvPicPr>
            <a:picLocks noChangeAspect="1"/>
          </p:cNvPicPr>
          <p:nvPr/>
        </p:nvPicPr>
        <p:blipFill>
          <a:blip r:embed="rId3">
            <a:biLevel thresh="75000"/>
          </a:blip>
          <a:stretch>
            <a:fillRect/>
          </a:stretch>
        </p:blipFill>
        <p:spPr>
          <a:xfrm>
            <a:off x="6645732" y="2109791"/>
            <a:ext cx="1003300" cy="1154591"/>
          </a:xfrm>
          <a:prstGeom prst="rect">
            <a:avLst/>
          </a:prstGeom>
        </p:spPr>
      </p:pic>
      <p:sp>
        <p:nvSpPr>
          <p:cNvPr id="27" name="Rectangle 26">
            <a:extLst>
              <a:ext uri="{FF2B5EF4-FFF2-40B4-BE49-F238E27FC236}">
                <a16:creationId xmlns:a16="http://schemas.microsoft.com/office/drawing/2014/main" id="{C9E6A588-1A25-8BB0-8742-57142FAE1210}"/>
              </a:ext>
            </a:extLst>
          </p:cNvPr>
          <p:cNvSpPr/>
          <p:nvPr/>
        </p:nvSpPr>
        <p:spPr>
          <a:xfrm>
            <a:off x="6696163" y="4017346"/>
            <a:ext cx="808767"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HIV Status</a:t>
            </a:r>
          </a:p>
        </p:txBody>
      </p:sp>
      <p:pic>
        <p:nvPicPr>
          <p:cNvPr id="28" name="Picture 27">
            <a:extLst>
              <a:ext uri="{FF2B5EF4-FFF2-40B4-BE49-F238E27FC236}">
                <a16:creationId xmlns:a16="http://schemas.microsoft.com/office/drawing/2014/main" id="{786CC5B3-1F29-7311-3B39-4A145FE65872}"/>
              </a:ext>
            </a:extLst>
          </p:cNvPr>
          <p:cNvPicPr>
            <a:picLocks noChangeAspect="1"/>
          </p:cNvPicPr>
          <p:nvPr/>
        </p:nvPicPr>
        <p:blipFill>
          <a:blip r:embed="rId3">
            <a:biLevel thresh="50000"/>
          </a:blip>
          <a:stretch>
            <a:fillRect/>
          </a:stretch>
        </p:blipFill>
        <p:spPr>
          <a:xfrm>
            <a:off x="381036" y="1957391"/>
            <a:ext cx="1003300" cy="1154591"/>
          </a:xfrm>
          <a:prstGeom prst="rect">
            <a:avLst/>
          </a:prstGeom>
        </p:spPr>
      </p:pic>
      <p:cxnSp>
        <p:nvCxnSpPr>
          <p:cNvPr id="30" name="Straight Connector 29">
            <a:extLst>
              <a:ext uri="{FF2B5EF4-FFF2-40B4-BE49-F238E27FC236}">
                <a16:creationId xmlns:a16="http://schemas.microsoft.com/office/drawing/2014/main" id="{89898D7A-6B17-61E7-3D6F-313F00BCF673}"/>
              </a:ext>
            </a:extLst>
          </p:cNvPr>
          <p:cNvCxnSpPr/>
          <p:nvPr/>
        </p:nvCxnSpPr>
        <p:spPr>
          <a:xfrm flipH="1">
            <a:off x="1238250" y="2443734"/>
            <a:ext cx="447763"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B7C1A4-0E62-8077-9F14-9052A3205D02}"/>
              </a:ext>
            </a:extLst>
          </p:cNvPr>
          <p:cNvCxnSpPr/>
          <p:nvPr/>
        </p:nvCxnSpPr>
        <p:spPr>
          <a:xfrm flipH="1">
            <a:off x="1238250" y="2723134"/>
            <a:ext cx="447763"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BAC2A761-FC35-E1DF-BE9C-CF4DEA148AC1}"/>
              </a:ext>
            </a:extLst>
          </p:cNvPr>
          <p:cNvPicPr>
            <a:picLocks noChangeAspect="1"/>
          </p:cNvPicPr>
          <p:nvPr/>
        </p:nvPicPr>
        <p:blipFill>
          <a:blip r:embed="rId2">
            <a:biLevel thresh="75000"/>
          </a:blip>
          <a:stretch>
            <a:fillRect/>
          </a:stretch>
        </p:blipFill>
        <p:spPr>
          <a:xfrm>
            <a:off x="8029637" y="2335891"/>
            <a:ext cx="815143" cy="1245356"/>
          </a:xfrm>
          <a:prstGeom prst="rect">
            <a:avLst/>
          </a:prstGeom>
        </p:spPr>
      </p:pic>
      <p:cxnSp>
        <p:nvCxnSpPr>
          <p:cNvPr id="33" name="Straight Connector 32">
            <a:extLst>
              <a:ext uri="{FF2B5EF4-FFF2-40B4-BE49-F238E27FC236}">
                <a16:creationId xmlns:a16="http://schemas.microsoft.com/office/drawing/2014/main" id="{23A1CE73-A4D2-266C-24B7-8127013D70F6}"/>
              </a:ext>
            </a:extLst>
          </p:cNvPr>
          <p:cNvCxnSpPr/>
          <p:nvPr/>
        </p:nvCxnSpPr>
        <p:spPr>
          <a:xfrm flipH="1">
            <a:off x="7518400" y="2602484"/>
            <a:ext cx="447763"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8687E2D-4B1F-26B4-C980-D709FDD16C73}"/>
              </a:ext>
            </a:extLst>
          </p:cNvPr>
          <p:cNvCxnSpPr/>
          <p:nvPr/>
        </p:nvCxnSpPr>
        <p:spPr>
          <a:xfrm flipH="1">
            <a:off x="7518400" y="2881884"/>
            <a:ext cx="447763"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B212890-E69B-5609-B3B0-BA07DDED944F}"/>
              </a:ext>
            </a:extLst>
          </p:cNvPr>
          <p:cNvSpPr/>
          <p:nvPr/>
        </p:nvSpPr>
        <p:spPr>
          <a:xfrm>
            <a:off x="6932271" y="3657220"/>
            <a:ext cx="336550" cy="349250"/>
          </a:xfrm>
          <a:prstGeom prst="ellipse">
            <a:avLst/>
          </a:prstGeom>
          <a:solidFill>
            <a:srgbClr val="00B05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0"/>
              </a:lnSpc>
            </a:pPr>
            <a:r>
              <a:rPr lang="en-US" sz="2000" b="1" dirty="0">
                <a:solidFill>
                  <a:schemeClr val="bg1"/>
                </a:solidFill>
                <a:latin typeface="Arial" panose="020B0604020202020204" pitchFamily="34" charset="0"/>
                <a:cs typeface="Arial" panose="020B0604020202020204" pitchFamily="34" charset="0"/>
              </a:rPr>
              <a:t>_</a:t>
            </a:r>
          </a:p>
        </p:txBody>
      </p:sp>
      <p:sp>
        <p:nvSpPr>
          <p:cNvPr id="39" name="Oval 38">
            <a:extLst>
              <a:ext uri="{FF2B5EF4-FFF2-40B4-BE49-F238E27FC236}">
                <a16:creationId xmlns:a16="http://schemas.microsoft.com/office/drawing/2014/main" id="{886834D3-16A2-053D-CC62-429401FC12BA}"/>
              </a:ext>
            </a:extLst>
          </p:cNvPr>
          <p:cNvSpPr/>
          <p:nvPr/>
        </p:nvSpPr>
        <p:spPr>
          <a:xfrm>
            <a:off x="1969733" y="3657220"/>
            <a:ext cx="336550" cy="349250"/>
          </a:xfrm>
          <a:prstGeom prst="ellipse">
            <a:avLst/>
          </a:prstGeom>
          <a:solidFill>
            <a:srgbClr val="00B05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0"/>
              </a:lnSpc>
            </a:pPr>
            <a:r>
              <a:rPr lang="en-US" sz="2000" b="1" dirty="0">
                <a:solidFill>
                  <a:schemeClr val="bg1"/>
                </a:solidFill>
                <a:latin typeface="Arial" panose="020B0604020202020204" pitchFamily="34" charset="0"/>
                <a:cs typeface="Arial" panose="020B0604020202020204" pitchFamily="34" charset="0"/>
              </a:rPr>
              <a:t>_</a:t>
            </a:r>
          </a:p>
        </p:txBody>
      </p:sp>
    </p:spTree>
    <p:extLst>
      <p:ext uri="{BB962C8B-B14F-4D97-AF65-F5344CB8AC3E}">
        <p14:creationId xmlns:p14="http://schemas.microsoft.com/office/powerpoint/2010/main" val="225792295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Oral HIV PrEP for Heterosexual Men and Women in Botswana</a:t>
            </a:r>
            <a:br>
              <a:rPr lang="en-US" sz="2000" dirty="0"/>
            </a:br>
            <a:r>
              <a:rPr lang="en-US" sz="2000" dirty="0"/>
              <a:t>TDF2 Study: Results </a:t>
            </a:r>
          </a:p>
        </p:txBody>
      </p:sp>
      <p:sp>
        <p:nvSpPr>
          <p:cNvPr id="6" name="Text Placeholder 5">
            <a:extLst>
              <a:ext uri="{FF2B5EF4-FFF2-40B4-BE49-F238E27FC236}">
                <a16:creationId xmlns:a16="http://schemas.microsoft.com/office/drawing/2014/main" id="{F3ADC71B-6DB3-E5D1-A254-BD345F673147}"/>
              </a:ext>
            </a:extLst>
          </p:cNvPr>
          <p:cNvSpPr>
            <a:spLocks noGrp="1"/>
          </p:cNvSpPr>
          <p:nvPr>
            <p:ph type="body" sz="quarter" idx="15"/>
          </p:nvPr>
        </p:nvSpPr>
        <p:spPr/>
        <p:txBody>
          <a:bodyPr/>
          <a:lstStyle/>
          <a:p>
            <a:r>
              <a:rPr lang="en-US" sz="1600" dirty="0"/>
              <a:t>HIV-1 Infections (%): Modified Intention-to-Treat Analysis </a:t>
            </a:r>
            <a:endParaRPr lang="en-US" dirty="0"/>
          </a:p>
        </p:txBody>
      </p:sp>
      <p:sp>
        <p:nvSpPr>
          <p:cNvPr id="7" name="Text Placeholder 6">
            <a:extLst>
              <a:ext uri="{FF2B5EF4-FFF2-40B4-BE49-F238E27FC236}">
                <a16:creationId xmlns:a16="http://schemas.microsoft.com/office/drawing/2014/main" id="{56EEC45C-1FE0-3D45-6EAB-FFAC6C75AC55}"/>
              </a:ext>
            </a:extLst>
          </p:cNvPr>
          <p:cNvSpPr>
            <a:spLocks noGrp="1"/>
          </p:cNvSpPr>
          <p:nvPr>
            <p:ph type="body" sz="quarter" idx="16"/>
          </p:nvPr>
        </p:nvSpPr>
        <p:spPr/>
        <p:txBody>
          <a:bodyPr/>
          <a:lstStyle/>
          <a:p>
            <a:r>
              <a:rPr lang="en-US" dirty="0"/>
              <a:t>Source: Thigpen MC, et al. N </a:t>
            </a:r>
            <a:r>
              <a:rPr lang="en-US" dirty="0" err="1"/>
              <a:t>Engl</a:t>
            </a:r>
            <a:r>
              <a:rPr lang="en-US" dirty="0"/>
              <a:t> J Med. 2012;367:423-34.</a:t>
            </a:r>
          </a:p>
        </p:txBody>
      </p:sp>
      <p:graphicFrame>
        <p:nvGraphicFramePr>
          <p:cNvPr id="5" name="Chart 4"/>
          <p:cNvGraphicFramePr>
            <a:graphicFrameLocks/>
          </p:cNvGraphicFramePr>
          <p:nvPr>
            <p:extLst>
              <p:ext uri="{D42A27DB-BD31-4B8C-83A1-F6EECF244321}">
                <p14:modId xmlns:p14="http://schemas.microsoft.com/office/powerpoint/2010/main" val="3130429462"/>
              </p:ext>
            </p:extLst>
          </p:nvPr>
        </p:nvGraphicFramePr>
        <p:xfrm>
          <a:off x="462934" y="1399645"/>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p:cNvSpPr/>
          <p:nvPr/>
        </p:nvSpPr>
        <p:spPr>
          <a:xfrm>
            <a:off x="2577193" y="3956048"/>
            <a:ext cx="1308081"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24/606</a:t>
            </a:r>
          </a:p>
        </p:txBody>
      </p:sp>
      <p:sp>
        <p:nvSpPr>
          <p:cNvPr id="21" name="Rectangle 20"/>
          <p:cNvSpPr/>
          <p:nvPr/>
        </p:nvSpPr>
        <p:spPr>
          <a:xfrm>
            <a:off x="6159508" y="3956048"/>
            <a:ext cx="130808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9/610</a:t>
            </a:r>
          </a:p>
        </p:txBody>
      </p:sp>
      <p:grpSp>
        <p:nvGrpSpPr>
          <p:cNvPr id="29" name="Group 28"/>
          <p:cNvGrpSpPr/>
          <p:nvPr/>
        </p:nvGrpSpPr>
        <p:grpSpPr>
          <a:xfrm>
            <a:off x="3200400" y="1707459"/>
            <a:ext cx="3638669" cy="1483601"/>
            <a:chOff x="2880509" y="1426149"/>
            <a:chExt cx="4544572" cy="8770414"/>
          </a:xfrm>
        </p:grpSpPr>
        <p:cxnSp>
          <p:nvCxnSpPr>
            <p:cNvPr id="30" name="Straight Connector 29"/>
            <p:cNvCxnSpPr>
              <a:cxnSpLocks/>
            </p:cNvCxnSpPr>
            <p:nvPr/>
          </p:nvCxnSpPr>
          <p:spPr>
            <a:xfrm>
              <a:off x="2880509" y="2219287"/>
              <a:ext cx="0" cy="2026333"/>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425081" y="2219283"/>
              <a:ext cx="0" cy="7977280"/>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880510" y="2219283"/>
              <a:ext cx="4544571" cy="5"/>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Rounded Rectangle 32"/>
            <p:cNvSpPr>
              <a:spLocks/>
            </p:cNvSpPr>
            <p:nvPr/>
          </p:nvSpPr>
          <p:spPr>
            <a:xfrm>
              <a:off x="4589106" y="1426149"/>
              <a:ext cx="1132362" cy="1621662"/>
            </a:xfrm>
            <a:prstGeom prst="roundRect">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tIns="91440" rtlCol="0" anchor="ctr"/>
            <a:lstStyle/>
            <a:p>
              <a:pPr algn="ctr" defTabSz="670322">
                <a:lnSpc>
                  <a:spcPts val="1200"/>
                </a:lnSpc>
              </a:pPr>
              <a:r>
                <a:rPr lang="en-US" sz="1200" dirty="0">
                  <a:solidFill>
                    <a:srgbClr val="000000"/>
                  </a:solidFill>
                  <a:latin typeface="Arial" pitchFamily="31" charset="0"/>
                </a:rPr>
                <a:t>P = 0.03</a:t>
              </a:r>
              <a:endParaRPr lang="en-US" sz="1200" b="1" dirty="0">
                <a:solidFill>
                  <a:srgbClr val="000000"/>
                </a:solidFill>
                <a:latin typeface="Arial" pitchFamily="31" charset="0"/>
              </a:endParaRPr>
            </a:p>
          </p:txBody>
        </p:sp>
      </p:grpSp>
      <p:sp>
        <p:nvSpPr>
          <p:cNvPr id="22" name="Rectangle 25"/>
          <p:cNvSpPr>
            <a:spLocks noChangeArrowheads="1"/>
          </p:cNvSpPr>
          <p:nvPr/>
        </p:nvSpPr>
        <p:spPr bwMode="auto">
          <a:xfrm>
            <a:off x="1374879" y="4557450"/>
            <a:ext cx="7261121" cy="240028"/>
          </a:xfrm>
          <a:prstGeom prst="rect">
            <a:avLst/>
          </a:prstGeom>
          <a:solidFill>
            <a:srgbClr val="F2F2F2"/>
          </a:solidFill>
          <a:ln w="12700">
            <a:noFill/>
            <a:miter lim="800000"/>
            <a:headEnd/>
            <a:tailEnd/>
          </a:ln>
        </p:spPr>
        <p:txBody>
          <a:bodyPr lIns="274320" tIns="34073" rIns="69365" bIns="34073" anchor="ctr">
            <a:prstTxWarp prst="textNoShape">
              <a:avLst/>
            </a:prstTxWarp>
          </a:bodyPr>
          <a:lstStyle/>
          <a:p>
            <a:r>
              <a:rPr lang="en-US" sz="1050" dirty="0">
                <a:latin typeface="Arial"/>
                <a:cs typeface="Arial"/>
              </a:rPr>
              <a:t>Modified analysis that excluded 3 patients identified as infected with HIV at enrollment</a:t>
            </a:r>
          </a:p>
        </p:txBody>
      </p:sp>
    </p:spTree>
    <p:extLst>
      <p:ext uri="{BB962C8B-B14F-4D97-AF65-F5344CB8AC3E}">
        <p14:creationId xmlns:p14="http://schemas.microsoft.com/office/powerpoint/2010/main" val="81145726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Oral HIV PrEP for Heterosexual Men and Women in Botswana</a:t>
            </a:r>
            <a:br>
              <a:rPr lang="en-US" sz="2000" dirty="0"/>
            </a:br>
            <a:r>
              <a:rPr lang="en-US" sz="2000" dirty="0"/>
              <a:t>TDF2 Study: Results</a:t>
            </a:r>
          </a:p>
        </p:txBody>
      </p:sp>
      <p:sp>
        <p:nvSpPr>
          <p:cNvPr id="6" name="Text Placeholder 5">
            <a:extLst>
              <a:ext uri="{FF2B5EF4-FFF2-40B4-BE49-F238E27FC236}">
                <a16:creationId xmlns:a16="http://schemas.microsoft.com/office/drawing/2014/main" id="{F3ADC71B-6DB3-E5D1-A254-BD345F673147}"/>
              </a:ext>
            </a:extLst>
          </p:cNvPr>
          <p:cNvSpPr>
            <a:spLocks noGrp="1"/>
          </p:cNvSpPr>
          <p:nvPr>
            <p:ph type="body" sz="quarter" idx="15"/>
          </p:nvPr>
        </p:nvSpPr>
        <p:spPr/>
        <p:txBody>
          <a:bodyPr/>
          <a:lstStyle/>
          <a:p>
            <a:r>
              <a:rPr lang="en-US" sz="1600" dirty="0"/>
              <a:t>Risk Reduction Compared with Placebo: Modified Intention-to-Treat Analysis</a:t>
            </a:r>
            <a:endParaRPr lang="en-US" dirty="0"/>
          </a:p>
        </p:txBody>
      </p:sp>
      <p:sp>
        <p:nvSpPr>
          <p:cNvPr id="7" name="Text Placeholder 6">
            <a:extLst>
              <a:ext uri="{FF2B5EF4-FFF2-40B4-BE49-F238E27FC236}">
                <a16:creationId xmlns:a16="http://schemas.microsoft.com/office/drawing/2014/main" id="{56EEC45C-1FE0-3D45-6EAB-FFAC6C75AC55}"/>
              </a:ext>
            </a:extLst>
          </p:cNvPr>
          <p:cNvSpPr>
            <a:spLocks noGrp="1"/>
          </p:cNvSpPr>
          <p:nvPr>
            <p:ph type="body" sz="quarter" idx="16"/>
          </p:nvPr>
        </p:nvSpPr>
        <p:spPr/>
        <p:txBody>
          <a:bodyPr/>
          <a:lstStyle/>
          <a:p>
            <a:r>
              <a:rPr lang="en-US" dirty="0"/>
              <a:t>Source: Thigpen MC, et al. N </a:t>
            </a:r>
            <a:r>
              <a:rPr lang="en-US" dirty="0" err="1"/>
              <a:t>Engl</a:t>
            </a:r>
            <a:r>
              <a:rPr lang="en-US" dirty="0"/>
              <a:t> J Med. 2012;367:423-34.</a:t>
            </a:r>
          </a:p>
        </p:txBody>
      </p:sp>
      <p:graphicFrame>
        <p:nvGraphicFramePr>
          <p:cNvPr id="5" name="Chart 4"/>
          <p:cNvGraphicFramePr>
            <a:graphicFrameLocks/>
          </p:cNvGraphicFramePr>
          <p:nvPr/>
        </p:nvGraphicFramePr>
        <p:xfrm>
          <a:off x="462934" y="1399645"/>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p:cNvSpPr/>
          <p:nvPr/>
        </p:nvSpPr>
        <p:spPr>
          <a:xfrm>
            <a:off x="2577193" y="3956048"/>
            <a:ext cx="1308081"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24/606</a:t>
            </a:r>
          </a:p>
        </p:txBody>
      </p:sp>
      <p:sp>
        <p:nvSpPr>
          <p:cNvPr id="21" name="Rectangle 20"/>
          <p:cNvSpPr/>
          <p:nvPr/>
        </p:nvSpPr>
        <p:spPr>
          <a:xfrm>
            <a:off x="6159508" y="3956048"/>
            <a:ext cx="130808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9/610</a:t>
            </a:r>
          </a:p>
        </p:txBody>
      </p:sp>
      <p:grpSp>
        <p:nvGrpSpPr>
          <p:cNvPr id="29" name="Group 28"/>
          <p:cNvGrpSpPr/>
          <p:nvPr/>
        </p:nvGrpSpPr>
        <p:grpSpPr>
          <a:xfrm>
            <a:off x="3200400" y="1841625"/>
            <a:ext cx="3638669" cy="1349435"/>
            <a:chOff x="2880509" y="2219283"/>
            <a:chExt cx="4544572" cy="7977280"/>
          </a:xfrm>
        </p:grpSpPr>
        <p:cxnSp>
          <p:nvCxnSpPr>
            <p:cNvPr id="30" name="Straight Connector 29"/>
            <p:cNvCxnSpPr>
              <a:cxnSpLocks/>
            </p:cNvCxnSpPr>
            <p:nvPr/>
          </p:nvCxnSpPr>
          <p:spPr>
            <a:xfrm>
              <a:off x="2880509" y="2219287"/>
              <a:ext cx="0" cy="2026333"/>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425081" y="2219283"/>
              <a:ext cx="0" cy="7977280"/>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880510" y="2219283"/>
              <a:ext cx="4544571" cy="5"/>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2" name="Rectangle 25"/>
          <p:cNvSpPr>
            <a:spLocks noChangeArrowheads="1"/>
          </p:cNvSpPr>
          <p:nvPr/>
        </p:nvSpPr>
        <p:spPr bwMode="auto">
          <a:xfrm>
            <a:off x="1565379" y="4500559"/>
            <a:ext cx="7071995" cy="240028"/>
          </a:xfrm>
          <a:prstGeom prst="rect">
            <a:avLst/>
          </a:prstGeom>
          <a:solidFill>
            <a:srgbClr val="F2F2F2"/>
          </a:solidFill>
          <a:ln w="12700">
            <a:noFill/>
            <a:miter lim="800000"/>
            <a:headEnd/>
            <a:tailEnd/>
          </a:ln>
        </p:spPr>
        <p:txBody>
          <a:bodyPr lIns="274320" tIns="34073" rIns="69365" bIns="34073" anchor="ctr">
            <a:prstTxWarp prst="textNoShape">
              <a:avLst/>
            </a:prstTxWarp>
          </a:bodyPr>
          <a:lstStyle/>
          <a:p>
            <a:r>
              <a:rPr lang="en-US" sz="1050" dirty="0">
                <a:latin typeface="Arial"/>
                <a:cs typeface="Arial"/>
              </a:rPr>
              <a:t>Modified analysis that excluded 3 patients identified as infected with HIV at enrollment</a:t>
            </a:r>
          </a:p>
        </p:txBody>
      </p:sp>
      <p:sp>
        <p:nvSpPr>
          <p:cNvPr id="3" name="Rounded Rectangle 2">
            <a:extLst>
              <a:ext uri="{FF2B5EF4-FFF2-40B4-BE49-F238E27FC236}">
                <a16:creationId xmlns:a16="http://schemas.microsoft.com/office/drawing/2014/main" id="{90C4BAE6-6308-9199-E6D8-CBF393E9F1EF}"/>
              </a:ext>
            </a:extLst>
          </p:cNvPr>
          <p:cNvSpPr>
            <a:spLocks/>
          </p:cNvSpPr>
          <p:nvPr/>
        </p:nvSpPr>
        <p:spPr>
          <a:xfrm>
            <a:off x="6391688" y="2312634"/>
            <a:ext cx="894762" cy="271164"/>
          </a:xfrm>
          <a:prstGeom prst="roundRect">
            <a:avLst/>
          </a:prstGeom>
          <a:solidFill>
            <a:srgbClr val="C00000"/>
          </a:solidFill>
          <a:ln w="63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93763"/>
            <a:r>
              <a:rPr lang="en-US" sz="1200" dirty="0">
                <a:solidFill>
                  <a:srgbClr val="FFFFFF"/>
                </a:solidFill>
                <a:latin typeface="Arial" pitchFamily="31" charset="0"/>
              </a:rPr>
              <a:t>⇓ 62%</a:t>
            </a:r>
            <a:endParaRPr lang="en-US" sz="1200" b="1" dirty="0">
              <a:solidFill>
                <a:srgbClr val="FFFFFF"/>
              </a:solidFill>
              <a:latin typeface="Arial" pitchFamily="31" charset="0"/>
            </a:endParaRPr>
          </a:p>
        </p:txBody>
      </p:sp>
    </p:spTree>
    <p:extLst>
      <p:ext uri="{BB962C8B-B14F-4D97-AF65-F5344CB8AC3E}">
        <p14:creationId xmlns:p14="http://schemas.microsoft.com/office/powerpoint/2010/main" val="2640196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Oral HIV PrEP for Heterosexual Men and Women in Botswana</a:t>
            </a:r>
            <a:br>
              <a:rPr lang="en-US" sz="2000" dirty="0"/>
            </a:br>
            <a:r>
              <a:rPr lang="en-US" sz="2000" dirty="0"/>
              <a:t>TDF2 Study: Results</a:t>
            </a:r>
          </a:p>
        </p:txBody>
      </p:sp>
      <p:sp>
        <p:nvSpPr>
          <p:cNvPr id="6" name="Text Placeholder 5">
            <a:extLst>
              <a:ext uri="{FF2B5EF4-FFF2-40B4-BE49-F238E27FC236}">
                <a16:creationId xmlns:a16="http://schemas.microsoft.com/office/drawing/2014/main" id="{F3ADC71B-6DB3-E5D1-A254-BD345F673147}"/>
              </a:ext>
            </a:extLst>
          </p:cNvPr>
          <p:cNvSpPr>
            <a:spLocks noGrp="1"/>
          </p:cNvSpPr>
          <p:nvPr>
            <p:ph type="body" sz="quarter" idx="15"/>
          </p:nvPr>
        </p:nvSpPr>
        <p:spPr/>
        <p:txBody>
          <a:bodyPr/>
          <a:lstStyle/>
          <a:p>
            <a:r>
              <a:rPr lang="en-US" sz="1600" dirty="0"/>
              <a:t>Number of Infections: As Treated Analysis</a:t>
            </a:r>
            <a:endParaRPr lang="en-US" dirty="0"/>
          </a:p>
        </p:txBody>
      </p:sp>
      <p:sp>
        <p:nvSpPr>
          <p:cNvPr id="7" name="Text Placeholder 6">
            <a:extLst>
              <a:ext uri="{FF2B5EF4-FFF2-40B4-BE49-F238E27FC236}">
                <a16:creationId xmlns:a16="http://schemas.microsoft.com/office/drawing/2014/main" id="{56EEC45C-1FE0-3D45-6EAB-FFAC6C75AC55}"/>
              </a:ext>
            </a:extLst>
          </p:cNvPr>
          <p:cNvSpPr>
            <a:spLocks noGrp="1"/>
          </p:cNvSpPr>
          <p:nvPr>
            <p:ph type="body" sz="quarter" idx="16"/>
          </p:nvPr>
        </p:nvSpPr>
        <p:spPr/>
        <p:txBody>
          <a:bodyPr/>
          <a:lstStyle/>
          <a:p>
            <a:r>
              <a:rPr lang="en-US" dirty="0"/>
              <a:t>Source: Thigpen MC, et al. N </a:t>
            </a:r>
            <a:r>
              <a:rPr lang="en-US" dirty="0" err="1"/>
              <a:t>Engl</a:t>
            </a:r>
            <a:r>
              <a:rPr lang="en-US" dirty="0"/>
              <a:t> J Med. 2012;367:423-34.</a:t>
            </a:r>
          </a:p>
        </p:txBody>
      </p:sp>
      <p:graphicFrame>
        <p:nvGraphicFramePr>
          <p:cNvPr id="4" name="Chart 3">
            <a:extLst>
              <a:ext uri="{FF2B5EF4-FFF2-40B4-BE49-F238E27FC236}">
                <a16:creationId xmlns:a16="http://schemas.microsoft.com/office/drawing/2014/main" id="{20303432-10EE-EF7D-52FF-97BDDFB9B0C0}"/>
              </a:ext>
            </a:extLst>
          </p:cNvPr>
          <p:cNvGraphicFramePr>
            <a:graphicFrameLocks/>
          </p:cNvGraphicFramePr>
          <p:nvPr>
            <p:extLst>
              <p:ext uri="{D42A27DB-BD31-4B8C-83A1-F6EECF244321}">
                <p14:modId xmlns:p14="http://schemas.microsoft.com/office/powerpoint/2010/main" val="1705090624"/>
              </p:ext>
            </p:extLst>
          </p:nvPr>
        </p:nvGraphicFramePr>
        <p:xfrm>
          <a:off x="451161" y="1376540"/>
          <a:ext cx="8229600" cy="3200400"/>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a:extLst>
              <a:ext uri="{FF2B5EF4-FFF2-40B4-BE49-F238E27FC236}">
                <a16:creationId xmlns:a16="http://schemas.microsoft.com/office/drawing/2014/main" id="{5B9F9AD3-D10F-2EEA-8849-565993633158}"/>
              </a:ext>
            </a:extLst>
          </p:cNvPr>
          <p:cNvGrpSpPr>
            <a:grpSpLocks noChangeAspect="1"/>
          </p:cNvGrpSpPr>
          <p:nvPr/>
        </p:nvGrpSpPr>
        <p:grpSpPr>
          <a:xfrm>
            <a:off x="3298372" y="1660934"/>
            <a:ext cx="3575958" cy="1837916"/>
            <a:chOff x="3251199" y="1555874"/>
            <a:chExt cx="3401566" cy="9074859"/>
          </a:xfrm>
        </p:grpSpPr>
        <p:cxnSp>
          <p:nvCxnSpPr>
            <p:cNvPr id="10" name="Straight Connector 9">
              <a:extLst>
                <a:ext uri="{FF2B5EF4-FFF2-40B4-BE49-F238E27FC236}">
                  <a16:creationId xmlns:a16="http://schemas.microsoft.com/office/drawing/2014/main" id="{5B0A413A-D5B2-D521-4358-615F88377C63}"/>
                </a:ext>
              </a:extLst>
            </p:cNvPr>
            <p:cNvCxnSpPr>
              <a:cxnSpLocks/>
            </p:cNvCxnSpPr>
            <p:nvPr/>
          </p:nvCxnSpPr>
          <p:spPr>
            <a:xfrm>
              <a:off x="3257040" y="2187929"/>
              <a:ext cx="0" cy="3201626"/>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C97EB95-0633-2746-3854-11495A7E1EAC}"/>
                </a:ext>
              </a:extLst>
            </p:cNvPr>
            <p:cNvCxnSpPr>
              <a:cxnSpLocks/>
            </p:cNvCxnSpPr>
            <p:nvPr/>
          </p:nvCxnSpPr>
          <p:spPr>
            <a:xfrm>
              <a:off x="6646334" y="2219238"/>
              <a:ext cx="0" cy="8411495"/>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5823128-1899-EAE4-E00E-ECEF2B50F79C}"/>
                </a:ext>
              </a:extLst>
            </p:cNvPr>
            <p:cNvCxnSpPr/>
            <p:nvPr/>
          </p:nvCxnSpPr>
          <p:spPr>
            <a:xfrm>
              <a:off x="3251199" y="2219287"/>
              <a:ext cx="3401566" cy="0"/>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B95BDDB4-9B43-62D0-4D8D-3952D1BF9556}"/>
                </a:ext>
              </a:extLst>
            </p:cNvPr>
            <p:cNvSpPr>
              <a:spLocks/>
            </p:cNvSpPr>
            <p:nvPr/>
          </p:nvSpPr>
          <p:spPr>
            <a:xfrm>
              <a:off x="4539376" y="1555874"/>
              <a:ext cx="832973" cy="1354477"/>
            </a:xfrm>
            <a:prstGeom prst="roundRect">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tIns="91440" rtlCol="0" anchor="ctr"/>
            <a:lstStyle/>
            <a:p>
              <a:pPr algn="ctr" defTabSz="670322">
                <a:lnSpc>
                  <a:spcPts val="1200"/>
                </a:lnSpc>
              </a:pPr>
              <a:r>
                <a:rPr lang="en-US" sz="1200" dirty="0">
                  <a:solidFill>
                    <a:srgbClr val="000000"/>
                  </a:solidFill>
                  <a:latin typeface="Arial" pitchFamily="31" charset="0"/>
                </a:rPr>
                <a:t>P = 0.01</a:t>
              </a:r>
              <a:endParaRPr lang="en-US" sz="1200" b="1" dirty="0">
                <a:solidFill>
                  <a:srgbClr val="000000"/>
                </a:solidFill>
                <a:latin typeface="Arial" pitchFamily="31" charset="0"/>
              </a:endParaRPr>
            </a:p>
          </p:txBody>
        </p:sp>
      </p:grpSp>
      <p:sp>
        <p:nvSpPr>
          <p:cNvPr id="14" name="Rectangle 13">
            <a:extLst>
              <a:ext uri="{FF2B5EF4-FFF2-40B4-BE49-F238E27FC236}">
                <a16:creationId xmlns:a16="http://schemas.microsoft.com/office/drawing/2014/main" id="{1864CF0F-1801-004C-0BE1-6427B9ED6D24}"/>
              </a:ext>
            </a:extLst>
          </p:cNvPr>
          <p:cNvSpPr/>
          <p:nvPr/>
        </p:nvSpPr>
        <p:spPr>
          <a:xfrm>
            <a:off x="2635697" y="3841090"/>
            <a:ext cx="131354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19/606</a:t>
            </a:r>
          </a:p>
        </p:txBody>
      </p:sp>
      <p:sp>
        <p:nvSpPr>
          <p:cNvPr id="15" name="Rectangle 14">
            <a:extLst>
              <a:ext uri="{FF2B5EF4-FFF2-40B4-BE49-F238E27FC236}">
                <a16:creationId xmlns:a16="http://schemas.microsoft.com/office/drawing/2014/main" id="{42B52372-1DC4-7754-AE8D-DDCC49BA8DEE}"/>
              </a:ext>
            </a:extLst>
          </p:cNvPr>
          <p:cNvSpPr/>
          <p:nvPr/>
        </p:nvSpPr>
        <p:spPr>
          <a:xfrm>
            <a:off x="6192155" y="3841090"/>
            <a:ext cx="131354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4/610</a:t>
            </a:r>
          </a:p>
        </p:txBody>
      </p:sp>
    </p:spTree>
    <p:extLst>
      <p:ext uri="{BB962C8B-B14F-4D97-AF65-F5344CB8AC3E}">
        <p14:creationId xmlns:p14="http://schemas.microsoft.com/office/powerpoint/2010/main" val="410370229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Oral HIV PrEP for Heterosexual Men and Women in Botswana</a:t>
            </a:r>
            <a:br>
              <a:rPr lang="en-US" sz="2000" dirty="0"/>
            </a:br>
            <a:r>
              <a:rPr lang="en-US" sz="2000" dirty="0"/>
              <a:t>TDF2 Study: Results</a:t>
            </a:r>
          </a:p>
        </p:txBody>
      </p:sp>
      <p:sp>
        <p:nvSpPr>
          <p:cNvPr id="6" name="Text Placeholder 5">
            <a:extLst>
              <a:ext uri="{FF2B5EF4-FFF2-40B4-BE49-F238E27FC236}">
                <a16:creationId xmlns:a16="http://schemas.microsoft.com/office/drawing/2014/main" id="{F3ADC71B-6DB3-E5D1-A254-BD345F673147}"/>
              </a:ext>
            </a:extLst>
          </p:cNvPr>
          <p:cNvSpPr>
            <a:spLocks noGrp="1"/>
          </p:cNvSpPr>
          <p:nvPr>
            <p:ph type="body" sz="quarter" idx="15"/>
          </p:nvPr>
        </p:nvSpPr>
        <p:spPr/>
        <p:txBody>
          <a:bodyPr/>
          <a:lstStyle/>
          <a:p>
            <a:r>
              <a:rPr lang="en-US" sz="1600" dirty="0"/>
              <a:t>Risk Reduction Compared with Placebo: As Treated Analysis</a:t>
            </a:r>
            <a:endParaRPr lang="en-US" dirty="0"/>
          </a:p>
        </p:txBody>
      </p:sp>
      <p:sp>
        <p:nvSpPr>
          <p:cNvPr id="7" name="Text Placeholder 6">
            <a:extLst>
              <a:ext uri="{FF2B5EF4-FFF2-40B4-BE49-F238E27FC236}">
                <a16:creationId xmlns:a16="http://schemas.microsoft.com/office/drawing/2014/main" id="{56EEC45C-1FE0-3D45-6EAB-FFAC6C75AC55}"/>
              </a:ext>
            </a:extLst>
          </p:cNvPr>
          <p:cNvSpPr>
            <a:spLocks noGrp="1"/>
          </p:cNvSpPr>
          <p:nvPr>
            <p:ph type="body" sz="quarter" idx="16"/>
          </p:nvPr>
        </p:nvSpPr>
        <p:spPr/>
        <p:txBody>
          <a:bodyPr/>
          <a:lstStyle/>
          <a:p>
            <a:r>
              <a:rPr lang="en-US" dirty="0"/>
              <a:t>Source: Thigpen MC, et al. N </a:t>
            </a:r>
            <a:r>
              <a:rPr lang="en-US" dirty="0" err="1"/>
              <a:t>Engl</a:t>
            </a:r>
            <a:r>
              <a:rPr lang="en-US" dirty="0"/>
              <a:t> J Med. 2012;367:423-34.</a:t>
            </a:r>
          </a:p>
        </p:txBody>
      </p:sp>
      <p:graphicFrame>
        <p:nvGraphicFramePr>
          <p:cNvPr id="4" name="Chart 3">
            <a:extLst>
              <a:ext uri="{FF2B5EF4-FFF2-40B4-BE49-F238E27FC236}">
                <a16:creationId xmlns:a16="http://schemas.microsoft.com/office/drawing/2014/main" id="{20303432-10EE-EF7D-52FF-97BDDFB9B0C0}"/>
              </a:ext>
            </a:extLst>
          </p:cNvPr>
          <p:cNvGraphicFramePr>
            <a:graphicFrameLocks/>
          </p:cNvGraphicFramePr>
          <p:nvPr/>
        </p:nvGraphicFramePr>
        <p:xfrm>
          <a:off x="451161" y="1376540"/>
          <a:ext cx="8229600" cy="3200400"/>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a:extLst>
              <a:ext uri="{FF2B5EF4-FFF2-40B4-BE49-F238E27FC236}">
                <a16:creationId xmlns:a16="http://schemas.microsoft.com/office/drawing/2014/main" id="{5B9F9AD3-D10F-2EEA-8849-565993633158}"/>
              </a:ext>
            </a:extLst>
          </p:cNvPr>
          <p:cNvGrpSpPr>
            <a:grpSpLocks noChangeAspect="1"/>
          </p:cNvGrpSpPr>
          <p:nvPr/>
        </p:nvGrpSpPr>
        <p:grpSpPr>
          <a:xfrm>
            <a:off x="3298372" y="1788943"/>
            <a:ext cx="3575958" cy="1709907"/>
            <a:chOff x="3251199" y="2187929"/>
            <a:chExt cx="3401566" cy="8442804"/>
          </a:xfrm>
        </p:grpSpPr>
        <p:cxnSp>
          <p:nvCxnSpPr>
            <p:cNvPr id="10" name="Straight Connector 9">
              <a:extLst>
                <a:ext uri="{FF2B5EF4-FFF2-40B4-BE49-F238E27FC236}">
                  <a16:creationId xmlns:a16="http://schemas.microsoft.com/office/drawing/2014/main" id="{5B0A413A-D5B2-D521-4358-615F88377C63}"/>
                </a:ext>
              </a:extLst>
            </p:cNvPr>
            <p:cNvCxnSpPr>
              <a:cxnSpLocks/>
            </p:cNvCxnSpPr>
            <p:nvPr/>
          </p:nvCxnSpPr>
          <p:spPr>
            <a:xfrm>
              <a:off x="3257040" y="2187929"/>
              <a:ext cx="0" cy="3201626"/>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C97EB95-0633-2746-3854-11495A7E1EAC}"/>
                </a:ext>
              </a:extLst>
            </p:cNvPr>
            <p:cNvCxnSpPr>
              <a:cxnSpLocks/>
            </p:cNvCxnSpPr>
            <p:nvPr/>
          </p:nvCxnSpPr>
          <p:spPr>
            <a:xfrm>
              <a:off x="6646334" y="2219238"/>
              <a:ext cx="0" cy="8411495"/>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5823128-1899-EAE4-E00E-ECEF2B50F79C}"/>
                </a:ext>
              </a:extLst>
            </p:cNvPr>
            <p:cNvCxnSpPr/>
            <p:nvPr/>
          </p:nvCxnSpPr>
          <p:spPr>
            <a:xfrm>
              <a:off x="3251199" y="2219287"/>
              <a:ext cx="3401566" cy="0"/>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4" name="Rectangle 13">
            <a:extLst>
              <a:ext uri="{FF2B5EF4-FFF2-40B4-BE49-F238E27FC236}">
                <a16:creationId xmlns:a16="http://schemas.microsoft.com/office/drawing/2014/main" id="{1864CF0F-1801-004C-0BE1-6427B9ED6D24}"/>
              </a:ext>
            </a:extLst>
          </p:cNvPr>
          <p:cNvSpPr/>
          <p:nvPr/>
        </p:nvSpPr>
        <p:spPr>
          <a:xfrm>
            <a:off x="2635697" y="3841090"/>
            <a:ext cx="131354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19/606</a:t>
            </a:r>
          </a:p>
        </p:txBody>
      </p:sp>
      <p:sp>
        <p:nvSpPr>
          <p:cNvPr id="15" name="Rectangle 14">
            <a:extLst>
              <a:ext uri="{FF2B5EF4-FFF2-40B4-BE49-F238E27FC236}">
                <a16:creationId xmlns:a16="http://schemas.microsoft.com/office/drawing/2014/main" id="{42B52372-1DC4-7754-AE8D-DDCC49BA8DEE}"/>
              </a:ext>
            </a:extLst>
          </p:cNvPr>
          <p:cNvSpPr/>
          <p:nvPr/>
        </p:nvSpPr>
        <p:spPr>
          <a:xfrm>
            <a:off x="6192155" y="3841090"/>
            <a:ext cx="131354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4/610</a:t>
            </a:r>
          </a:p>
        </p:txBody>
      </p:sp>
      <p:sp>
        <p:nvSpPr>
          <p:cNvPr id="3" name="Rounded Rectangle 2">
            <a:extLst>
              <a:ext uri="{FF2B5EF4-FFF2-40B4-BE49-F238E27FC236}">
                <a16:creationId xmlns:a16="http://schemas.microsoft.com/office/drawing/2014/main" id="{2B8C4BE9-9AE2-6D98-7398-42036DCF5735}"/>
              </a:ext>
            </a:extLst>
          </p:cNvPr>
          <p:cNvSpPr>
            <a:spLocks/>
          </p:cNvSpPr>
          <p:nvPr/>
        </p:nvSpPr>
        <p:spPr>
          <a:xfrm>
            <a:off x="6423438" y="2312634"/>
            <a:ext cx="894762" cy="271164"/>
          </a:xfrm>
          <a:prstGeom prst="roundRect">
            <a:avLst/>
          </a:prstGeom>
          <a:solidFill>
            <a:srgbClr val="A50000"/>
          </a:solidFill>
          <a:ln w="63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93763"/>
            <a:r>
              <a:rPr lang="en-US" sz="1200" dirty="0">
                <a:solidFill>
                  <a:srgbClr val="FFFFFF"/>
                </a:solidFill>
                <a:latin typeface="Arial" pitchFamily="31" charset="0"/>
              </a:rPr>
              <a:t>⇓ 78%</a:t>
            </a:r>
            <a:endParaRPr lang="en-US" sz="1200" b="1" dirty="0">
              <a:solidFill>
                <a:srgbClr val="FFFFFF"/>
              </a:solidFill>
              <a:latin typeface="Arial" pitchFamily="31" charset="0"/>
            </a:endParaRPr>
          </a:p>
        </p:txBody>
      </p:sp>
    </p:spTree>
    <p:extLst>
      <p:ext uri="{BB962C8B-B14F-4D97-AF65-F5344CB8AC3E}">
        <p14:creationId xmlns:p14="http://schemas.microsoft.com/office/powerpoint/2010/main" val="42087076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Oral HIV PrEP for Heterosexual Men and Women in Botswana</a:t>
            </a:r>
            <a:br>
              <a:rPr lang="en-US" sz="2000" dirty="0"/>
            </a:br>
            <a:r>
              <a:rPr lang="en-US" sz="2000" dirty="0"/>
              <a:t>TDF2 Study: Results (Effects on Bone)</a:t>
            </a:r>
          </a:p>
        </p:txBody>
      </p:sp>
      <p:sp>
        <p:nvSpPr>
          <p:cNvPr id="4" name="Content Placeholder 3"/>
          <p:cNvSpPr>
            <a:spLocks noGrp="1"/>
          </p:cNvSpPr>
          <p:nvPr>
            <p:ph type="body" sz="quarter" idx="14"/>
          </p:nvPr>
        </p:nvSpPr>
        <p:spPr/>
        <p:txBody>
          <a:bodyPr/>
          <a:lstStyle/>
          <a:p>
            <a:r>
              <a:rPr lang="en-US" dirty="0"/>
              <a:t>Source: Thigpen MC, et al. N </a:t>
            </a:r>
            <a:r>
              <a:rPr lang="en-US" dirty="0" err="1"/>
              <a:t>Engl</a:t>
            </a:r>
            <a:r>
              <a:rPr lang="en-US" dirty="0"/>
              <a:t> J Med. 2012;367:423-34.</a:t>
            </a:r>
          </a:p>
        </p:txBody>
      </p:sp>
      <p:graphicFrame>
        <p:nvGraphicFramePr>
          <p:cNvPr id="14" name="Chart 13"/>
          <p:cNvGraphicFramePr/>
          <p:nvPr>
            <p:extLst>
              <p:ext uri="{D42A27DB-BD31-4B8C-83A1-F6EECF244321}">
                <p14:modId xmlns:p14="http://schemas.microsoft.com/office/powerpoint/2010/main" val="2115802997"/>
              </p:ext>
            </p:extLst>
          </p:nvPr>
        </p:nvGraphicFramePr>
        <p:xfrm>
          <a:off x="526433" y="1048244"/>
          <a:ext cx="82296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168220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Oral HIV PrEP for Heterosexual Men and Women in Botswana</a:t>
            </a:r>
            <a:br>
              <a:rPr lang="en-US" sz="2000" dirty="0"/>
            </a:br>
            <a:r>
              <a:rPr lang="en-US" sz="2000" dirty="0"/>
              <a:t>TDF2 Study: Conclusions</a:t>
            </a:r>
          </a:p>
        </p:txBody>
      </p:sp>
      <p:sp>
        <p:nvSpPr>
          <p:cNvPr id="5" name="Text Placeholder 4"/>
          <p:cNvSpPr>
            <a:spLocks noGrp="1"/>
          </p:cNvSpPr>
          <p:nvPr>
            <p:ph type="body" sz="quarter" idx="16"/>
          </p:nvPr>
        </p:nvSpPr>
        <p:spPr/>
        <p:txBody>
          <a:bodyPr/>
          <a:lstStyle/>
          <a:p>
            <a:r>
              <a:rPr lang="en-US" dirty="0"/>
              <a:t>Source: Thigpen MC, et al. N Engl J Med. 2012;367:423-34.</a:t>
            </a:r>
          </a:p>
        </p:txBody>
      </p:sp>
      <p:sp>
        <p:nvSpPr>
          <p:cNvPr id="2" name="Content Placeholder 1"/>
          <p:cNvSpPr>
            <a:spLocks noGrp="1"/>
          </p:cNvSpPr>
          <p:nvPr>
            <p:ph sz="half" idx="2"/>
          </p:nvPr>
        </p:nvSpPr>
        <p:spPr>
          <a:xfrm>
            <a:off x="-18168" y="1977080"/>
            <a:ext cx="9180576" cy="1717589"/>
          </a:xfrm>
        </p:spPr>
        <p:txBody>
          <a:bodyPr>
            <a:noAutofit/>
          </a:bodyPr>
          <a:lstStyle/>
          <a:p>
            <a:pPr>
              <a:lnSpc>
                <a:spcPts val="2800"/>
              </a:lnSpc>
            </a:pPr>
            <a:r>
              <a:rPr lang="en-US" sz="1800" b="1" dirty="0">
                <a:solidFill>
                  <a:srgbClr val="C00000"/>
                </a:solidFill>
                <a:latin typeface="Arial"/>
                <a:cs typeface="Arial"/>
              </a:rPr>
              <a:t>Conclusions</a:t>
            </a:r>
            <a:r>
              <a:rPr lang="en-US" sz="1800" dirty="0">
                <a:solidFill>
                  <a:schemeClr val="tx1"/>
                </a:solidFill>
                <a:latin typeface="Arial"/>
                <a:cs typeface="Arial"/>
              </a:rPr>
              <a:t>: “</a:t>
            </a:r>
            <a:r>
              <a:rPr lang="en-US" sz="1800" dirty="0">
                <a:latin typeface="Arial"/>
                <a:cs typeface="Arial"/>
              </a:rPr>
              <a:t>Daily tenofovir DF-emtricitabine prophylaxis prevented HIV infection in sexually active heterosexual adults. The long-term safety of daily tenofovir DF-emtricitabine prophylaxis, including the effect on bone mineral density, remains unknown.”</a:t>
            </a:r>
          </a:p>
        </p:txBody>
      </p:sp>
    </p:spTree>
    <p:extLst>
      <p:ext uri="{BB962C8B-B14F-4D97-AF65-F5344CB8AC3E}">
        <p14:creationId xmlns:p14="http://schemas.microsoft.com/office/powerpoint/2010/main" val="2254590071"/>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65289</TotalTime>
  <Words>514</Words>
  <Application>Microsoft Macintosh PowerPoint</Application>
  <PresentationFormat>On-screen Show (16:9)</PresentationFormat>
  <Paragraphs>74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Corbel</vt:lpstr>
      <vt:lpstr>Geneva</vt:lpstr>
      <vt:lpstr>Lucida Grande</vt:lpstr>
      <vt:lpstr>Times New Roman</vt:lpstr>
      <vt:lpstr>NCRC</vt:lpstr>
      <vt:lpstr>Preexposure Prophylaxis in Heterosexual Men and Women TDF2 Study</vt:lpstr>
      <vt:lpstr>Oral HIV PrEP for Heterosexual Men and Women in Botswana TDF2 Study: Background</vt:lpstr>
      <vt:lpstr>Oral HIV PrEP for Heterosexual Men and Women in Botswana TDF2 Study: Background</vt:lpstr>
      <vt:lpstr>Oral HIV PrEP for Heterosexual Men and Women in Botswana TDF2 Study: Results </vt:lpstr>
      <vt:lpstr>Oral HIV PrEP for Heterosexual Men and Women in Botswana TDF2 Study: Results</vt:lpstr>
      <vt:lpstr>Oral HIV PrEP for Heterosexual Men and Women in Botswana TDF2 Study: Results</vt:lpstr>
      <vt:lpstr>Oral HIV PrEP for Heterosexual Men and Women in Botswana TDF2 Study: Results</vt:lpstr>
      <vt:lpstr>Oral HIV PrEP for Heterosexual Men and Women in Botswana TDF2 Study: Results (Effects on Bone)</vt:lpstr>
      <vt:lpstr>Oral HIV PrEP for Heterosexual Men and Women in Botswana TDF2 Study: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2463</cp:revision>
  <cp:lastPrinted>2008-02-05T14:34:24Z</cp:lastPrinted>
  <dcterms:created xsi:type="dcterms:W3CDTF">2010-11-28T05:36:22Z</dcterms:created>
  <dcterms:modified xsi:type="dcterms:W3CDTF">2022-12-26T16:43:27Z</dcterms:modified>
</cp:coreProperties>
</file>