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10"/>
  </p:notesMasterIdLst>
  <p:handoutMasterIdLst>
    <p:handoutMasterId r:id="rId11"/>
  </p:handoutMasterIdLst>
  <p:sldIdLst>
    <p:sldId id="1165" r:id="rId2"/>
    <p:sldId id="1166" r:id="rId3"/>
    <p:sldId id="1167" r:id="rId4"/>
    <p:sldId id="1379" r:id="rId5"/>
    <p:sldId id="1343" r:id="rId6"/>
    <p:sldId id="1170" r:id="rId7"/>
    <p:sldId id="1172" r:id="rId8"/>
    <p:sldId id="1383" r:id="rId9"/>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E98"/>
    <a:srgbClr val="668189"/>
    <a:srgbClr val="967100"/>
    <a:srgbClr val="006AB6"/>
    <a:srgbClr val="49778F"/>
    <a:srgbClr val="C07585"/>
    <a:srgbClr val="5C8333"/>
    <a:srgbClr val="7F6000"/>
    <a:srgbClr val="73557E"/>
    <a:srgbClr val="B38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72" autoAdjust="0"/>
    <p:restoredTop sz="96405" autoAdjust="0"/>
  </p:normalViewPr>
  <p:slideViewPr>
    <p:cSldViewPr snapToGrid="0" showGuides="1">
      <p:cViewPr varScale="1">
        <p:scale>
          <a:sx n="168" d="100"/>
          <a:sy n="168" d="100"/>
        </p:scale>
        <p:origin x="880" y="20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7338388257026"/>
          <c:y val="3.0350814901452965E-2"/>
          <c:w val="0.86732838875271012"/>
          <c:h val="0.83142979002624695"/>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0EA-F347-A80C-7239F9C6D565}"/>
              </c:ext>
            </c:extLst>
          </c:dPt>
          <c:dPt>
            <c:idx val="1"/>
            <c:invertIfNegative val="0"/>
            <c:bubble3D val="0"/>
            <c:spPr>
              <a:gradFill>
                <a:gsLst>
                  <a:gs pos="0">
                    <a:srgbClr val="667AA9"/>
                  </a:gs>
                  <a:gs pos="99000">
                    <a:srgbClr val="8EA8E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0EA-F347-A80C-7239F9C6D565}"/>
              </c:ext>
            </c:extLst>
          </c:dPt>
          <c:dPt>
            <c:idx val="2"/>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70EA-F347-A80C-7239F9C6D56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A-F347-A80C-7239F9C6D56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EA-F347-A80C-7239F9C6D56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EA-F347-A80C-7239F9C6D56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EA-F347-A80C-7239F9C6D56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EA-F347-A80C-7239F9C6D56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EA-F347-A80C-7239F9C6D56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EA-F347-A80C-7239F9C6D56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EA-F347-A80C-7239F9C6D56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EA-F347-A80C-7239F9C6D56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EA-F347-A80C-7239F9C6D56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EA-F347-A80C-7239F9C6D565}"/>
                </c:ext>
              </c:extLst>
            </c:dLbl>
            <c:numFmt formatCode="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Tenofovir DF</c:v>
                </c:pt>
                <c:pt idx="2">
                  <c:v>Tenofovir DF-Emtricitabine</c:v>
                </c:pt>
              </c:strCache>
            </c:strRef>
          </c:cat>
          <c:val>
            <c:numRef>
              <c:f>Sheet1!$B$2:$B$4</c:f>
              <c:numCache>
                <c:formatCode>0</c:formatCode>
                <c:ptCount val="3"/>
                <c:pt idx="0">
                  <c:v>52</c:v>
                </c:pt>
                <c:pt idx="1">
                  <c:v>17</c:v>
                </c:pt>
                <c:pt idx="2">
                  <c:v>13</c:v>
                </c:pt>
              </c:numCache>
            </c:numRef>
          </c:val>
          <c:extLst>
            <c:ext xmlns:c16="http://schemas.microsoft.com/office/drawing/2014/chart" uri="{C3380CC4-5D6E-409C-BE32-E72D297353CC}">
              <c16:uniqueId val="{0000000D-70EA-F347-A80C-7239F9C6D565}"/>
            </c:ext>
          </c:extLst>
        </c:ser>
        <c:dLbls>
          <c:showLegendKey val="0"/>
          <c:showVal val="1"/>
          <c:showCatName val="0"/>
          <c:showSerName val="0"/>
          <c:showPercent val="0"/>
          <c:showBubbleSize val="0"/>
        </c:dLbls>
        <c:gapWidth val="150"/>
        <c:axId val="-2118697432"/>
        <c:axId val="-2118735816"/>
      </c:barChart>
      <c:catAx>
        <c:axId val="-211869743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18735816"/>
        <c:crosses val="autoZero"/>
        <c:auto val="1"/>
        <c:lblAlgn val="ctr"/>
        <c:lblOffset val="1"/>
        <c:tickLblSkip val="1"/>
        <c:tickMarkSkip val="1"/>
        <c:noMultiLvlLbl val="0"/>
      </c:catAx>
      <c:valAx>
        <c:axId val="-2118735816"/>
        <c:scaling>
          <c:orientation val="minMax"/>
          <c:max val="100"/>
          <c:min val="0"/>
        </c:scaling>
        <c:delete val="0"/>
        <c:axPos val="l"/>
        <c:title>
          <c:tx>
            <c:rich>
              <a:bodyPr/>
              <a:lstStyle/>
              <a:p>
                <a:pPr>
                  <a:defRPr sz="1400" b="1"/>
                </a:pPr>
                <a:r>
                  <a:rPr lang="en-US" sz="1400" b="1" i="0" baseline="0" dirty="0">
                    <a:effectLst/>
                  </a:rPr>
                  <a:t>Number of HIV-1 Infections</a:t>
                </a:r>
                <a:endParaRPr lang="en-US" sz="1400" dirty="0">
                  <a:effectLst/>
                </a:endParaRPr>
              </a:p>
            </c:rich>
          </c:tx>
          <c:layout>
            <c:manualLayout>
              <c:xMode val="edge"/>
              <c:yMode val="edge"/>
              <c:x val="6.1728395061728392E-3"/>
              <c:y val="7.6330771153605814E-2"/>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186974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7338388257026"/>
          <c:y val="3.0350814901452965E-2"/>
          <c:w val="0.86732838875271012"/>
          <c:h val="0.83142979002624695"/>
        </c:manualLayout>
      </c:layout>
      <c:barChart>
        <c:barDir val="col"/>
        <c:grouping val="clustered"/>
        <c:varyColors val="0"/>
        <c:ser>
          <c:idx val="0"/>
          <c:order val="0"/>
          <c:tx>
            <c:strRef>
              <c:f>Sheet1!$B$1</c:f>
              <c:strCache>
                <c:ptCount val="1"/>
                <c:pt idx="0">
                  <c:v>Series 1</c:v>
                </c:pt>
              </c:strCache>
            </c:strRef>
          </c:tx>
          <c:spPr>
            <a:solidFill>
              <a:srgbClr val="326496"/>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8F8F8F"/>
                  </a:gs>
                  <a:gs pos="99000">
                    <a:sysClr val="window" lastClr="FFFFFF">
                      <a:lumMod val="75000"/>
                    </a:sysClr>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70EA-F347-A80C-7239F9C6D565}"/>
              </c:ext>
            </c:extLst>
          </c:dPt>
          <c:dPt>
            <c:idx val="1"/>
            <c:invertIfNegative val="0"/>
            <c:bubble3D val="0"/>
            <c:spPr>
              <a:gradFill>
                <a:gsLst>
                  <a:gs pos="0">
                    <a:srgbClr val="667AA9"/>
                  </a:gs>
                  <a:gs pos="99000">
                    <a:srgbClr val="8EA8E8"/>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3-70EA-F347-A80C-7239F9C6D565}"/>
              </c:ext>
            </c:extLst>
          </c:dPt>
          <c:dPt>
            <c:idx val="2"/>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70EA-F347-A80C-7239F9C6D56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EA-F347-A80C-7239F9C6D565}"/>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EA-F347-A80C-7239F9C6D565}"/>
                </c:ext>
              </c:extLst>
            </c:dLbl>
            <c:dLbl>
              <c:idx val="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EA-F347-A80C-7239F9C6D565}"/>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EA-F347-A80C-7239F9C6D565}"/>
                </c:ext>
              </c:extLst>
            </c:dLbl>
            <c:dLbl>
              <c:idx val="4"/>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EA-F347-A80C-7239F9C6D565}"/>
                </c:ext>
              </c:extLst>
            </c:dLbl>
            <c:dLbl>
              <c:idx val="5"/>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EA-F347-A80C-7239F9C6D565}"/>
                </c:ext>
              </c:extLst>
            </c:dLbl>
            <c:dLbl>
              <c:idx val="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EA-F347-A80C-7239F9C6D565}"/>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EA-F347-A80C-7239F9C6D565}"/>
                </c:ext>
              </c:extLst>
            </c:dLbl>
            <c:dLbl>
              <c:idx val="8"/>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EA-F347-A80C-7239F9C6D565}"/>
                </c:ext>
              </c:extLst>
            </c:dLbl>
            <c:dLbl>
              <c:idx val="9"/>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EA-F347-A80C-7239F9C6D565}"/>
                </c:ext>
              </c:extLst>
            </c:dLbl>
            <c:dLbl>
              <c:idx val="1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EA-F347-A80C-7239F9C6D565}"/>
                </c:ext>
              </c:extLst>
            </c:dLbl>
            <c:numFmt formatCode="0" sourceLinked="0"/>
            <c:spPr>
              <a:noFill/>
            </c:spPr>
            <c:txPr>
              <a:bodyPr/>
              <a:lstStyle/>
              <a:p>
                <a:pPr algn="ct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Placebo</c:v>
                </c:pt>
                <c:pt idx="1">
                  <c:v>Tenofovir DF</c:v>
                </c:pt>
                <c:pt idx="2">
                  <c:v>Tenofovir DF-Emtricitabine</c:v>
                </c:pt>
              </c:strCache>
            </c:strRef>
          </c:cat>
          <c:val>
            <c:numRef>
              <c:f>Sheet1!$B$2:$B$4</c:f>
              <c:numCache>
                <c:formatCode>0</c:formatCode>
                <c:ptCount val="3"/>
                <c:pt idx="0">
                  <c:v>52</c:v>
                </c:pt>
                <c:pt idx="1">
                  <c:v>17</c:v>
                </c:pt>
                <c:pt idx="2">
                  <c:v>13</c:v>
                </c:pt>
              </c:numCache>
            </c:numRef>
          </c:val>
          <c:extLst>
            <c:ext xmlns:c16="http://schemas.microsoft.com/office/drawing/2014/chart" uri="{C3380CC4-5D6E-409C-BE32-E72D297353CC}">
              <c16:uniqueId val="{0000000D-70EA-F347-A80C-7239F9C6D565}"/>
            </c:ext>
          </c:extLst>
        </c:ser>
        <c:dLbls>
          <c:showLegendKey val="0"/>
          <c:showVal val="1"/>
          <c:showCatName val="0"/>
          <c:showSerName val="0"/>
          <c:showPercent val="0"/>
          <c:showBubbleSize val="0"/>
        </c:dLbls>
        <c:gapWidth val="150"/>
        <c:axId val="-2118697432"/>
        <c:axId val="-2118735816"/>
      </c:barChart>
      <c:catAx>
        <c:axId val="-2118697432"/>
        <c:scaling>
          <c:orientation val="minMax"/>
        </c:scaling>
        <c:delete val="0"/>
        <c:axPos val="b"/>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18735816"/>
        <c:crosses val="autoZero"/>
        <c:auto val="1"/>
        <c:lblAlgn val="ctr"/>
        <c:lblOffset val="1"/>
        <c:tickLblSkip val="1"/>
        <c:tickMarkSkip val="1"/>
        <c:noMultiLvlLbl val="0"/>
      </c:catAx>
      <c:valAx>
        <c:axId val="-2118735816"/>
        <c:scaling>
          <c:orientation val="minMax"/>
          <c:max val="100"/>
          <c:min val="0"/>
        </c:scaling>
        <c:delete val="0"/>
        <c:axPos val="l"/>
        <c:title>
          <c:tx>
            <c:rich>
              <a:bodyPr/>
              <a:lstStyle/>
              <a:p>
                <a:pPr>
                  <a:defRPr sz="1400" b="1"/>
                </a:pPr>
                <a:r>
                  <a:rPr lang="en-US" sz="1400" b="1" i="0" baseline="0" dirty="0">
                    <a:effectLst/>
                  </a:rPr>
                  <a:t>Number of HIV-1 Infections</a:t>
                </a:r>
                <a:endParaRPr lang="en-US" sz="1400" dirty="0">
                  <a:effectLst/>
                </a:endParaRPr>
              </a:p>
            </c:rich>
          </c:tx>
          <c:layout>
            <c:manualLayout>
              <c:xMode val="edge"/>
              <c:yMode val="edge"/>
              <c:x val="6.1728395061728392E-3"/>
              <c:y val="0.1041085050045137"/>
            </c:manualLayout>
          </c:layout>
          <c:overlay val="0"/>
          <c:spPr>
            <a:noFill/>
            <a:ln w="25400">
              <a:noFill/>
            </a:ln>
          </c:spPr>
        </c:title>
        <c:numFmt formatCode="0" sourceLinked="0"/>
        <c:majorTickMark val="out"/>
        <c:minorTickMark val="none"/>
        <c:tickLblPos val="nextTo"/>
        <c:spPr>
          <a:ln w="6350">
            <a:solidFill>
              <a:srgbClr val="000000"/>
            </a:solidFill>
          </a:ln>
        </c:spPr>
        <c:txPr>
          <a:bodyPr/>
          <a:lstStyle/>
          <a:p>
            <a:pPr>
              <a:defRPr sz="1200"/>
            </a:pPr>
            <a:endParaRPr lang="en-US"/>
          </a:p>
        </c:txPr>
        <c:crossAx val="-2118697432"/>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5332262892434406"/>
          <c:y val="0.100730752405949"/>
          <c:w val="0.83722748477009923"/>
          <c:h val="0.67306409279485202"/>
        </c:manualLayout>
      </c:layout>
      <c:barChart>
        <c:barDir val="col"/>
        <c:grouping val="clustered"/>
        <c:varyColors val="0"/>
        <c:ser>
          <c:idx val="1"/>
          <c:order val="0"/>
          <c:tx>
            <c:strRef>
              <c:f>Sheet1!$B$1</c:f>
              <c:strCache>
                <c:ptCount val="1"/>
                <c:pt idx="0">
                  <c:v>Tenofovir DF</c:v>
                </c:pt>
              </c:strCache>
            </c:strRef>
          </c:tx>
          <c:spPr>
            <a:gradFill>
              <a:gsLst>
                <a:gs pos="0">
                  <a:srgbClr val="667AA9"/>
                </a:gs>
                <a:gs pos="100000">
                  <a:srgbClr val="8EA8E8"/>
                </a:gs>
              </a:gsLst>
              <a:lin ang="0" scaled="0"/>
            </a:gradFill>
            <a:ln w="12700">
              <a:noFill/>
            </a:ln>
            <a:effectLst/>
            <a:scene3d>
              <a:camera prst="orthographicFront"/>
              <a:lightRig rig="threePt" dir="t"/>
            </a:scene3d>
            <a:sp3d>
              <a:bevelT w="38100" h="38100"/>
            </a:sp3d>
          </c:spPr>
          <c:invertIfNegative val="0"/>
          <c:dLbls>
            <c:dLbl>
              <c:idx val="2"/>
              <c:numFmt formatCode="#,##0" sourceLinked="0"/>
              <c:spPr/>
              <c:txPr>
                <a:bodyPr/>
                <a:lstStyle/>
                <a:p>
                  <a:pPr>
                    <a:defRPr sz="1200"/>
                  </a:pPr>
                  <a:endParaRPr lang="en-US"/>
                </a:p>
              </c:txPr>
              <c:showLegendKey val="0"/>
              <c:showVal val="1"/>
              <c:showCatName val="0"/>
              <c:showSerName val="0"/>
              <c:showPercent val="0"/>
              <c:showBubbleSize val="0"/>
              <c:extLst>
                <c:ext xmlns:c16="http://schemas.microsoft.com/office/drawing/2014/chart" uri="{C3380CC4-5D6E-409C-BE32-E72D297353CC}">
                  <c16:uniqueId val="{00000000-6FB3-0944-871D-390DB8285B99}"/>
                </c:ext>
              </c:extLst>
            </c:dLbl>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Women</c:v>
                </c:pt>
                <c:pt idx="2">
                  <c:v>Men</c:v>
                </c:pt>
              </c:strCache>
            </c:strRef>
          </c:cat>
          <c:val>
            <c:numRef>
              <c:f>Sheet1!$B$2:$B$4</c:f>
              <c:numCache>
                <c:formatCode>0</c:formatCode>
                <c:ptCount val="3"/>
                <c:pt idx="0">
                  <c:v>67</c:v>
                </c:pt>
                <c:pt idx="1">
                  <c:v>71</c:v>
                </c:pt>
                <c:pt idx="2">
                  <c:v>63</c:v>
                </c:pt>
              </c:numCache>
            </c:numRef>
          </c:val>
          <c:extLst>
            <c:ext xmlns:c16="http://schemas.microsoft.com/office/drawing/2014/chart" uri="{C3380CC4-5D6E-409C-BE32-E72D297353CC}">
              <c16:uniqueId val="{00000001-6FB3-0944-871D-390DB8285B99}"/>
            </c:ext>
          </c:extLst>
        </c:ser>
        <c:ser>
          <c:idx val="0"/>
          <c:order val="1"/>
          <c:tx>
            <c:strRef>
              <c:f>Sheet1!$C$1</c:f>
              <c:strCache>
                <c:ptCount val="1"/>
                <c:pt idx="0">
                  <c:v>Tenofovir DF-Emtricitabine</c:v>
                </c:pt>
              </c:strCache>
            </c:strRef>
          </c:tx>
          <c:spPr>
            <a:gradFill>
              <a:gsLst>
                <a:gs pos="0">
                  <a:srgbClr val="326496"/>
                </a:gs>
                <a:gs pos="99000">
                  <a:srgbClr val="0082E3"/>
                </a:gs>
              </a:gsLst>
              <a:lin ang="0" scaled="1"/>
            </a:gradFill>
            <a:ln w="12700" cmpd="sng">
              <a:noFill/>
            </a:ln>
            <a:effectLst/>
            <a:scene3d>
              <a:camera prst="orthographicFront"/>
              <a:lightRig rig="threePt" dir="t"/>
            </a:scene3d>
            <a:sp3d>
              <a:bevelT w="38100" h="38100"/>
            </a:sp3d>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All</c:v>
                </c:pt>
                <c:pt idx="1">
                  <c:v>Women</c:v>
                </c:pt>
                <c:pt idx="2">
                  <c:v>Men</c:v>
                </c:pt>
              </c:strCache>
            </c:strRef>
          </c:cat>
          <c:val>
            <c:numRef>
              <c:f>Sheet1!$C$2:$C$4</c:f>
              <c:numCache>
                <c:formatCode>0</c:formatCode>
                <c:ptCount val="3"/>
                <c:pt idx="0">
                  <c:v>75</c:v>
                </c:pt>
                <c:pt idx="1">
                  <c:v>66</c:v>
                </c:pt>
                <c:pt idx="2">
                  <c:v>84</c:v>
                </c:pt>
              </c:numCache>
            </c:numRef>
          </c:val>
          <c:extLst>
            <c:ext xmlns:c16="http://schemas.microsoft.com/office/drawing/2014/chart" uri="{C3380CC4-5D6E-409C-BE32-E72D297353CC}">
              <c16:uniqueId val="{00000002-6FB3-0944-871D-390DB8285B99}"/>
            </c:ext>
          </c:extLst>
        </c:ser>
        <c:dLbls>
          <c:showLegendKey val="0"/>
          <c:showVal val="1"/>
          <c:showCatName val="0"/>
          <c:showSerName val="0"/>
          <c:showPercent val="0"/>
          <c:showBubbleSize val="0"/>
        </c:dLbls>
        <c:gapWidth val="125"/>
        <c:axId val="-2138889512"/>
        <c:axId val="-2137052280"/>
      </c:barChart>
      <c:catAx>
        <c:axId val="-2138889512"/>
        <c:scaling>
          <c:orientation val="minMax"/>
        </c:scaling>
        <c:delete val="0"/>
        <c:axPos val="b"/>
        <c:title>
          <c:tx>
            <c:rich>
              <a:bodyPr/>
              <a:lstStyle/>
              <a:p>
                <a:pPr>
                  <a:defRPr sz="1300" b="1"/>
                </a:pPr>
                <a:r>
                  <a:rPr lang="en-US" sz="1300" b="1"/>
                  <a:t>Seronegative Partner</a:t>
                </a:r>
              </a:p>
            </c:rich>
          </c:tx>
          <c:layout>
            <c:manualLayout>
              <c:xMode val="edge"/>
              <c:yMode val="edge"/>
              <c:x val="0.45011847477398664"/>
              <c:y val="0.87563296133076218"/>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400"/>
            </a:pPr>
            <a:endParaRPr lang="en-US"/>
          </a:p>
        </c:txPr>
        <c:crossAx val="-2137052280"/>
        <c:crosses val="autoZero"/>
        <c:auto val="1"/>
        <c:lblAlgn val="ctr"/>
        <c:lblOffset val="1"/>
        <c:tickLblSkip val="1"/>
        <c:tickMarkSkip val="1"/>
        <c:noMultiLvlLbl val="0"/>
      </c:catAx>
      <c:valAx>
        <c:axId val="-2137052280"/>
        <c:scaling>
          <c:orientation val="minMax"/>
          <c:max val="100"/>
          <c:min val="0"/>
        </c:scaling>
        <c:delete val="0"/>
        <c:axPos val="l"/>
        <c:title>
          <c:tx>
            <c:rich>
              <a:bodyPr/>
              <a:lstStyle/>
              <a:p>
                <a:pPr>
                  <a:defRPr sz="1300" b="1"/>
                </a:pPr>
                <a:r>
                  <a:rPr lang="en-US" sz="1300" b="1" dirty="0"/>
                  <a:t>Risk Reduction</a:t>
                </a:r>
                <a:r>
                  <a:rPr lang="en-US" sz="1300" b="1" dirty="0">
                    <a:solidFill>
                      <a:schemeClr val="tx1"/>
                    </a:solidFill>
                  </a:rPr>
                  <a:t> Compared </a:t>
                </a:r>
                <a:br>
                  <a:rPr lang="en-US" sz="1300" b="1" dirty="0"/>
                </a:br>
                <a:r>
                  <a:rPr lang="en-US" sz="1300" b="1" dirty="0"/>
                  <a:t>with Placebo (%)</a:t>
                </a:r>
              </a:p>
            </c:rich>
          </c:tx>
          <c:layout>
            <c:manualLayout>
              <c:xMode val="edge"/>
              <c:yMode val="edge"/>
              <c:x val="1.6825848157869152E-3"/>
              <c:y val="9.1123224981492695E-2"/>
            </c:manualLayout>
          </c:layout>
          <c:overlay val="0"/>
          <c:spPr>
            <a:noFill/>
            <a:ln w="25400">
              <a:noFill/>
            </a:ln>
          </c:spPr>
        </c:title>
        <c:numFmt formatCode="0" sourceLinked="0"/>
        <c:majorTickMark val="out"/>
        <c:minorTickMark val="none"/>
        <c:tickLblPos val="nextTo"/>
        <c:spPr>
          <a:ln w="6350">
            <a:solidFill>
              <a:schemeClr val="tx1"/>
            </a:solidFill>
          </a:ln>
        </c:spPr>
        <c:txPr>
          <a:bodyPr/>
          <a:lstStyle/>
          <a:p>
            <a:pPr>
              <a:defRPr sz="1200"/>
            </a:pPr>
            <a:endParaRPr lang="en-US"/>
          </a:p>
        </c:txPr>
        <c:crossAx val="-2138889512"/>
        <c:crosses val="autoZero"/>
        <c:crossBetween val="between"/>
        <c:majorUnit val="20"/>
        <c:minorUnit val="5"/>
      </c:valAx>
      <c:spPr>
        <a:solidFill>
          <a:srgbClr val="E6EBF2"/>
        </a:solidFill>
        <a:ln w="6350" cap="flat" cmpd="sng" algn="ctr">
          <a:solidFill>
            <a:srgbClr val="000000"/>
          </a:solidFill>
          <a:prstDash val="solid"/>
          <a:round/>
          <a:headEnd type="none" w="med" len="med"/>
          <a:tailEnd type="none" w="med" len="med"/>
        </a:ln>
        <a:effectLst/>
      </c:spPr>
    </c:plotArea>
    <c:legend>
      <c:legendPos val="r"/>
      <c:layout>
        <c:manualLayout>
          <c:xMode val="edge"/>
          <c:yMode val="edge"/>
          <c:x val="0.47734276271021686"/>
          <c:y val="2.596949444216551E-3"/>
          <c:w val="0.51160445222125017"/>
          <c:h val="9.2116562780351324E-2"/>
        </c:manualLayout>
      </c:layout>
      <c:overlay val="0"/>
      <c:txPr>
        <a:bodyPr/>
        <a:lstStyle/>
        <a:p>
          <a:pPr>
            <a:defRPr sz="1400"/>
          </a:pPr>
          <a:endParaRPr lang="en-US"/>
        </a:p>
      </c:txPr>
    </c:legend>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$1,021,448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6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0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dirty="0">
              <a:solidFill>
                <a:schemeClr val="bg1"/>
              </a:solidFill>
              <a:latin typeface="Arial" panose="020B0604020202020204" pitchFamily="34" charset="0"/>
              <a:cs typeface="Arial" panose="020B0604020202020204" pitchFamily="34" charset="0"/>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Preexposure Prophylaxis in HIV Serodiscordant Couples</a:t>
            </a:r>
            <a:br>
              <a:rPr lang="en-US" sz="2025" b="0" dirty="0"/>
            </a:br>
            <a:r>
              <a:rPr lang="en-US" dirty="0"/>
              <a:t>Partners PrEP Trial</a:t>
            </a:r>
          </a:p>
        </p:txBody>
      </p:sp>
    </p:spTree>
    <p:extLst>
      <p:ext uri="{BB962C8B-B14F-4D97-AF65-F5344CB8AC3E}">
        <p14:creationId xmlns:p14="http://schemas.microsoft.com/office/powerpoint/2010/main" val="422413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1"/>
          <p:cNvSpPr>
            <a:spLocks noChangeShapeType="1"/>
          </p:cNvSpPr>
          <p:nvPr/>
        </p:nvSpPr>
        <p:spPr bwMode="auto">
          <a:xfrm rot="1169337" flipV="1">
            <a:off x="5778543" y="2861688"/>
            <a:ext cx="611820" cy="211913"/>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8" name="Title 1"/>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Study Design</a:t>
            </a:r>
          </a:p>
        </p:txBody>
      </p:sp>
      <p:sp>
        <p:nvSpPr>
          <p:cNvPr id="3" name="Text Placeholder 2"/>
          <p:cNvSpPr>
            <a:spLocks noGrp="1"/>
          </p:cNvSpPr>
          <p:nvPr>
            <p:ph type="body" sz="quarter" idx="16"/>
          </p:nvPr>
        </p:nvSpPr>
        <p:spPr/>
        <p:txBody>
          <a:bodyPr/>
          <a:lstStyle/>
          <a:p>
            <a:r>
              <a:rPr lang="en-US" dirty="0"/>
              <a:t>Source: </a:t>
            </a:r>
            <a:r>
              <a:rPr lang="en-US" dirty="0" err="1"/>
              <a:t>Baeten</a:t>
            </a:r>
            <a:r>
              <a:rPr lang="en-US" dirty="0"/>
              <a:t> JM, et al. N Engl J Med. 2012;367:399-410.</a:t>
            </a:r>
          </a:p>
        </p:txBody>
      </p:sp>
      <p:sp>
        <p:nvSpPr>
          <p:cNvPr id="9" name="Rectangle 7"/>
          <p:cNvSpPr>
            <a:spLocks noChangeArrowheads="1"/>
          </p:cNvSpPr>
          <p:nvPr/>
        </p:nvSpPr>
        <p:spPr bwMode="ltGray">
          <a:xfrm>
            <a:off x="6476768" y="1907853"/>
            <a:ext cx="2560320" cy="640080"/>
          </a:xfrm>
          <a:prstGeom prst="rect">
            <a:avLst/>
          </a:prstGeom>
          <a:solidFill>
            <a:schemeClr val="bg1">
              <a:lumMod val="85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Placebo</a:t>
            </a:r>
          </a:p>
          <a:p>
            <a:pPr algn="ctr">
              <a:spcBef>
                <a:spcPts val="300"/>
              </a:spcBef>
            </a:pPr>
            <a:r>
              <a:rPr lang="en-US" sz="1000" dirty="0">
                <a:solidFill>
                  <a:srgbClr val="000000"/>
                </a:solidFill>
                <a:latin typeface="Arial"/>
                <a:cs typeface="Arial"/>
              </a:rPr>
              <a:t>(n = 1248)</a:t>
            </a:r>
          </a:p>
        </p:txBody>
      </p:sp>
      <p:sp>
        <p:nvSpPr>
          <p:cNvPr id="10" name="Rectangle 7"/>
          <p:cNvSpPr>
            <a:spLocks noChangeArrowheads="1"/>
          </p:cNvSpPr>
          <p:nvPr/>
        </p:nvSpPr>
        <p:spPr bwMode="ltGray">
          <a:xfrm>
            <a:off x="6476768" y="2670013"/>
            <a:ext cx="2560320" cy="640080"/>
          </a:xfrm>
          <a:prstGeom prst="rect">
            <a:avLst/>
          </a:prstGeom>
          <a:solidFill>
            <a:srgbClr val="73AAE8">
              <a:alpha val="4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Tenofovir DF</a:t>
            </a:r>
          </a:p>
          <a:p>
            <a:pPr algn="ctr">
              <a:spcBef>
                <a:spcPts val="300"/>
              </a:spcBef>
            </a:pPr>
            <a:r>
              <a:rPr lang="en-US" sz="1000" dirty="0">
                <a:solidFill>
                  <a:srgbClr val="000000"/>
                </a:solidFill>
                <a:latin typeface="Arial"/>
                <a:cs typeface="Arial"/>
              </a:rPr>
              <a:t>(n = 1,251)</a:t>
            </a:r>
          </a:p>
        </p:txBody>
      </p:sp>
      <p:sp>
        <p:nvSpPr>
          <p:cNvPr id="14" name="Rectangle 7"/>
          <p:cNvSpPr>
            <a:spLocks noChangeArrowheads="1"/>
          </p:cNvSpPr>
          <p:nvPr/>
        </p:nvSpPr>
        <p:spPr bwMode="ltGray">
          <a:xfrm>
            <a:off x="6476769" y="3455671"/>
            <a:ext cx="2560320" cy="640080"/>
          </a:xfrm>
          <a:prstGeom prst="rect">
            <a:avLst/>
          </a:prstGeom>
          <a:solidFill>
            <a:srgbClr val="00559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400" b="1" dirty="0">
                <a:solidFill>
                  <a:srgbClr val="000000"/>
                </a:solidFill>
                <a:latin typeface="Arial"/>
                <a:cs typeface="Arial"/>
              </a:rPr>
              <a:t>Tenofovir DF-Emtricitabine</a:t>
            </a:r>
          </a:p>
          <a:p>
            <a:pPr algn="ctr">
              <a:spcBef>
                <a:spcPts val="300"/>
              </a:spcBef>
            </a:pPr>
            <a:r>
              <a:rPr lang="en-US" sz="1000" dirty="0">
                <a:solidFill>
                  <a:srgbClr val="000000"/>
                </a:solidFill>
                <a:latin typeface="Arial"/>
                <a:cs typeface="Arial"/>
              </a:rPr>
              <a:t>(n = 1,251)</a:t>
            </a:r>
          </a:p>
        </p:txBody>
      </p:sp>
      <p:sp>
        <p:nvSpPr>
          <p:cNvPr id="4" name="Line 11">
            <a:extLst>
              <a:ext uri="{FF2B5EF4-FFF2-40B4-BE49-F238E27FC236}">
                <a16:creationId xmlns:a16="http://schemas.microsoft.com/office/drawing/2014/main" id="{098B533B-F95D-27BA-4C0E-3808862BF6C9}"/>
              </a:ext>
            </a:extLst>
          </p:cNvPr>
          <p:cNvSpPr>
            <a:spLocks noChangeShapeType="1"/>
          </p:cNvSpPr>
          <p:nvPr/>
        </p:nvSpPr>
        <p:spPr bwMode="auto">
          <a:xfrm rot="20430663">
            <a:off x="5869602" y="2874823"/>
            <a:ext cx="408238" cy="7871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5" name="Line 11">
            <a:extLst>
              <a:ext uri="{FF2B5EF4-FFF2-40B4-BE49-F238E27FC236}">
                <a16:creationId xmlns:a16="http://schemas.microsoft.com/office/drawing/2014/main" id="{B68548C5-BD99-B8CD-94FF-EE76778676F2}"/>
              </a:ext>
            </a:extLst>
          </p:cNvPr>
          <p:cNvSpPr>
            <a:spLocks noChangeShapeType="1"/>
          </p:cNvSpPr>
          <p:nvPr/>
        </p:nvSpPr>
        <p:spPr bwMode="auto">
          <a:xfrm rot="1169337" flipV="1">
            <a:off x="5869601" y="2279602"/>
            <a:ext cx="408238" cy="787164"/>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Content Placeholder 1"/>
          <p:cNvSpPr>
            <a:spLocks noGrp="1"/>
          </p:cNvSpPr>
          <p:nvPr>
            <p:ph sz="half" idx="2"/>
          </p:nvPr>
        </p:nvSpPr>
        <p:spPr>
          <a:xfrm>
            <a:off x="323850" y="1153682"/>
            <a:ext cx="5436870" cy="3616438"/>
          </a:xfrm>
        </p:spPr>
        <p:txBody>
          <a:bodyPr>
            <a:noAutofit/>
          </a:bodyPr>
          <a:lstStyle/>
          <a:p>
            <a:pPr>
              <a:lnSpc>
                <a:spcPts val="1700"/>
              </a:lnSpc>
              <a:spcBef>
                <a:spcPts val="0"/>
              </a:spcBef>
            </a:pPr>
            <a:r>
              <a:rPr lang="en-US" sz="1500" b="1" dirty="0"/>
              <a:t>Background</a:t>
            </a:r>
            <a:r>
              <a:rPr lang="en-US" sz="1500" dirty="0"/>
              <a:t>: Randomized, placebo-controlled trial that examined efficacy and safety of tenofovir DF and tenofovir DF-emtricitabine as HIV PrEP in heterosexual HIV-1 serodiscordant couples from Kenya and Uganda</a:t>
            </a:r>
          </a:p>
          <a:p>
            <a:pPr>
              <a:lnSpc>
                <a:spcPts val="1700"/>
              </a:lnSpc>
              <a:spcBef>
                <a:spcPts val="800"/>
              </a:spcBef>
            </a:pPr>
            <a:r>
              <a:rPr lang="en-US" sz="1500" b="1" dirty="0"/>
              <a:t>Inclusion Criteria </a:t>
            </a:r>
            <a:r>
              <a:rPr lang="en-US" sz="1500" dirty="0"/>
              <a:t>(4,758 enrolled)</a:t>
            </a:r>
          </a:p>
          <a:p>
            <a:pPr lvl="1">
              <a:lnSpc>
                <a:spcPts val="1700"/>
              </a:lnSpc>
            </a:pPr>
            <a:r>
              <a:rPr lang="en-US" sz="1500" dirty="0"/>
              <a:t>18 years of age or older</a:t>
            </a:r>
          </a:p>
          <a:p>
            <a:pPr lvl="1">
              <a:lnSpc>
                <a:spcPts val="1700"/>
              </a:lnSpc>
            </a:pPr>
            <a:r>
              <a:rPr lang="en-US" sz="1500" dirty="0"/>
              <a:t>HIV-1-serodiscordant couples</a:t>
            </a:r>
          </a:p>
          <a:p>
            <a:pPr lvl="1">
              <a:lnSpc>
                <a:spcPts val="1700"/>
              </a:lnSpc>
            </a:pPr>
            <a:r>
              <a:rPr lang="en-US" sz="1500" dirty="0"/>
              <a:t>HIV-seropositive partner: not receiving ART </a:t>
            </a:r>
            <a:r>
              <a:rPr lang="en-US" sz="1500" dirty="0">
                <a:solidFill>
                  <a:schemeClr val="tx1"/>
                </a:solidFill>
              </a:rPr>
              <a:t>and did not </a:t>
            </a:r>
            <a:r>
              <a:rPr lang="en-US" sz="1500" dirty="0"/>
              <a:t>meet Kenyan or Ugandan guidelines for initiation of ART</a:t>
            </a:r>
          </a:p>
          <a:p>
            <a:pPr lvl="1">
              <a:lnSpc>
                <a:spcPts val="1700"/>
              </a:lnSpc>
            </a:pPr>
            <a:r>
              <a:rPr lang="en-US" sz="1500" dirty="0"/>
              <a:t>HIV-seronegative partners: normal renal function; not infected with HBV; not breastfeeding</a:t>
            </a:r>
          </a:p>
          <a:p>
            <a:pPr>
              <a:lnSpc>
                <a:spcPts val="1700"/>
              </a:lnSpc>
              <a:spcBef>
                <a:spcPts val="800"/>
              </a:spcBef>
            </a:pPr>
            <a:r>
              <a:rPr lang="en-US" sz="1500" b="1" dirty="0"/>
              <a:t>Treatment Arms</a:t>
            </a:r>
            <a:endParaRPr lang="en-US" sz="1500" dirty="0"/>
          </a:p>
          <a:p>
            <a:pPr lvl="1">
              <a:lnSpc>
                <a:spcPts val="1700"/>
              </a:lnSpc>
            </a:pPr>
            <a:r>
              <a:rPr lang="en-US" sz="1500" dirty="0"/>
              <a:t>Placebo: 1 pill daily</a:t>
            </a:r>
          </a:p>
          <a:p>
            <a:pPr lvl="1">
              <a:lnSpc>
                <a:spcPts val="1700"/>
              </a:lnSpc>
            </a:pPr>
            <a:r>
              <a:rPr lang="en-US" sz="1500" dirty="0"/>
              <a:t>Tenofovir DF: 1 pill daily</a:t>
            </a:r>
          </a:p>
          <a:p>
            <a:pPr lvl="1">
              <a:lnSpc>
                <a:spcPts val="1700"/>
              </a:lnSpc>
            </a:pPr>
            <a:r>
              <a:rPr lang="en-US" sz="1500" dirty="0"/>
              <a:t>Tenofovir DF-emtricitabine: 1 pill daily</a:t>
            </a:r>
          </a:p>
        </p:txBody>
      </p:sp>
    </p:spTree>
    <p:extLst>
      <p:ext uri="{BB962C8B-B14F-4D97-AF65-F5344CB8AC3E}">
        <p14:creationId xmlns:p14="http://schemas.microsoft.com/office/powerpoint/2010/main" val="410221337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92400" y="2218487"/>
            <a:ext cx="648902" cy="1285850"/>
            <a:chOff x="2116667" y="2737848"/>
            <a:chExt cx="920067" cy="1714467"/>
          </a:xfrm>
        </p:grpSpPr>
        <p:cxnSp>
          <p:nvCxnSpPr>
            <p:cNvPr id="5" name="Straight Arrow Connector 4"/>
            <p:cNvCxnSpPr/>
            <p:nvPr/>
          </p:nvCxnSpPr>
          <p:spPr>
            <a:xfrm flipV="1">
              <a:off x="2116667" y="2737848"/>
              <a:ext cx="920067" cy="843119"/>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2116667" y="3579637"/>
              <a:ext cx="920067" cy="0"/>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2116667" y="3595908"/>
              <a:ext cx="920067" cy="856407"/>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Study Design</a:t>
            </a:r>
          </a:p>
        </p:txBody>
      </p:sp>
      <p:sp>
        <p:nvSpPr>
          <p:cNvPr id="4" name="Content Placeholder 3"/>
          <p:cNvSpPr>
            <a:spLocks noGrp="1"/>
          </p:cNvSpPr>
          <p:nvPr>
            <p:ph type="body" sz="quarter" idx="14"/>
          </p:nvPr>
        </p:nvSpPr>
        <p:spPr/>
        <p:txBody>
          <a:bodyPr/>
          <a:lstStyle/>
          <a:p>
            <a:r>
              <a:rPr lang="en-US" dirty="0">
                <a:solidFill>
                  <a:srgbClr val="003A78"/>
                </a:solidFill>
              </a:rPr>
              <a:t>Source: </a:t>
            </a:r>
            <a:r>
              <a:rPr lang="en-US" dirty="0" err="1">
                <a:solidFill>
                  <a:srgbClr val="003A78"/>
                </a:solidFill>
              </a:rPr>
              <a:t>Baeten</a:t>
            </a:r>
            <a:r>
              <a:rPr lang="en-US" dirty="0">
                <a:solidFill>
                  <a:srgbClr val="003A78"/>
                </a:solidFill>
              </a:rPr>
              <a:t> JM, et al. N </a:t>
            </a:r>
            <a:r>
              <a:rPr lang="en-US" dirty="0" err="1">
                <a:solidFill>
                  <a:srgbClr val="003A78"/>
                </a:solidFill>
              </a:rPr>
              <a:t>Engl</a:t>
            </a:r>
            <a:r>
              <a:rPr lang="en-US" dirty="0">
                <a:solidFill>
                  <a:srgbClr val="003A78"/>
                </a:solidFill>
              </a:rPr>
              <a:t> J Med. 2012;367:399-410.</a:t>
            </a:r>
          </a:p>
        </p:txBody>
      </p:sp>
      <p:sp>
        <p:nvSpPr>
          <p:cNvPr id="6" name="Rectangle 4"/>
          <p:cNvSpPr>
            <a:spLocks noChangeArrowheads="1"/>
          </p:cNvSpPr>
          <p:nvPr/>
        </p:nvSpPr>
        <p:spPr bwMode="auto">
          <a:xfrm>
            <a:off x="2000250" y="1143000"/>
            <a:ext cx="5191887" cy="292894"/>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600" b="1" dirty="0">
                <a:solidFill>
                  <a:srgbClr val="000000"/>
                </a:solidFill>
                <a:latin typeface="Arial"/>
                <a:cs typeface="Arial"/>
              </a:rPr>
              <a:t>4,758 Heterosexual, HIV-1-Serodiscordant Couples</a:t>
            </a:r>
          </a:p>
        </p:txBody>
      </p:sp>
      <p:sp>
        <p:nvSpPr>
          <p:cNvPr id="35" name="Rectangle 4"/>
          <p:cNvSpPr>
            <a:spLocks noChangeArrowheads="1"/>
          </p:cNvSpPr>
          <p:nvPr/>
        </p:nvSpPr>
        <p:spPr bwMode="auto">
          <a:xfrm>
            <a:off x="1581159" y="1717510"/>
            <a:ext cx="1257300" cy="292894"/>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400" b="1" dirty="0">
                <a:solidFill>
                  <a:srgbClr val="000000"/>
                </a:solidFill>
                <a:latin typeface="Arial"/>
                <a:cs typeface="Arial"/>
              </a:rPr>
              <a:t>n = 1808</a:t>
            </a:r>
          </a:p>
        </p:txBody>
      </p:sp>
      <p:sp>
        <p:nvSpPr>
          <p:cNvPr id="36" name="Rectangle 4"/>
          <p:cNvSpPr>
            <a:spLocks noChangeArrowheads="1"/>
          </p:cNvSpPr>
          <p:nvPr/>
        </p:nvSpPr>
        <p:spPr bwMode="auto">
          <a:xfrm>
            <a:off x="6506328" y="1717510"/>
            <a:ext cx="1257300" cy="292894"/>
          </a:xfrm>
          <a:prstGeom prst="rect">
            <a:avLst/>
          </a:prstGeom>
          <a:noFill/>
          <a:ln w="12700">
            <a:noFill/>
            <a:miter lim="800000"/>
            <a:headEnd/>
            <a:tailEnd/>
          </a:ln>
        </p:spPr>
        <p:txBody>
          <a:bodyPr lIns="69404" tIns="34094" rIns="69404" bIns="34094" anchor="ctr">
            <a:prstTxWarp prst="textNoShape">
              <a:avLst/>
            </a:prstTxWarp>
          </a:bodyPr>
          <a:lstStyle/>
          <a:p>
            <a:pPr algn="ctr" defTabSz="701279">
              <a:spcBef>
                <a:spcPct val="50000"/>
              </a:spcBef>
            </a:pPr>
            <a:r>
              <a:rPr lang="en-US" sz="1400" b="1" dirty="0">
                <a:solidFill>
                  <a:srgbClr val="000000"/>
                </a:solidFill>
                <a:latin typeface="Arial"/>
                <a:cs typeface="Arial"/>
              </a:rPr>
              <a:t>n = 2950</a:t>
            </a:r>
          </a:p>
        </p:txBody>
      </p:sp>
      <p:sp>
        <p:nvSpPr>
          <p:cNvPr id="12" name="Rectangle 7"/>
          <p:cNvSpPr>
            <a:spLocks noChangeArrowheads="1"/>
          </p:cNvSpPr>
          <p:nvPr/>
        </p:nvSpPr>
        <p:spPr bwMode="invGray">
          <a:xfrm>
            <a:off x="3379402" y="1945455"/>
            <a:ext cx="2367347" cy="544068"/>
          </a:xfrm>
          <a:prstGeom prst="rect">
            <a:avLst/>
          </a:prstGeom>
          <a:solidFill>
            <a:schemeClr val="bg1">
              <a:lumMod val="75000"/>
              <a:alpha val="40000"/>
            </a:scheme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Placebo</a:t>
            </a:r>
            <a:br>
              <a:rPr lang="en-US" sz="1500" dirty="0">
                <a:solidFill>
                  <a:srgbClr val="000000"/>
                </a:solidFill>
                <a:latin typeface="Arial"/>
                <a:cs typeface="Arial"/>
              </a:rPr>
            </a:br>
            <a:r>
              <a:rPr lang="en-US" sz="1000" dirty="0">
                <a:solidFill>
                  <a:srgbClr val="000000"/>
                </a:solidFill>
                <a:latin typeface="Arial"/>
                <a:cs typeface="Arial"/>
              </a:rPr>
              <a:t>(n = 1,584)</a:t>
            </a:r>
          </a:p>
        </p:txBody>
      </p:sp>
      <p:sp>
        <p:nvSpPr>
          <p:cNvPr id="13" name="Rectangle 9"/>
          <p:cNvSpPr>
            <a:spLocks noChangeArrowheads="1"/>
          </p:cNvSpPr>
          <p:nvPr/>
        </p:nvSpPr>
        <p:spPr bwMode="invGray">
          <a:xfrm>
            <a:off x="3379402" y="2587921"/>
            <a:ext cx="2367347" cy="544068"/>
          </a:xfrm>
          <a:prstGeom prst="rect">
            <a:avLst/>
          </a:prstGeom>
          <a:solidFill>
            <a:srgbClr val="8EA8E8">
              <a:alpha val="35000"/>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Tenofovir DF</a:t>
            </a:r>
            <a:br>
              <a:rPr lang="en-US" sz="1350" dirty="0">
                <a:solidFill>
                  <a:srgbClr val="000000"/>
                </a:solidFill>
                <a:latin typeface="Arial"/>
                <a:cs typeface="Arial"/>
              </a:rPr>
            </a:br>
            <a:r>
              <a:rPr lang="en-US" sz="1000" dirty="0">
                <a:solidFill>
                  <a:srgbClr val="000000"/>
                </a:solidFill>
                <a:latin typeface="Arial"/>
                <a:cs typeface="Arial"/>
              </a:rPr>
              <a:t>(n = 1,584)</a:t>
            </a:r>
          </a:p>
        </p:txBody>
      </p:sp>
      <p:sp>
        <p:nvSpPr>
          <p:cNvPr id="14" name="Rectangle 21"/>
          <p:cNvSpPr>
            <a:spLocks noChangeArrowheads="1"/>
          </p:cNvSpPr>
          <p:nvPr/>
        </p:nvSpPr>
        <p:spPr bwMode="invGray">
          <a:xfrm>
            <a:off x="3379402" y="3220099"/>
            <a:ext cx="2367347" cy="544068"/>
          </a:xfrm>
          <a:prstGeom prst="rect">
            <a:avLst/>
          </a:prstGeom>
          <a:solidFill>
            <a:srgbClr val="005592">
              <a:alpha val="29804"/>
            </a:srgbClr>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spcBef>
                <a:spcPts val="300"/>
              </a:spcBef>
            </a:pPr>
            <a:r>
              <a:rPr lang="en-US" sz="1400" b="1" dirty="0">
                <a:solidFill>
                  <a:srgbClr val="000000"/>
                </a:solidFill>
                <a:latin typeface="Arial"/>
                <a:cs typeface="Arial"/>
              </a:rPr>
              <a:t>Tenofovir DF-Emtricitabine</a:t>
            </a:r>
            <a:br>
              <a:rPr lang="en-US" sz="1500" dirty="0">
                <a:solidFill>
                  <a:srgbClr val="000000"/>
                </a:solidFill>
                <a:latin typeface="Arial"/>
                <a:cs typeface="Arial"/>
              </a:rPr>
            </a:br>
            <a:r>
              <a:rPr lang="en-US" sz="1000" dirty="0">
                <a:solidFill>
                  <a:srgbClr val="000000"/>
                </a:solidFill>
                <a:latin typeface="Arial"/>
                <a:cs typeface="Arial"/>
              </a:rPr>
              <a:t>(n = 1,579)</a:t>
            </a:r>
          </a:p>
        </p:txBody>
      </p:sp>
      <p:sp>
        <p:nvSpPr>
          <p:cNvPr id="20" name="Rectangle 25"/>
          <p:cNvSpPr>
            <a:spLocks noChangeArrowheads="1"/>
          </p:cNvSpPr>
          <p:nvPr/>
        </p:nvSpPr>
        <p:spPr bwMode="auto">
          <a:xfrm>
            <a:off x="1136142" y="4498076"/>
            <a:ext cx="6871716" cy="240028"/>
          </a:xfrm>
          <a:prstGeom prst="rect">
            <a:avLst/>
          </a:prstGeom>
          <a:solidFill>
            <a:srgbClr val="F0EAD9"/>
          </a:solidFill>
          <a:ln w="12700">
            <a:noFill/>
            <a:miter lim="800000"/>
            <a:headEnd/>
            <a:tailEnd/>
          </a:ln>
        </p:spPr>
        <p:txBody>
          <a:bodyPr lIns="274320" tIns="34073" rIns="69365" bIns="34073" anchor="ctr">
            <a:prstTxWarp prst="textNoShape">
              <a:avLst/>
            </a:prstTxWarp>
          </a:bodyPr>
          <a:lstStyle/>
          <a:p>
            <a:pPr algn="ctr"/>
            <a:r>
              <a:rPr lang="en-US" sz="1050" dirty="0">
                <a:latin typeface="Arial"/>
                <a:cs typeface="Arial"/>
              </a:rPr>
              <a:t>11 total couples found to be ineligible and not included in the intention-to-treat analysis. </a:t>
            </a:r>
          </a:p>
        </p:txBody>
      </p:sp>
      <p:grpSp>
        <p:nvGrpSpPr>
          <p:cNvPr id="23" name="Group 22"/>
          <p:cNvGrpSpPr/>
          <p:nvPr/>
        </p:nvGrpSpPr>
        <p:grpSpPr>
          <a:xfrm flipH="1">
            <a:off x="5772149" y="2218487"/>
            <a:ext cx="648902" cy="1285850"/>
            <a:chOff x="2116667" y="2737848"/>
            <a:chExt cx="920067" cy="1714467"/>
          </a:xfrm>
        </p:grpSpPr>
        <p:cxnSp>
          <p:nvCxnSpPr>
            <p:cNvPr id="24" name="Straight Arrow Connector 23"/>
            <p:cNvCxnSpPr/>
            <p:nvPr/>
          </p:nvCxnSpPr>
          <p:spPr>
            <a:xfrm flipV="1">
              <a:off x="2116667" y="2737848"/>
              <a:ext cx="920067" cy="843119"/>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2116667" y="3579637"/>
              <a:ext cx="920067" cy="0"/>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2116667" y="3595908"/>
              <a:ext cx="920067" cy="856407"/>
            </a:xfrm>
            <a:prstGeom prst="straightConnector1">
              <a:avLst/>
            </a:prstGeom>
            <a:ln w="190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7" name="Oval 6">
            <a:extLst>
              <a:ext uri="{FF2B5EF4-FFF2-40B4-BE49-F238E27FC236}">
                <a16:creationId xmlns:a16="http://schemas.microsoft.com/office/drawing/2014/main" id="{359AB193-16D6-EFC0-8C65-65AB8F86F7F1}"/>
              </a:ext>
            </a:extLst>
          </p:cNvPr>
          <p:cNvSpPr/>
          <p:nvPr/>
        </p:nvSpPr>
        <p:spPr>
          <a:xfrm>
            <a:off x="6533436" y="3604079"/>
            <a:ext cx="336550" cy="349250"/>
          </a:xfrm>
          <a:prstGeom prst="ellipse">
            <a:avLst/>
          </a:prstGeom>
          <a:solidFill>
            <a:srgbClr val="00B05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0"/>
              </a:lnSpc>
            </a:pPr>
            <a:r>
              <a:rPr lang="en-US" sz="2000" b="1" dirty="0">
                <a:solidFill>
                  <a:schemeClr val="bg1"/>
                </a:solidFill>
                <a:latin typeface="Arial" panose="020B0604020202020204" pitchFamily="34" charset="0"/>
                <a:cs typeface="Arial" panose="020B0604020202020204" pitchFamily="34" charset="0"/>
              </a:rPr>
              <a:t>_</a:t>
            </a:r>
          </a:p>
        </p:txBody>
      </p:sp>
      <p:sp>
        <p:nvSpPr>
          <p:cNvPr id="8" name="Oval 7">
            <a:extLst>
              <a:ext uri="{FF2B5EF4-FFF2-40B4-BE49-F238E27FC236}">
                <a16:creationId xmlns:a16="http://schemas.microsoft.com/office/drawing/2014/main" id="{8B7B5B24-AB54-3F2D-A47D-8BD8FDF36367}"/>
              </a:ext>
            </a:extLst>
          </p:cNvPr>
          <p:cNvSpPr/>
          <p:nvPr/>
        </p:nvSpPr>
        <p:spPr>
          <a:xfrm>
            <a:off x="7339661" y="3589542"/>
            <a:ext cx="336550" cy="349250"/>
          </a:xfrm>
          <a:prstGeom prst="ellipse">
            <a:avLst/>
          </a:prstGeom>
          <a:solidFill>
            <a:srgbClr val="C0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sz="2000" b="1" dirty="0">
                <a:solidFill>
                  <a:schemeClr val="bg1"/>
                </a:solidFill>
                <a:latin typeface="Arial" panose="020B0604020202020204" pitchFamily="34" charset="0"/>
                <a:cs typeface="Arial" panose="020B0604020202020204" pitchFamily="34" charset="0"/>
              </a:rPr>
              <a:t>+</a:t>
            </a:r>
          </a:p>
        </p:txBody>
      </p:sp>
      <p:sp>
        <p:nvSpPr>
          <p:cNvPr id="9" name="Rectangle 8">
            <a:extLst>
              <a:ext uri="{FF2B5EF4-FFF2-40B4-BE49-F238E27FC236}">
                <a16:creationId xmlns:a16="http://schemas.microsoft.com/office/drawing/2014/main" id="{01CF38C9-88C0-08A4-51E7-4BDB313C0D0A}"/>
              </a:ext>
            </a:extLst>
          </p:cNvPr>
          <p:cNvSpPr/>
          <p:nvPr/>
        </p:nvSpPr>
        <p:spPr>
          <a:xfrm>
            <a:off x="6533436" y="3993964"/>
            <a:ext cx="1183186"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HIV Status</a:t>
            </a:r>
          </a:p>
        </p:txBody>
      </p:sp>
      <p:pic>
        <p:nvPicPr>
          <p:cNvPr id="10" name="Picture 9">
            <a:extLst>
              <a:ext uri="{FF2B5EF4-FFF2-40B4-BE49-F238E27FC236}">
                <a16:creationId xmlns:a16="http://schemas.microsoft.com/office/drawing/2014/main" id="{40F184BE-47FB-9A94-DDF9-F437F36E1799}"/>
              </a:ext>
            </a:extLst>
          </p:cNvPr>
          <p:cNvPicPr>
            <a:picLocks noChangeAspect="1"/>
          </p:cNvPicPr>
          <p:nvPr/>
        </p:nvPicPr>
        <p:blipFill>
          <a:blip r:embed="rId2">
            <a:biLevel thresh="75000"/>
          </a:blip>
          <a:stretch>
            <a:fillRect/>
          </a:stretch>
        </p:blipFill>
        <p:spPr>
          <a:xfrm>
            <a:off x="6385111" y="2373461"/>
            <a:ext cx="764935" cy="880282"/>
          </a:xfrm>
          <a:prstGeom prst="rect">
            <a:avLst/>
          </a:prstGeom>
        </p:spPr>
      </p:pic>
      <p:pic>
        <p:nvPicPr>
          <p:cNvPr id="11" name="Picture 10">
            <a:extLst>
              <a:ext uri="{FF2B5EF4-FFF2-40B4-BE49-F238E27FC236}">
                <a16:creationId xmlns:a16="http://schemas.microsoft.com/office/drawing/2014/main" id="{804E637E-E3E2-4072-B215-C5C33DE1C529}"/>
              </a:ext>
            </a:extLst>
          </p:cNvPr>
          <p:cNvPicPr>
            <a:picLocks noChangeAspect="1"/>
          </p:cNvPicPr>
          <p:nvPr/>
        </p:nvPicPr>
        <p:blipFill>
          <a:blip r:embed="rId3">
            <a:biLevel thresh="75000"/>
          </a:blip>
          <a:stretch>
            <a:fillRect/>
          </a:stretch>
        </p:blipFill>
        <p:spPr>
          <a:xfrm>
            <a:off x="7192137" y="2436602"/>
            <a:ext cx="655966" cy="1002169"/>
          </a:xfrm>
          <a:prstGeom prst="rect">
            <a:avLst/>
          </a:prstGeom>
        </p:spPr>
      </p:pic>
      <p:sp>
        <p:nvSpPr>
          <p:cNvPr id="16" name="Oval 15">
            <a:extLst>
              <a:ext uri="{FF2B5EF4-FFF2-40B4-BE49-F238E27FC236}">
                <a16:creationId xmlns:a16="http://schemas.microsoft.com/office/drawing/2014/main" id="{93D0973F-8FF4-2BBF-46BA-3101334E513A}"/>
              </a:ext>
            </a:extLst>
          </p:cNvPr>
          <p:cNvSpPr/>
          <p:nvPr/>
        </p:nvSpPr>
        <p:spPr>
          <a:xfrm>
            <a:off x="2223105" y="3604079"/>
            <a:ext cx="336550" cy="349250"/>
          </a:xfrm>
          <a:prstGeom prst="ellipse">
            <a:avLst/>
          </a:prstGeom>
          <a:solidFill>
            <a:srgbClr val="00B05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0"/>
              </a:lnSpc>
            </a:pPr>
            <a:r>
              <a:rPr lang="en-US" sz="2000" b="1" dirty="0">
                <a:solidFill>
                  <a:schemeClr val="bg1"/>
                </a:solidFill>
                <a:latin typeface="Arial" panose="020B0604020202020204" pitchFamily="34" charset="0"/>
                <a:cs typeface="Arial" panose="020B0604020202020204" pitchFamily="34" charset="0"/>
              </a:rPr>
              <a:t>_</a:t>
            </a:r>
          </a:p>
        </p:txBody>
      </p:sp>
      <p:sp>
        <p:nvSpPr>
          <p:cNvPr id="18" name="Oval 17">
            <a:extLst>
              <a:ext uri="{FF2B5EF4-FFF2-40B4-BE49-F238E27FC236}">
                <a16:creationId xmlns:a16="http://schemas.microsoft.com/office/drawing/2014/main" id="{10448B6B-A14D-4F72-1F4A-FC574785FF1C}"/>
              </a:ext>
            </a:extLst>
          </p:cNvPr>
          <p:cNvSpPr/>
          <p:nvPr/>
        </p:nvSpPr>
        <p:spPr>
          <a:xfrm>
            <a:off x="1467789" y="3604079"/>
            <a:ext cx="336550" cy="349250"/>
          </a:xfrm>
          <a:prstGeom prst="ellipse">
            <a:avLst/>
          </a:prstGeom>
          <a:solidFill>
            <a:srgbClr val="C00000"/>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sz="2000" b="1" dirty="0">
                <a:solidFill>
                  <a:schemeClr val="bg1"/>
                </a:solidFill>
                <a:latin typeface="Arial" panose="020B0604020202020204" pitchFamily="34" charset="0"/>
                <a:cs typeface="Arial" panose="020B0604020202020204" pitchFamily="34" charset="0"/>
              </a:rPr>
              <a:t>+</a:t>
            </a:r>
          </a:p>
        </p:txBody>
      </p:sp>
      <p:sp>
        <p:nvSpPr>
          <p:cNvPr id="19" name="Rectangle 18">
            <a:extLst>
              <a:ext uri="{FF2B5EF4-FFF2-40B4-BE49-F238E27FC236}">
                <a16:creationId xmlns:a16="http://schemas.microsoft.com/office/drawing/2014/main" id="{CFB1BFA3-A16E-9C64-1644-599D2CA26D03}"/>
              </a:ext>
            </a:extLst>
          </p:cNvPr>
          <p:cNvSpPr/>
          <p:nvPr/>
        </p:nvSpPr>
        <p:spPr>
          <a:xfrm>
            <a:off x="1467789" y="3993964"/>
            <a:ext cx="110758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HIV Status</a:t>
            </a:r>
          </a:p>
        </p:txBody>
      </p:sp>
      <p:pic>
        <p:nvPicPr>
          <p:cNvPr id="22" name="Picture 21">
            <a:extLst>
              <a:ext uri="{FF2B5EF4-FFF2-40B4-BE49-F238E27FC236}">
                <a16:creationId xmlns:a16="http://schemas.microsoft.com/office/drawing/2014/main" id="{AC33BA82-7B4B-0C05-0333-DCEA03EDF012}"/>
              </a:ext>
            </a:extLst>
          </p:cNvPr>
          <p:cNvPicPr>
            <a:picLocks noChangeAspect="1"/>
          </p:cNvPicPr>
          <p:nvPr/>
        </p:nvPicPr>
        <p:blipFill>
          <a:blip r:embed="rId2">
            <a:biLevel thresh="75000"/>
          </a:blip>
          <a:stretch>
            <a:fillRect/>
          </a:stretch>
        </p:blipFill>
        <p:spPr>
          <a:xfrm>
            <a:off x="1306901" y="2365263"/>
            <a:ext cx="807380" cy="929128"/>
          </a:xfrm>
          <a:prstGeom prst="rect">
            <a:avLst/>
          </a:prstGeom>
        </p:spPr>
      </p:pic>
      <p:pic>
        <p:nvPicPr>
          <p:cNvPr id="27" name="Picture 26">
            <a:extLst>
              <a:ext uri="{FF2B5EF4-FFF2-40B4-BE49-F238E27FC236}">
                <a16:creationId xmlns:a16="http://schemas.microsoft.com/office/drawing/2014/main" id="{5F3FB92B-AE00-43B0-B9E1-EC9B67859D47}"/>
              </a:ext>
            </a:extLst>
          </p:cNvPr>
          <p:cNvPicPr>
            <a:picLocks noChangeAspect="1"/>
          </p:cNvPicPr>
          <p:nvPr/>
        </p:nvPicPr>
        <p:blipFill>
          <a:blip r:embed="rId3">
            <a:biLevel thresh="75000"/>
          </a:blip>
          <a:stretch>
            <a:fillRect/>
          </a:stretch>
        </p:blipFill>
        <p:spPr>
          <a:xfrm>
            <a:off x="2068273" y="2508916"/>
            <a:ext cx="655966" cy="1002169"/>
          </a:xfrm>
          <a:prstGeom prst="rect">
            <a:avLst/>
          </a:prstGeom>
        </p:spPr>
      </p:pic>
    </p:spTree>
    <p:extLst>
      <p:ext uri="{BB962C8B-B14F-4D97-AF65-F5344CB8AC3E}">
        <p14:creationId xmlns:p14="http://schemas.microsoft.com/office/powerpoint/2010/main" val="334498417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Results</a:t>
            </a:r>
          </a:p>
        </p:txBody>
      </p:sp>
      <p:sp>
        <p:nvSpPr>
          <p:cNvPr id="12" name="Text Placeholder 11">
            <a:extLst>
              <a:ext uri="{FF2B5EF4-FFF2-40B4-BE49-F238E27FC236}">
                <a16:creationId xmlns:a16="http://schemas.microsoft.com/office/drawing/2014/main" id="{A2CA51E6-531F-9FB4-E859-D79152D3D3BA}"/>
              </a:ext>
            </a:extLst>
          </p:cNvPr>
          <p:cNvSpPr>
            <a:spLocks noGrp="1"/>
          </p:cNvSpPr>
          <p:nvPr>
            <p:ph type="body" sz="quarter" idx="15"/>
          </p:nvPr>
        </p:nvSpPr>
        <p:spPr/>
        <p:txBody>
          <a:bodyPr/>
          <a:lstStyle/>
          <a:p>
            <a:r>
              <a:rPr lang="en-US" sz="1600" dirty="0"/>
              <a:t>Number of HIV-1 Infections</a:t>
            </a:r>
            <a:endParaRPr lang="en-US" dirty="0"/>
          </a:p>
        </p:txBody>
      </p:sp>
      <p:sp>
        <p:nvSpPr>
          <p:cNvPr id="6" name="Text Placeholder 5">
            <a:extLst>
              <a:ext uri="{FF2B5EF4-FFF2-40B4-BE49-F238E27FC236}">
                <a16:creationId xmlns:a16="http://schemas.microsoft.com/office/drawing/2014/main" id="{777E56B8-5268-8A9C-2FFC-8DF4DD500E02}"/>
              </a:ext>
            </a:extLst>
          </p:cNvPr>
          <p:cNvSpPr>
            <a:spLocks noGrp="1"/>
          </p:cNvSpPr>
          <p:nvPr>
            <p:ph type="body" sz="quarter" idx="16"/>
          </p:nvPr>
        </p:nvSpPr>
        <p:spPr/>
        <p:txBody>
          <a:bodyPr/>
          <a:lstStyle/>
          <a:p>
            <a:r>
              <a:rPr lang="en-US" dirty="0">
                <a:solidFill>
                  <a:srgbClr val="003A78"/>
                </a:solidFill>
              </a:rPr>
              <a:t>Source: </a:t>
            </a:r>
            <a:r>
              <a:rPr lang="en-US" dirty="0" err="1">
                <a:solidFill>
                  <a:srgbClr val="003A78"/>
                </a:solidFill>
              </a:rPr>
              <a:t>Baeten</a:t>
            </a:r>
            <a:r>
              <a:rPr lang="en-US" dirty="0">
                <a:solidFill>
                  <a:srgbClr val="003A78"/>
                </a:solidFill>
              </a:rPr>
              <a:t> JM, et al. N </a:t>
            </a:r>
            <a:r>
              <a:rPr lang="en-US" dirty="0" err="1">
                <a:solidFill>
                  <a:srgbClr val="003A78"/>
                </a:solidFill>
              </a:rPr>
              <a:t>Engl</a:t>
            </a:r>
            <a:r>
              <a:rPr lang="en-US" dirty="0">
                <a:solidFill>
                  <a:srgbClr val="003A78"/>
                </a:solidFill>
              </a:rPr>
              <a:t> J Med. 2012;367:399-410.</a:t>
            </a:r>
          </a:p>
        </p:txBody>
      </p:sp>
      <p:graphicFrame>
        <p:nvGraphicFramePr>
          <p:cNvPr id="5" name="Chart 4"/>
          <p:cNvGraphicFramePr>
            <a:graphicFrameLocks/>
          </p:cNvGraphicFramePr>
          <p:nvPr>
            <p:extLst>
              <p:ext uri="{D42A27DB-BD31-4B8C-83A1-F6EECF244321}">
                <p14:modId xmlns:p14="http://schemas.microsoft.com/office/powerpoint/2010/main" val="156826234"/>
              </p:ext>
            </p:extLst>
          </p:nvPr>
        </p:nvGraphicFramePr>
        <p:xfrm>
          <a:off x="493776" y="1387477"/>
          <a:ext cx="8229600" cy="32004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a:cxnSpLocks/>
          </p:cNvCxnSpPr>
          <p:nvPr/>
        </p:nvCxnSpPr>
        <p:spPr>
          <a:xfrm>
            <a:off x="2682554" y="2340132"/>
            <a:ext cx="2383384"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685730" y="2336957"/>
            <a:ext cx="0" cy="14699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5061343" y="2336957"/>
            <a:ext cx="0" cy="1078889"/>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3429785" y="2206452"/>
            <a:ext cx="894762" cy="274320"/>
          </a:xfrm>
          <a:prstGeom prst="round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chemeClr val="tx1"/>
                </a:solidFill>
                <a:latin typeface="Arial" pitchFamily="31" charset="0"/>
              </a:rPr>
              <a:t>P &lt; 0.001</a:t>
            </a:r>
            <a:endParaRPr lang="en-US" sz="1200" b="1" dirty="0">
              <a:solidFill>
                <a:schemeClr val="tx1"/>
              </a:solidFill>
              <a:latin typeface="Arial" pitchFamily="31" charset="0"/>
            </a:endParaRPr>
          </a:p>
        </p:txBody>
      </p:sp>
      <p:cxnSp>
        <p:nvCxnSpPr>
          <p:cNvPr id="17" name="Straight Connector 16"/>
          <p:cNvCxnSpPr>
            <a:cxnSpLocks/>
          </p:cNvCxnSpPr>
          <p:nvPr/>
        </p:nvCxnSpPr>
        <p:spPr>
          <a:xfrm>
            <a:off x="7447392" y="1755891"/>
            <a:ext cx="0" cy="1774255"/>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8" name="Rectangle 25"/>
          <p:cNvSpPr>
            <a:spLocks noChangeArrowheads="1"/>
          </p:cNvSpPr>
          <p:nvPr/>
        </p:nvSpPr>
        <p:spPr bwMode="auto">
          <a:xfrm>
            <a:off x="1273628" y="4558954"/>
            <a:ext cx="7127421" cy="240028"/>
          </a:xfrm>
          <a:prstGeom prst="rect">
            <a:avLst/>
          </a:prstGeom>
          <a:solidFill>
            <a:schemeClr val="bg1">
              <a:lumMod val="95000"/>
            </a:schemeClr>
          </a:solidFill>
          <a:ln w="12700">
            <a:noFill/>
            <a:miter lim="800000"/>
            <a:headEnd/>
            <a:tailEnd/>
          </a:ln>
        </p:spPr>
        <p:txBody>
          <a:bodyPr lIns="91440" tIns="34073" rIns="91440" bIns="34073" anchor="ctr">
            <a:prstTxWarp prst="textNoShape">
              <a:avLst/>
            </a:prstTxWarp>
          </a:bodyPr>
          <a:lstStyle/>
          <a:p>
            <a:pPr defTabSz="342900" eaLnBrk="1" hangingPunct="1">
              <a:lnSpc>
                <a:spcPts val="1200"/>
              </a:lnSpc>
              <a:spcBef>
                <a:spcPts val="0"/>
              </a:spcBef>
              <a:buClr>
                <a:schemeClr val="accent1"/>
              </a:buClr>
            </a:pPr>
            <a:r>
              <a:rPr lang="en-US" sz="1000" dirty="0">
                <a:solidFill>
                  <a:srgbClr val="000000"/>
                </a:solidFill>
                <a:latin typeface="Arial" pitchFamily="26" charset="0"/>
              </a:rPr>
              <a:t> Study stopped July 2011 by DSMB because of PrEP efficacy</a:t>
            </a:r>
            <a:endParaRPr lang="en-US" sz="1000" dirty="0">
              <a:solidFill>
                <a:srgbClr val="000000"/>
              </a:solidFill>
              <a:latin typeface="Arial" pitchFamily="-108" charset="0"/>
              <a:ea typeface="Arial" pitchFamily="-108" charset="0"/>
              <a:cs typeface="Arial" pitchFamily="-108" charset="0"/>
            </a:endParaRPr>
          </a:p>
        </p:txBody>
      </p:sp>
      <p:cxnSp>
        <p:nvCxnSpPr>
          <p:cNvPr id="26" name="Straight Connector 25"/>
          <p:cNvCxnSpPr>
            <a:cxnSpLocks/>
          </p:cNvCxnSpPr>
          <p:nvPr/>
        </p:nvCxnSpPr>
        <p:spPr>
          <a:xfrm>
            <a:off x="2682554" y="1759066"/>
            <a:ext cx="47648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2683521" y="1755786"/>
            <a:ext cx="0" cy="4480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611441" y="1620966"/>
            <a:ext cx="902590" cy="274320"/>
          </a:xfrm>
          <a:prstGeom prst="roundRect">
            <a:avLst/>
          </a:prstGeom>
          <a:solidFill>
            <a:schemeClr val="bg1"/>
          </a:solid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chemeClr val="tx1"/>
                </a:solidFill>
                <a:latin typeface="Arial" pitchFamily="31" charset="0"/>
              </a:rPr>
              <a:t>P &lt; 0.001</a:t>
            </a:r>
            <a:endParaRPr lang="en-US" sz="1200" b="1" dirty="0">
              <a:solidFill>
                <a:schemeClr val="tx1"/>
              </a:solidFill>
              <a:latin typeface="Arial" pitchFamily="31" charset="0"/>
            </a:endParaRPr>
          </a:p>
        </p:txBody>
      </p:sp>
    </p:spTree>
    <p:extLst>
      <p:ext uri="{BB962C8B-B14F-4D97-AF65-F5344CB8AC3E}">
        <p14:creationId xmlns:p14="http://schemas.microsoft.com/office/powerpoint/2010/main" val="79038115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Results</a:t>
            </a:r>
          </a:p>
        </p:txBody>
      </p:sp>
      <p:sp>
        <p:nvSpPr>
          <p:cNvPr id="13" name="Text Placeholder 12">
            <a:extLst>
              <a:ext uri="{FF2B5EF4-FFF2-40B4-BE49-F238E27FC236}">
                <a16:creationId xmlns:a16="http://schemas.microsoft.com/office/drawing/2014/main" id="{40C6B6DC-3E68-C50B-85F6-FD475509EA4A}"/>
              </a:ext>
            </a:extLst>
          </p:cNvPr>
          <p:cNvSpPr>
            <a:spLocks noGrp="1"/>
          </p:cNvSpPr>
          <p:nvPr>
            <p:ph type="body" sz="quarter" idx="15"/>
          </p:nvPr>
        </p:nvSpPr>
        <p:spPr/>
        <p:txBody>
          <a:bodyPr/>
          <a:lstStyle/>
          <a:p>
            <a:r>
              <a:rPr lang="en-US" sz="1600" dirty="0"/>
              <a:t>Risk Reduction Compared with Placebo</a:t>
            </a:r>
            <a:endParaRPr lang="en-US" dirty="0"/>
          </a:p>
        </p:txBody>
      </p:sp>
      <p:sp>
        <p:nvSpPr>
          <p:cNvPr id="14" name="Text Placeholder 13">
            <a:extLst>
              <a:ext uri="{FF2B5EF4-FFF2-40B4-BE49-F238E27FC236}">
                <a16:creationId xmlns:a16="http://schemas.microsoft.com/office/drawing/2014/main" id="{193035D6-7639-9D10-645A-C8F27532D1B4}"/>
              </a:ext>
            </a:extLst>
          </p:cNvPr>
          <p:cNvSpPr>
            <a:spLocks noGrp="1"/>
          </p:cNvSpPr>
          <p:nvPr>
            <p:ph type="body" sz="quarter" idx="16"/>
          </p:nvPr>
        </p:nvSpPr>
        <p:spPr/>
        <p:txBody>
          <a:bodyPr/>
          <a:lstStyle/>
          <a:p>
            <a:r>
              <a:rPr lang="en-US" dirty="0">
                <a:solidFill>
                  <a:srgbClr val="003A78"/>
                </a:solidFill>
              </a:rPr>
              <a:t>Source: </a:t>
            </a:r>
            <a:r>
              <a:rPr lang="en-US" dirty="0" err="1">
                <a:solidFill>
                  <a:srgbClr val="003A78"/>
                </a:solidFill>
              </a:rPr>
              <a:t>Baeten</a:t>
            </a:r>
            <a:r>
              <a:rPr lang="en-US" dirty="0">
                <a:solidFill>
                  <a:srgbClr val="003A78"/>
                </a:solidFill>
              </a:rPr>
              <a:t> JM, et al. N </a:t>
            </a:r>
            <a:r>
              <a:rPr lang="en-US" dirty="0" err="1">
                <a:solidFill>
                  <a:srgbClr val="003A78"/>
                </a:solidFill>
              </a:rPr>
              <a:t>Engl</a:t>
            </a:r>
            <a:r>
              <a:rPr lang="en-US" dirty="0">
                <a:solidFill>
                  <a:srgbClr val="003A78"/>
                </a:solidFill>
              </a:rPr>
              <a:t> J Med. 2012;367:399-410.</a:t>
            </a:r>
          </a:p>
        </p:txBody>
      </p:sp>
      <p:graphicFrame>
        <p:nvGraphicFramePr>
          <p:cNvPr id="5" name="Chart 4"/>
          <p:cNvGraphicFramePr>
            <a:graphicFrameLocks/>
          </p:cNvGraphicFramePr>
          <p:nvPr>
            <p:extLst>
              <p:ext uri="{D42A27DB-BD31-4B8C-83A1-F6EECF244321}">
                <p14:modId xmlns:p14="http://schemas.microsoft.com/office/powerpoint/2010/main" val="3679123059"/>
              </p:ext>
            </p:extLst>
          </p:nvPr>
        </p:nvGraphicFramePr>
        <p:xfrm>
          <a:off x="469304" y="1404171"/>
          <a:ext cx="8229600" cy="310896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a:cxnSpLocks/>
          </p:cNvCxnSpPr>
          <p:nvPr/>
        </p:nvCxnSpPr>
        <p:spPr>
          <a:xfrm>
            <a:off x="2651732" y="2202716"/>
            <a:ext cx="2383384"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2648558" y="2199541"/>
            <a:ext cx="0" cy="25239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5030521" y="2199541"/>
            <a:ext cx="4595" cy="1139557"/>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a:cxnSpLocks/>
          </p:cNvCxnSpPr>
          <p:nvPr/>
        </p:nvCxnSpPr>
        <p:spPr>
          <a:xfrm>
            <a:off x="7419745" y="1618475"/>
            <a:ext cx="0" cy="1850403"/>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p:cNvCxnSpPr>
          <p:nvPr/>
        </p:nvCxnSpPr>
        <p:spPr>
          <a:xfrm>
            <a:off x="2651732" y="1621650"/>
            <a:ext cx="47648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cxnSpLocks/>
          </p:cNvCxnSpPr>
          <p:nvPr/>
        </p:nvCxnSpPr>
        <p:spPr>
          <a:xfrm>
            <a:off x="2646125" y="1617845"/>
            <a:ext cx="0" cy="4443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F40CBAD0-C31C-4469-E4B0-8F9995E231F4}"/>
              </a:ext>
            </a:extLst>
          </p:cNvPr>
          <p:cNvSpPr>
            <a:spLocks/>
          </p:cNvSpPr>
          <p:nvPr/>
        </p:nvSpPr>
        <p:spPr>
          <a:xfrm>
            <a:off x="4583100" y="2523433"/>
            <a:ext cx="894762" cy="271164"/>
          </a:xfrm>
          <a:prstGeom prst="roundRect">
            <a:avLst/>
          </a:prstGeom>
          <a:solidFill>
            <a:srgbClr val="A5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763"/>
            <a:r>
              <a:rPr lang="en-US" sz="1200" dirty="0">
                <a:solidFill>
                  <a:srgbClr val="FFFFFF"/>
                </a:solidFill>
                <a:latin typeface="Arial" pitchFamily="31" charset="0"/>
              </a:rPr>
              <a:t>⇓ 67%</a:t>
            </a:r>
            <a:endParaRPr lang="en-US" sz="1200" b="1" dirty="0">
              <a:solidFill>
                <a:srgbClr val="FFFFFF"/>
              </a:solidFill>
              <a:latin typeface="Arial" pitchFamily="31" charset="0"/>
            </a:endParaRPr>
          </a:p>
        </p:txBody>
      </p:sp>
      <p:sp>
        <p:nvSpPr>
          <p:cNvPr id="21" name="Rounded Rectangle 20">
            <a:extLst>
              <a:ext uri="{FF2B5EF4-FFF2-40B4-BE49-F238E27FC236}">
                <a16:creationId xmlns:a16="http://schemas.microsoft.com/office/drawing/2014/main" id="{2956A3EA-B20B-6551-2620-270138B32511}"/>
              </a:ext>
            </a:extLst>
          </p:cNvPr>
          <p:cNvSpPr>
            <a:spLocks/>
          </p:cNvSpPr>
          <p:nvPr/>
        </p:nvSpPr>
        <p:spPr>
          <a:xfrm>
            <a:off x="6988239" y="2459369"/>
            <a:ext cx="894762" cy="271164"/>
          </a:xfrm>
          <a:prstGeom prst="roundRect">
            <a:avLst/>
          </a:prstGeom>
          <a:solidFill>
            <a:srgbClr val="A50000"/>
          </a:solidFill>
          <a:ln w="635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defTabSz="893763"/>
            <a:r>
              <a:rPr lang="en-US" sz="1200" dirty="0">
                <a:solidFill>
                  <a:srgbClr val="FFFFFF"/>
                </a:solidFill>
                <a:latin typeface="Arial" pitchFamily="31" charset="0"/>
              </a:rPr>
              <a:t>⇓ 75%</a:t>
            </a:r>
            <a:endParaRPr lang="en-US" sz="1200" b="1" dirty="0">
              <a:solidFill>
                <a:srgbClr val="FFFFFF"/>
              </a:solidFill>
              <a:latin typeface="Arial" pitchFamily="31" charset="0"/>
            </a:endParaRPr>
          </a:p>
        </p:txBody>
      </p:sp>
      <p:sp>
        <p:nvSpPr>
          <p:cNvPr id="7" name="Rectangle 25">
            <a:extLst>
              <a:ext uri="{FF2B5EF4-FFF2-40B4-BE49-F238E27FC236}">
                <a16:creationId xmlns:a16="http://schemas.microsoft.com/office/drawing/2014/main" id="{6CB04DC0-9134-6E4C-8578-A1E962F379C8}"/>
              </a:ext>
            </a:extLst>
          </p:cNvPr>
          <p:cNvSpPr>
            <a:spLocks noChangeArrowheads="1"/>
          </p:cNvSpPr>
          <p:nvPr/>
        </p:nvSpPr>
        <p:spPr bwMode="auto">
          <a:xfrm>
            <a:off x="1273628" y="4538406"/>
            <a:ext cx="7360835" cy="240026"/>
          </a:xfrm>
          <a:prstGeom prst="rect">
            <a:avLst/>
          </a:prstGeom>
          <a:solidFill>
            <a:schemeClr val="bg1">
              <a:lumMod val="95000"/>
            </a:schemeClr>
          </a:solidFill>
          <a:ln w="12700">
            <a:noFill/>
            <a:miter lim="800000"/>
            <a:headEnd/>
            <a:tailEnd/>
          </a:ln>
        </p:spPr>
        <p:txBody>
          <a:bodyPr lIns="91440" tIns="34073" rIns="91440" bIns="34073" anchor="ctr">
            <a:prstTxWarp prst="textNoShape">
              <a:avLst/>
            </a:prstTxWarp>
          </a:bodyPr>
          <a:lstStyle/>
          <a:p>
            <a:pPr defTabSz="342900" eaLnBrk="1" hangingPunct="1">
              <a:lnSpc>
                <a:spcPts val="1200"/>
              </a:lnSpc>
              <a:spcBef>
                <a:spcPts val="0"/>
              </a:spcBef>
              <a:buClr>
                <a:schemeClr val="accent1"/>
              </a:buClr>
            </a:pPr>
            <a:r>
              <a:rPr lang="en-US" sz="1000" dirty="0">
                <a:solidFill>
                  <a:srgbClr val="000000"/>
                </a:solidFill>
                <a:latin typeface="Arial" pitchFamily="26" charset="0"/>
              </a:rPr>
              <a:t> Study stopped July 2011 by DSMB because of PrEP efficacy</a:t>
            </a:r>
            <a:endParaRPr lang="en-US" sz="1000" dirty="0">
              <a:solidFill>
                <a:srgbClr val="000000"/>
              </a:solidFill>
              <a:latin typeface="Arial" pitchFamily="-108" charset="0"/>
              <a:ea typeface="Arial" pitchFamily="-108" charset="0"/>
              <a:cs typeface="Arial" pitchFamily="-108" charset="0"/>
            </a:endParaRPr>
          </a:p>
        </p:txBody>
      </p:sp>
    </p:spTree>
    <p:extLst>
      <p:ext uri="{BB962C8B-B14F-4D97-AF65-F5344CB8AC3E}">
        <p14:creationId xmlns:p14="http://schemas.microsoft.com/office/powerpoint/2010/main" val="419228296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Results</a:t>
            </a:r>
          </a:p>
        </p:txBody>
      </p:sp>
      <p:sp>
        <p:nvSpPr>
          <p:cNvPr id="5" name="Text Placeholder 4">
            <a:extLst>
              <a:ext uri="{FF2B5EF4-FFF2-40B4-BE49-F238E27FC236}">
                <a16:creationId xmlns:a16="http://schemas.microsoft.com/office/drawing/2014/main" id="{4E2E2EE8-47B6-1557-2069-4DABE7C2CE11}"/>
              </a:ext>
            </a:extLst>
          </p:cNvPr>
          <p:cNvSpPr>
            <a:spLocks noGrp="1"/>
          </p:cNvSpPr>
          <p:nvPr>
            <p:ph type="body" sz="quarter" idx="15"/>
          </p:nvPr>
        </p:nvSpPr>
        <p:spPr/>
        <p:txBody>
          <a:bodyPr/>
          <a:lstStyle/>
          <a:p>
            <a:r>
              <a:rPr lang="en-US" dirty="0"/>
              <a:t>HIV Risk Reduction Based on Gender of Seronegative Partner</a:t>
            </a:r>
          </a:p>
        </p:txBody>
      </p:sp>
      <p:sp>
        <p:nvSpPr>
          <p:cNvPr id="6" name="Text Placeholder 5">
            <a:extLst>
              <a:ext uri="{FF2B5EF4-FFF2-40B4-BE49-F238E27FC236}">
                <a16:creationId xmlns:a16="http://schemas.microsoft.com/office/drawing/2014/main" id="{DC5F9B84-A2CF-82CE-176D-F664168B51EE}"/>
              </a:ext>
            </a:extLst>
          </p:cNvPr>
          <p:cNvSpPr>
            <a:spLocks noGrp="1"/>
          </p:cNvSpPr>
          <p:nvPr>
            <p:ph type="body" sz="quarter" idx="16"/>
          </p:nvPr>
        </p:nvSpPr>
        <p:spPr/>
        <p:txBody>
          <a:bodyPr/>
          <a:lstStyle/>
          <a:p>
            <a:r>
              <a:rPr lang="en-US" dirty="0">
                <a:solidFill>
                  <a:srgbClr val="003A78"/>
                </a:solidFill>
              </a:rPr>
              <a:t>Source: </a:t>
            </a:r>
            <a:r>
              <a:rPr lang="en-US" dirty="0" err="1">
                <a:solidFill>
                  <a:srgbClr val="003A78"/>
                </a:solidFill>
              </a:rPr>
              <a:t>Baeten</a:t>
            </a:r>
            <a:r>
              <a:rPr lang="en-US" dirty="0">
                <a:solidFill>
                  <a:srgbClr val="003A78"/>
                </a:solidFill>
              </a:rPr>
              <a:t> JM, et al. N </a:t>
            </a:r>
            <a:r>
              <a:rPr lang="en-US" dirty="0" err="1">
                <a:solidFill>
                  <a:srgbClr val="003A78"/>
                </a:solidFill>
              </a:rPr>
              <a:t>Engl</a:t>
            </a:r>
            <a:r>
              <a:rPr lang="en-US" dirty="0">
                <a:solidFill>
                  <a:srgbClr val="003A78"/>
                </a:solidFill>
              </a:rPr>
              <a:t> J Med. 2012;367:399-410.</a:t>
            </a:r>
          </a:p>
        </p:txBody>
      </p:sp>
      <p:graphicFrame>
        <p:nvGraphicFramePr>
          <p:cNvPr id="19" name="Chart 18">
            <a:extLst>
              <a:ext uri="{FF2B5EF4-FFF2-40B4-BE49-F238E27FC236}">
                <a16:creationId xmlns:a16="http://schemas.microsoft.com/office/drawing/2014/main" id="{AE15D2E7-9C4B-F44A-B107-5FC7A14DB90C}"/>
              </a:ext>
            </a:extLst>
          </p:cNvPr>
          <p:cNvGraphicFramePr>
            <a:graphicFrameLocks/>
          </p:cNvGraphicFramePr>
          <p:nvPr>
            <p:extLst>
              <p:ext uri="{D42A27DB-BD31-4B8C-83A1-F6EECF244321}">
                <p14:modId xmlns:p14="http://schemas.microsoft.com/office/powerpoint/2010/main" val="3111328802"/>
              </p:ext>
            </p:extLst>
          </p:nvPr>
        </p:nvGraphicFramePr>
        <p:xfrm>
          <a:off x="473228" y="1348280"/>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5">
            <a:extLst>
              <a:ext uri="{FF2B5EF4-FFF2-40B4-BE49-F238E27FC236}">
                <a16:creationId xmlns:a16="http://schemas.microsoft.com/office/drawing/2014/main" id="{0FDACB51-2ADF-7C99-F154-B7B0D0871B76}"/>
              </a:ext>
            </a:extLst>
          </p:cNvPr>
          <p:cNvSpPr>
            <a:spLocks noChangeArrowheads="1"/>
          </p:cNvSpPr>
          <p:nvPr/>
        </p:nvSpPr>
        <p:spPr bwMode="auto">
          <a:xfrm>
            <a:off x="1273628" y="4538406"/>
            <a:ext cx="7360835" cy="240026"/>
          </a:xfrm>
          <a:prstGeom prst="rect">
            <a:avLst/>
          </a:prstGeom>
          <a:solidFill>
            <a:schemeClr val="bg1">
              <a:lumMod val="95000"/>
            </a:schemeClr>
          </a:solidFill>
          <a:ln w="12700">
            <a:noFill/>
            <a:miter lim="800000"/>
            <a:headEnd/>
            <a:tailEnd/>
          </a:ln>
        </p:spPr>
        <p:txBody>
          <a:bodyPr lIns="91440" tIns="34073" rIns="91440" bIns="34073" anchor="ctr">
            <a:prstTxWarp prst="textNoShape">
              <a:avLst/>
            </a:prstTxWarp>
          </a:bodyPr>
          <a:lstStyle/>
          <a:p>
            <a:pPr defTabSz="342900" eaLnBrk="1" hangingPunct="1">
              <a:lnSpc>
                <a:spcPts val="1200"/>
              </a:lnSpc>
              <a:spcBef>
                <a:spcPts val="0"/>
              </a:spcBef>
              <a:buClr>
                <a:schemeClr val="accent1"/>
              </a:buClr>
            </a:pPr>
            <a:r>
              <a:rPr lang="en-US" sz="1000" dirty="0">
                <a:solidFill>
                  <a:srgbClr val="000000"/>
                </a:solidFill>
                <a:latin typeface="Arial" pitchFamily="26" charset="0"/>
              </a:rPr>
              <a:t> Study stopped July 2011 by DSMB because of PrEP efficacy</a:t>
            </a:r>
            <a:endParaRPr lang="en-US" sz="1000" dirty="0">
              <a:solidFill>
                <a:srgbClr val="000000"/>
              </a:solidFill>
              <a:latin typeface="Arial" pitchFamily="-108" charset="0"/>
              <a:ea typeface="Arial" pitchFamily="-108" charset="0"/>
              <a:cs typeface="Arial" pitchFamily="-108" charset="0"/>
            </a:endParaRPr>
          </a:p>
        </p:txBody>
      </p:sp>
    </p:spTree>
    <p:extLst>
      <p:ext uri="{BB962C8B-B14F-4D97-AF65-F5344CB8AC3E}">
        <p14:creationId xmlns:p14="http://schemas.microsoft.com/office/powerpoint/2010/main" val="288565231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a:t>Oral HIV PrEP for Heterosexual Couples in Kenya and Uganda  </a:t>
            </a:r>
            <a:br>
              <a:rPr lang="en-US" sz="2000" dirty="0"/>
            </a:br>
            <a:r>
              <a:rPr lang="en-US" sz="2000" dirty="0"/>
              <a:t>Partners PrEP: Conclusions</a:t>
            </a:r>
          </a:p>
        </p:txBody>
      </p:sp>
      <p:sp>
        <p:nvSpPr>
          <p:cNvPr id="5" name="Text Placeholder 4"/>
          <p:cNvSpPr>
            <a:spLocks noGrp="1"/>
          </p:cNvSpPr>
          <p:nvPr>
            <p:ph type="body" sz="quarter" idx="16"/>
          </p:nvPr>
        </p:nvSpPr>
        <p:spPr/>
        <p:txBody>
          <a:bodyPr/>
          <a:lstStyle/>
          <a:p>
            <a:r>
              <a:rPr lang="en-US" dirty="0"/>
              <a:t>Source: </a:t>
            </a:r>
            <a:r>
              <a:rPr lang="en-US" dirty="0" err="1"/>
              <a:t>Baeten</a:t>
            </a:r>
            <a:r>
              <a:rPr lang="en-US" dirty="0"/>
              <a:t> JM, et al. N Engl J Med. 2012;367:399-410.</a:t>
            </a:r>
          </a:p>
        </p:txBody>
      </p:sp>
      <p:sp>
        <p:nvSpPr>
          <p:cNvPr id="2" name="Content Placeholder 1"/>
          <p:cNvSpPr>
            <a:spLocks noGrp="1"/>
          </p:cNvSpPr>
          <p:nvPr>
            <p:ph sz="half" idx="2"/>
          </p:nvPr>
        </p:nvSpPr>
        <p:spPr>
          <a:xfrm>
            <a:off x="-18168" y="1982963"/>
            <a:ext cx="9180576" cy="1574460"/>
          </a:xfrm>
        </p:spPr>
        <p:txBody>
          <a:bodyPr/>
          <a:lstStyle/>
          <a:p>
            <a:pPr>
              <a:lnSpc>
                <a:spcPts val="2800"/>
              </a:lnSpc>
            </a:pPr>
            <a:r>
              <a:rPr lang="en-US" sz="2000" b="1" dirty="0">
                <a:solidFill>
                  <a:srgbClr val="C00000"/>
                </a:solidFill>
                <a:latin typeface="Arial"/>
                <a:cs typeface="Arial"/>
              </a:rPr>
              <a:t>Conclusions</a:t>
            </a:r>
            <a:r>
              <a:rPr lang="en-US" sz="2000" dirty="0">
                <a:solidFill>
                  <a:schemeClr val="tx1"/>
                </a:solidFill>
                <a:latin typeface="Arial"/>
                <a:cs typeface="Arial"/>
              </a:rPr>
              <a:t>: “Oral tenofovir DF and tenofovir DF- emtricitabine both protect against HIV-1 infection in heterosexual men and women.”</a:t>
            </a:r>
          </a:p>
        </p:txBody>
      </p:sp>
    </p:spTree>
    <p:extLst>
      <p:ext uri="{BB962C8B-B14F-4D97-AF65-F5344CB8AC3E}">
        <p14:creationId xmlns:p14="http://schemas.microsoft.com/office/powerpoint/2010/main" val="428170002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412682"/>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65289</TotalTime>
  <Words>464</Words>
  <Application>Microsoft Macintosh PowerPoint</Application>
  <PresentationFormat>On-screen Show (16:9)</PresentationFormat>
  <Paragraphs>57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Corbel</vt:lpstr>
      <vt:lpstr>Geneva</vt:lpstr>
      <vt:lpstr>Lucida Grande</vt:lpstr>
      <vt:lpstr>Times New Roman</vt:lpstr>
      <vt:lpstr>NCRC</vt:lpstr>
      <vt:lpstr>Preexposure Prophylaxis in HIV Serodiscordant Couples Partners PrEP Trial</vt:lpstr>
      <vt:lpstr>Oral HIV PrEP for Heterosexual Couples in Kenya and Uganda   Partners PrEP: Study Design</vt:lpstr>
      <vt:lpstr>Oral HIV PrEP for Heterosexual Couples in Kenya and Uganda   Partners PrEP: Study Design</vt:lpstr>
      <vt:lpstr>Oral HIV PrEP for Heterosexual Couples in Kenya and Uganda   Partners PrEP: Results</vt:lpstr>
      <vt:lpstr>Oral HIV PrEP for Heterosexual Couples in Kenya and Uganda   Partners PrEP: Results</vt:lpstr>
      <vt:lpstr>Oral HIV PrEP for Heterosexual Couples in Kenya and Uganda   Partners PrEP: Results</vt:lpstr>
      <vt:lpstr>Oral HIV PrEP for Heterosexual Couples in Kenya and Uganda   Partners PrEP: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2463</cp:revision>
  <cp:lastPrinted>2008-02-05T14:34:24Z</cp:lastPrinted>
  <dcterms:created xsi:type="dcterms:W3CDTF">2010-11-28T05:36:22Z</dcterms:created>
  <dcterms:modified xsi:type="dcterms:W3CDTF">2022-12-26T16:39:06Z</dcterms:modified>
</cp:coreProperties>
</file>