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11"/>
  </p:notesMasterIdLst>
  <p:handoutMasterIdLst>
    <p:handoutMasterId r:id="rId12"/>
  </p:handoutMasterIdLst>
  <p:sldIdLst>
    <p:sldId id="1097" r:id="rId2"/>
    <p:sldId id="1098" r:id="rId3"/>
    <p:sldId id="1099" r:id="rId4"/>
    <p:sldId id="1100" r:id="rId5"/>
    <p:sldId id="1101" r:id="rId6"/>
    <p:sldId id="1102" r:id="rId7"/>
    <p:sldId id="1103" r:id="rId8"/>
    <p:sldId id="1104" r:id="rId9"/>
    <p:sldId id="1096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319944704472"/>
          <c:y val="0.104706455111607"/>
          <c:w val="0.861651938561887"/>
          <c:h val="0.739545678675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(n = 20)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D-dimer</c:v>
                </c:pt>
                <c:pt idx="1">
                  <c:v>hs-CRP</c:v>
                </c:pt>
                <c:pt idx="2">
                  <c:v>E-selectin</c:v>
                </c:pt>
                <c:pt idx="3">
                  <c:v>SVCAM-1</c:v>
                </c:pt>
                <c:pt idx="4">
                  <c:v>sICAM-1</c:v>
                </c:pt>
                <c:pt idx="5">
                  <c:v>MPO</c:v>
                </c:pt>
                <c:pt idx="6">
                  <c:v>IL-6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22.0</c:v>
                </c:pt>
                <c:pt idx="1">
                  <c:v>-27.0</c:v>
                </c:pt>
                <c:pt idx="2">
                  <c:v>6.0</c:v>
                </c:pt>
                <c:pt idx="3">
                  <c:v>-3.0</c:v>
                </c:pt>
                <c:pt idx="4">
                  <c:v>-3.0</c:v>
                </c:pt>
                <c:pt idx="5">
                  <c:v>11.0</c:v>
                </c:pt>
                <c:pt idx="6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(n = 15)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D-dimer</c:v>
                </c:pt>
                <c:pt idx="1">
                  <c:v>hs-CRP</c:v>
                </c:pt>
                <c:pt idx="2">
                  <c:v>E-selectin</c:v>
                </c:pt>
                <c:pt idx="3">
                  <c:v>SVCAM-1</c:v>
                </c:pt>
                <c:pt idx="4">
                  <c:v>sICAM-1</c:v>
                </c:pt>
                <c:pt idx="5">
                  <c:v>MPO</c:v>
                </c:pt>
                <c:pt idx="6">
                  <c:v>IL-6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1.0</c:v>
                </c:pt>
                <c:pt idx="1">
                  <c:v>23.0</c:v>
                </c:pt>
                <c:pt idx="2">
                  <c:v>19.0</c:v>
                </c:pt>
                <c:pt idx="3">
                  <c:v>2.0</c:v>
                </c:pt>
                <c:pt idx="4">
                  <c:v>0.0</c:v>
                </c:pt>
                <c:pt idx="5">
                  <c:v>25.0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51700104"/>
        <c:axId val="-2051875528"/>
      </c:barChart>
      <c:catAx>
        <c:axId val="-2051700104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20518755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1875528"/>
        <c:scaling>
          <c:orientation val="minMax"/>
          <c:max val="40.0"/>
          <c:min val="-4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Mean</a:t>
                </a:r>
                <a:r>
                  <a:rPr lang="en-US" sz="1500" baseline="0" dirty="0" smtClean="0"/>
                  <a:t> </a:t>
                </a:r>
                <a:r>
                  <a:rPr lang="en-US" sz="1500" dirty="0" smtClean="0"/>
                  <a:t>Change in Mean</a:t>
                </a:r>
                <a:r>
                  <a:rPr lang="en-US" sz="1500" baseline="0" dirty="0" smtClean="0"/>
                  <a:t> Values, μg/L</a:t>
                </a:r>
                <a:endParaRPr lang="en-US" sz="1500" dirty="0" smtClean="0"/>
              </a:p>
            </c:rich>
          </c:tx>
          <c:layout>
            <c:manualLayout>
              <c:xMode val="edge"/>
              <c:yMode val="edge"/>
              <c:x val="0.00101984079547092"/>
              <c:y val="0.078379142682515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51700104"/>
        <c:crosses val="autoZero"/>
        <c:crossBetween val="between"/>
        <c:majorUnit val="10.0"/>
        <c:min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46718102376009"/>
          <c:y val="0.00914634585478483"/>
          <c:w val="0.529099837873358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"/>
          <c:y val="0.112812017986181"/>
          <c:w val="0.834575495731962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(n = 20)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-10.0</c:v>
                </c:pt>
                <c:pt idx="1">
                  <c:v>-12.0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(n = 15)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11.0</c:v>
                </c:pt>
                <c:pt idx="1">
                  <c:v>4.0</c:v>
                </c:pt>
                <c:pt idx="2">
                  <c:v>23.0</c:v>
                </c:pt>
                <c:pt idx="3">
                  <c:v>20.0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77651912"/>
        <c:axId val="-2051910552"/>
      </c:barChart>
      <c:catAx>
        <c:axId val="-2077651912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519105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1910552"/>
        <c:scaling>
          <c:orientation val="minMax"/>
          <c:max val="40.0"/>
          <c:min val="-3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 smtClean="0"/>
                  <a:t>Change in</a:t>
                </a:r>
                <a:r>
                  <a:rPr lang="en-US" sz="1600" baseline="0" dirty="0" smtClean="0"/>
                  <a:t> Mean Value (mg/</a:t>
                </a:r>
                <a:r>
                  <a:rPr lang="en-US" sz="1600" baseline="0" dirty="0" err="1" smtClean="0"/>
                  <a:t>dL</a:t>
                </a:r>
                <a:r>
                  <a:rPr lang="en-US" sz="1600" baseline="0" dirty="0" smtClean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5923884514436"/>
              <c:y val="0.106069996032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7651912"/>
        <c:crosses val="autoZero"/>
        <c:crossBetween val="between"/>
        <c:maj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5611820326585"/>
          <c:y val="0.0170824229767451"/>
          <c:w val="0.52270929931636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319944704472"/>
          <c:y val="0.104706455111607"/>
          <c:w val="0.861651938561887"/>
          <c:h val="0.739545678675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(n = 15)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Hip</c:v>
                </c:pt>
                <c:pt idx="1">
                  <c:v>L-spine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-2.1</c:v>
                </c:pt>
                <c:pt idx="1">
                  <c:v>-2.1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(n = 12)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Hip</c:v>
                </c:pt>
                <c:pt idx="1">
                  <c:v>L-spine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-0.6</c:v>
                </c:pt>
                <c:pt idx="1">
                  <c:v>-0.3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77595944"/>
        <c:axId val="-2077592728"/>
      </c:barChart>
      <c:catAx>
        <c:axId val="-2077595944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20775927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7592728"/>
        <c:scaling>
          <c:orientation val="minMax"/>
          <c:max val="2.0"/>
          <c:min val="-4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dirty="0" smtClean="0"/>
                  <a:t>Mean</a:t>
                </a:r>
                <a:r>
                  <a:rPr lang="en-US" sz="1500" baseline="0" dirty="0" smtClean="0"/>
                  <a:t> </a:t>
                </a:r>
                <a:r>
                  <a:rPr lang="en-US" sz="1500" dirty="0" smtClean="0"/>
                  <a:t>Change from Baseline (%)</a:t>
                </a:r>
              </a:p>
            </c:rich>
          </c:tx>
          <c:layout>
            <c:manualLayout>
              <c:xMode val="edge"/>
              <c:yMode val="edge"/>
              <c:x val="0.0100291773795029"/>
              <c:y val="0.12520656976544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7595944"/>
        <c:crosses val="autoZero"/>
        <c:crossBetween val="between"/>
        <c:majorUnit val="1.0"/>
        <c:minorUnit val="1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44681802456916"/>
          <c:y val="0.00914634585478483"/>
          <c:w val="0.531136134856765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  <a:t>Effects of Switching ZDV-3TC to TDF</a:t>
            </a:r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-</a:t>
            </a:r>
            <a: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  <a:t>FTC</a:t>
            </a:r>
            <a:r>
              <a:rPr lang="en-US" sz="2400" b="0" dirty="0" smtClean="0"/>
              <a:t> or A</a:t>
            </a:r>
            <a: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  <a:t>BC-3TC</a:t>
            </a:r>
            <a:b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600" dirty="0" smtClean="0"/>
              <a:t>SWAP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706241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ZDV-3TC to TDF-FTC or ABC-3TC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SWAP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(Cardiovascular Biomarkers):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Rasmussen TA, et al. BMC Infect Dis. 2011;11:267.</a:t>
            </a:r>
          </a:p>
        </p:txBody>
      </p:sp>
      <p:graphicFrame>
        <p:nvGraphicFramePr>
          <p:cNvPr id="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81912"/>
              </p:ext>
            </p:extLst>
          </p:nvPr>
        </p:nvGraphicFramePr>
        <p:xfrm>
          <a:off x="533400" y="1653540"/>
          <a:ext cx="4343400" cy="43662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43400"/>
              </a:tblGrid>
              <a:tr h="3683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SWAP (Cardiovascular)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99796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Open-label, randomized trial examining cardiovascular biomarkers in virologically suppressed patients switching from ZDV-3TC to TDF-FTC or ABC-3TC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Adults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with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HIV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infection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Receiving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cART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that includes ZDV-3TC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Undetectable HIV RNA for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&gt;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 weeks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No previous use of ABC or TDF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HLA-B*5701-negative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No diabetes mellitus or untreated HTN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Treatment Arms</a:t>
                      </a:r>
                      <a:b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Switch ZDV-FTC to TDF-FTC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Switch ZDV-FTC to ABC-3TC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16" name="Line 11"/>
          <p:cNvSpPr>
            <a:spLocks noChangeShapeType="1"/>
          </p:cNvSpPr>
          <p:nvPr/>
        </p:nvSpPr>
        <p:spPr bwMode="auto">
          <a:xfrm rot="1169337" flipV="1">
            <a:off x="4936860" y="321759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rot="20430663">
            <a:off x="4936860" y="382290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ltGray">
          <a:xfrm>
            <a:off x="5502000" y="2681520"/>
            <a:ext cx="3290485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Switch ZDV-3TC to TDF-FTC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ltGray">
          <a:xfrm>
            <a:off x="5502000" y="3925099"/>
            <a:ext cx="3291840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Switch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ZDV-3TC to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ABC-3TC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63684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ZDV-3TC to TDF-FTC or ABC-3TC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SWAP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(Cardiovascular Biomarkers): Results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 smtClean="0"/>
              <a:t>Week 48: Change in </a:t>
            </a:r>
            <a:r>
              <a:rPr lang="nb-NO" dirty="0" err="1" smtClean="0"/>
              <a:t>Cardiovascular</a:t>
            </a:r>
            <a:r>
              <a:rPr lang="nb-NO" dirty="0" smtClean="0"/>
              <a:t> Biomarkers from Baseline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Rasmussen TA, et al. BMC Infect Dis. 2011;11:267.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781333"/>
              </p:ext>
            </p:extLst>
          </p:nvPr>
        </p:nvGraphicFramePr>
        <p:xfrm>
          <a:off x="343039" y="1905000"/>
          <a:ext cx="8419961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1633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ZDV-3TC to TDF-FTC or ABC-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3TC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SWAP (Cardiovascular Biomarkers):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Rasmussen TA, </a:t>
            </a:r>
            <a:r>
              <a:rPr lang="en-US" dirty="0"/>
              <a:t>et al. BMC </a:t>
            </a:r>
            <a:r>
              <a:rPr lang="en-US" dirty="0" smtClean="0"/>
              <a:t>Infect Dis. 2011;11</a:t>
            </a:r>
            <a:r>
              <a:rPr lang="en-US" dirty="0"/>
              <a:t>:267.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697965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893660" y="2478021"/>
            <a:ext cx="1003059" cy="313947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0.002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82466" y="2478021"/>
            <a:ext cx="1003059" cy="313947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0.117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34000" y="2478021"/>
            <a:ext cx="1003059" cy="313947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0.002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072080" y="2478021"/>
            <a:ext cx="1003059" cy="313947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0.121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93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ZDV-3TC to TDF-FTC or ABC-3TC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SWAP (Cardiovascular Biomarkers): Conclusions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Rasmussen TA, et al. BMC Infect Dis. 2011;11:267.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45896"/>
              </p:ext>
            </p:extLst>
          </p:nvPr>
        </p:nvGraphicFramePr>
        <p:xfrm>
          <a:off x="0" y="2438400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 patients randomized to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abacavir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-based HIV-treatment transient increases were seen in the plasma levels of E-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selectin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and sVCAM-1 compared with treatment with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tenofovir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but no difference between study arms was found in other biomarkers associated with endothelial dysfunction, inflammation, or coagulation. The clinical</a:t>
                      </a:r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significance of these findings is uncertain.”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0000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ZDV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-3TC to TDF-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FTC or ABC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3TC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SWAP (Bone and Renal Effects)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Rasmussen TA, et al. </a:t>
            </a:r>
            <a:r>
              <a:rPr lang="en-US" dirty="0"/>
              <a:t>PLoS One. </a:t>
            </a:r>
            <a:r>
              <a:rPr lang="en-US" dirty="0" smtClean="0"/>
              <a:t>2012;7:e32445.</a:t>
            </a:r>
          </a:p>
        </p:txBody>
      </p:sp>
      <p:graphicFrame>
        <p:nvGraphicFramePr>
          <p:cNvPr id="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189845"/>
              </p:ext>
            </p:extLst>
          </p:nvPr>
        </p:nvGraphicFramePr>
        <p:xfrm>
          <a:off x="533400" y="1600200"/>
          <a:ext cx="4038600" cy="4572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38600"/>
              </a:tblGrid>
              <a:tr h="3683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SWAP (Bone and Renal)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420370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Open-label, randomized trial examining bone and renal effects of switching ZDV-3TC to TDF-FTC- or ABC-3TC in virologically suppressed patients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Adults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with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HIV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infection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Receiving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cART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that includes ZDV-3TC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Undetectable HIV RNA for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&gt;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 weeks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No previous use of ABC or TDF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HLA-B*5701-negative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No diabetes mellitus or untreated HTN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Treatment Arms:</a:t>
                      </a:r>
                      <a:b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Switch ZDV-FTC to TDF-FTC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Switch ZDV-FTC to ABC-3TC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16" name="Line 11"/>
          <p:cNvSpPr>
            <a:spLocks noChangeShapeType="1"/>
          </p:cNvSpPr>
          <p:nvPr/>
        </p:nvSpPr>
        <p:spPr bwMode="auto">
          <a:xfrm rot="1169337" flipV="1">
            <a:off x="4677420" y="337021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rot="20430663">
            <a:off x="4677420" y="397552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ltGray">
          <a:xfrm>
            <a:off x="5242560" y="2834142"/>
            <a:ext cx="3444240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Switch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ZDV-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3TC to TDF-FTC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ltGray">
          <a:xfrm>
            <a:off x="5242560" y="4077721"/>
            <a:ext cx="344565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Switch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ZDV-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3TC to ABC-3TC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975654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ZDV-3TC to TDF-FTC or ABC-3TC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SWAP (Bone and Renal Effects): Study Design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 smtClean="0"/>
              <a:t>Week 48: Change in Bone Mineral Density from Baseline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Rasmussen </a:t>
            </a:r>
            <a:r>
              <a:rPr lang="en-US" dirty="0" smtClean="0"/>
              <a:t>TA, </a:t>
            </a:r>
            <a:r>
              <a:rPr lang="en-US" dirty="0"/>
              <a:t>et al. </a:t>
            </a:r>
            <a:r>
              <a:rPr lang="en-US" dirty="0" err="1"/>
              <a:t>PLoS</a:t>
            </a:r>
            <a:r>
              <a:rPr lang="en-US" dirty="0"/>
              <a:t> One. </a:t>
            </a:r>
            <a:r>
              <a:rPr lang="en-US" dirty="0" smtClean="0"/>
              <a:t>2012;7:e32445</a:t>
            </a:r>
            <a:r>
              <a:rPr lang="en-US" dirty="0"/>
              <a:t>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581695"/>
              </p:ext>
            </p:extLst>
          </p:nvPr>
        </p:nvGraphicFramePr>
        <p:xfrm>
          <a:off x="343039" y="1905000"/>
          <a:ext cx="8457922" cy="433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654541" y="2810253"/>
            <a:ext cx="1003059" cy="313947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0.006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48400" y="2810253"/>
            <a:ext cx="1003059" cy="313947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0.003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386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Effects of Switching ZDV-3TC to TDF-FTC or ABC-3TC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SWAP (Bone and Renal Effects)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Conclusions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Rasmussen </a:t>
            </a:r>
            <a:r>
              <a:rPr lang="en-US" dirty="0" smtClean="0"/>
              <a:t>TA, </a:t>
            </a:r>
            <a:r>
              <a:rPr lang="en-US" dirty="0"/>
              <a:t>et al. </a:t>
            </a:r>
            <a:r>
              <a:rPr lang="en-US" dirty="0" err="1"/>
              <a:t>PLoS</a:t>
            </a:r>
            <a:r>
              <a:rPr lang="en-US" dirty="0"/>
              <a:t> One. </a:t>
            </a:r>
            <a:r>
              <a:rPr lang="en-US" dirty="0" smtClean="0"/>
              <a:t>2012;7:</a:t>
            </a:r>
            <a:r>
              <a:rPr lang="en-US" dirty="0"/>
              <a:t>e32445.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087035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Switching to TDF/FTC-based therapy led to decreases in BMD and increases in bone turnover markers compared with ABC/3TC-based treatment. No major difference in renal function was observed.”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9464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182817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48742</TotalTime>
  <Words>531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NCRC</vt:lpstr>
      <vt:lpstr>Effects of Switching ZDV-3TC to TDF-FTC or ABC-3TC SWAP</vt:lpstr>
      <vt:lpstr>Effects of Switching ZDV-3TC to TDF-FTC or ABC-3TC SWAP (Cardiovascular Biomarkers): Study Design</vt:lpstr>
      <vt:lpstr>Effects of Switching ZDV-3TC to TDF-FTC or ABC-3TC SWAP (Cardiovascular Biomarkers): Results</vt:lpstr>
      <vt:lpstr>Effects of Switching ZDV-3TC to TDF-FTC or ABC-3TC SWAP (Cardiovascular Biomarkers): Results</vt:lpstr>
      <vt:lpstr>Effects of Switching ZDV-3TC to TDF-FTC or ABC-3TC SWAP (Cardiovascular Biomarkers): Conclusions</vt:lpstr>
      <vt:lpstr>Effects of Switching ZDV-3TC to TDF-FTC or ABC-3TC SWAP (Bone and Renal Effects): Study Design</vt:lpstr>
      <vt:lpstr>Effects of Switching ZDV-3TC to TDF-FTC or ABC-3TC SWAP (Bone and Renal Effects): Study Design</vt:lpstr>
      <vt:lpstr>Effects of Switching ZDV-3TC to TDF-FTC or ABC-3TC SWAP (Bone and Renal Effects):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1659</cp:revision>
  <cp:lastPrinted>2008-02-05T14:34:24Z</cp:lastPrinted>
  <dcterms:created xsi:type="dcterms:W3CDTF">2010-11-28T05:36:22Z</dcterms:created>
  <dcterms:modified xsi:type="dcterms:W3CDTF">2017-07-11T21:43:59Z</dcterms:modified>
</cp:coreProperties>
</file>