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8"/>
  </p:notesMasterIdLst>
  <p:handoutMasterIdLst>
    <p:handoutMasterId r:id="rId9"/>
  </p:handoutMasterIdLst>
  <p:sldIdLst>
    <p:sldId id="1091" r:id="rId2"/>
    <p:sldId id="1092" r:id="rId3"/>
    <p:sldId id="1097" r:id="rId4"/>
    <p:sldId id="1094" r:id="rId5"/>
    <p:sldId id="1095" r:id="rId6"/>
    <p:sldId id="1096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EC"/>
    <a:srgbClr val="606880"/>
    <a:srgbClr val="474D5E"/>
    <a:srgbClr val="806F60"/>
    <a:srgbClr val="D4E3E0"/>
    <a:srgbClr val="DFE3E0"/>
    <a:srgbClr val="C7D9C2"/>
    <a:srgbClr val="717045"/>
    <a:srgbClr val="E6EBF2"/>
    <a:srgbClr val="658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607" autoAdjust="0"/>
    <p:restoredTop sz="94636" autoAdjust="0"/>
  </p:normalViewPr>
  <p:slideViewPr>
    <p:cSldViewPr showGuides="1">
      <p:cViewPr>
        <p:scale>
          <a:sx n="161" d="100"/>
          <a:sy n="161" d="100"/>
        </p:scale>
        <p:origin x="-116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0176679303976"/>
          <c:w val="0.844536186448916"/>
          <c:h val="0.7936291208279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Tenofovir DF-Emtricitabine + Third Agent</c:v>
                </c:pt>
              </c:strCache>
            </c:strRef>
          </c:tx>
          <c:spPr>
            <a:gradFill flip="none" rotWithShape="1">
              <a:gsLst>
                <a:gs pos="0">
                  <a:srgbClr val="493254"/>
                </a:gs>
                <a:gs pos="100000">
                  <a:srgbClr val="8E749B"/>
                </a:gs>
              </a:gsLst>
              <a:lin ang="16200000" scaled="0"/>
              <a:tileRect/>
            </a:gra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lang="en-US"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Week 4</c:v>
                </c:pt>
                <c:pt idx="1">
                  <c:v>Week 12</c:v>
                </c:pt>
                <c:pt idx="2">
                  <c:v>Week 24</c:v>
                </c:pt>
                <c:pt idx="3">
                  <c:v>Week 36</c:v>
                </c:pt>
                <c:pt idx="4">
                  <c:v>Week 48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94.0</c:v>
                </c:pt>
                <c:pt idx="1">
                  <c:v>92.0</c:v>
                </c:pt>
                <c:pt idx="2">
                  <c:v>85.0</c:v>
                </c:pt>
                <c:pt idx="3">
                  <c:v>76.0</c:v>
                </c:pt>
                <c:pt idx="4">
                  <c:v>78.0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92915896"/>
        <c:axId val="1752651160"/>
      </c:barChart>
      <c:catAx>
        <c:axId val="199291589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17526511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752651160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en-US" sz="1600" b="1" dirty="0" smtClean="0"/>
                  <a:t>HIV RNA &lt;50 copies/mL (%)</a:t>
                </a:r>
                <a:endParaRPr lang="en-US" sz="1600" b="1" dirty="0"/>
              </a:p>
            </c:rich>
          </c:tx>
          <c:layout>
            <c:manualLayout>
              <c:xMode val="edge"/>
              <c:yMode val="edge"/>
              <c:x val="0.00908160785457373"/>
              <c:y val="0.14885778166618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992915896"/>
        <c:crosses val="autoZero"/>
        <c:crossBetween val="between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51784898415476"/>
          <c:y val="0.0185433583184371"/>
          <c:w val="0.511366773597745"/>
          <c:h val="0.0719416010498688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247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Switching ZDV-3TC-Based Therapy to TDF-FTC-Based Therapy</a:t>
            </a:r>
            <a:r>
              <a:rPr lang="en-US" sz="2400" b="0" dirty="0" smtClean="0"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b="0" dirty="0" smtClean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600" dirty="0" smtClean="0"/>
              <a:t>SONETT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97358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Switching ZDV-3TC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-Based Therapy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to TDF-FTC-Based Therapy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SONETT: Study Design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Arasteh</a:t>
            </a:r>
            <a:r>
              <a:rPr lang="en-US" dirty="0" smtClean="0"/>
              <a:t> K, et al. </a:t>
            </a:r>
            <a:r>
              <a:rPr lang="en-US" dirty="0" err="1" smtClean="0"/>
              <a:t>Eur</a:t>
            </a:r>
            <a:r>
              <a:rPr lang="en-US" dirty="0" smtClean="0"/>
              <a:t> </a:t>
            </a:r>
            <a:r>
              <a:rPr lang="en-US" dirty="0"/>
              <a:t>J Med Res. </a:t>
            </a:r>
            <a:r>
              <a:rPr lang="en-US" dirty="0" smtClean="0"/>
              <a:t>2009;14:</a:t>
            </a:r>
            <a:r>
              <a:rPr lang="en-US" dirty="0"/>
              <a:t>195-9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Line 11"/>
          <p:cNvSpPr>
            <a:spLocks noChangeAspect="1" noChangeShapeType="1"/>
          </p:cNvSpPr>
          <p:nvPr/>
        </p:nvSpPr>
        <p:spPr bwMode="auto">
          <a:xfrm rot="1169337" flipV="1">
            <a:off x="4671454" y="3700733"/>
            <a:ext cx="639000" cy="2360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ltGray">
          <a:xfrm>
            <a:off x="5334001" y="3106500"/>
            <a:ext cx="3505199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i="1" dirty="0" smtClean="0">
                <a:solidFill>
                  <a:srgbClr val="000000"/>
                </a:solidFill>
                <a:latin typeface="Arial"/>
                <a:cs typeface="Arial"/>
              </a:rPr>
              <a:t>Switch to:</a:t>
            </a:r>
            <a:br>
              <a:rPr lang="en-US" sz="18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Tenofovir DF-Emtricitabine + 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Once Daily Third Agent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51)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460534"/>
              </p:ext>
            </p:extLst>
          </p:nvPr>
        </p:nvGraphicFramePr>
        <p:xfrm>
          <a:off x="457200" y="1752600"/>
          <a:ext cx="4191000" cy="4114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91000"/>
              </a:tblGrid>
              <a:tr h="349758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SONETT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765042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Prospective, non-randomized, single-group, open-label study assessing the effects of a switch from BID ZDV-3TC plus a BID 3</a:t>
                      </a:r>
                      <a:r>
                        <a:rPr lang="en-US" sz="1600" u="none" baseline="3000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rd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 agent to QD TDF-FTC plus a different 3</a:t>
                      </a:r>
                      <a:r>
                        <a:rPr lang="en-US" sz="1600" u="none" baseline="3000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rd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 agent to make a QD regimen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Criteria: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Adults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with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HIV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infection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Receiving a stable regimen of BID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ZDV-3TC plus a BID 3</a:t>
                      </a:r>
                      <a:r>
                        <a:rPr lang="en-US" sz="1600" u="non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agent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HIV RNA &lt;50 copies/mL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CD4 count &gt;50 cells/mL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Side effects to current regimen; deemed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would benefit from a QD regimen, or both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2952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Switching ZDV-3TC-Based Therapy to TDF-FTC-Based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Therapy</a:t>
            </a:r>
            <a:b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SONETT: Results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Virologic Suppression (Intention-to-Treat Analysis)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Arasteh</a:t>
            </a:r>
            <a:r>
              <a:rPr lang="en-US" dirty="0"/>
              <a:t> </a:t>
            </a:r>
            <a:r>
              <a:rPr lang="en-US" dirty="0" smtClean="0"/>
              <a:t>K, </a:t>
            </a:r>
            <a:r>
              <a:rPr lang="en-US" dirty="0"/>
              <a:t>et al. </a:t>
            </a:r>
            <a:r>
              <a:rPr lang="en-US" dirty="0" err="1"/>
              <a:t>Eur</a:t>
            </a:r>
            <a:r>
              <a:rPr lang="en-US" dirty="0"/>
              <a:t> J Med Res. </a:t>
            </a:r>
            <a:r>
              <a:rPr lang="en-US" dirty="0" smtClean="0"/>
              <a:t>2009;14:</a:t>
            </a:r>
            <a:r>
              <a:rPr lang="en-US" dirty="0"/>
              <a:t>195-9.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511017"/>
              </p:ext>
            </p:extLst>
          </p:nvPr>
        </p:nvGraphicFramePr>
        <p:xfrm>
          <a:off x="457200" y="1828810"/>
          <a:ext cx="8229600" cy="409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073523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200" rtlCol="0">
            <a:spAutoFit/>
          </a:bodyPr>
          <a:lstStyle/>
          <a:p>
            <a:r>
              <a:rPr lang="en-US" sz="1400" dirty="0" smtClean="0">
                <a:latin typeface="Arial"/>
              </a:rPr>
              <a:t>41/51 (80.4%) of participants completed full 48 weeks of treatment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7444920" y="5124900"/>
            <a:ext cx="6853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40/51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2480" y="5124900"/>
            <a:ext cx="6853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39/51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5124900"/>
            <a:ext cx="6853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43/51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5124900"/>
            <a:ext cx="6853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47/51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5124900"/>
            <a:ext cx="68536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48/51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31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Switching ZDV-3TC-Based Therapy to TDF-FTC-Based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Therapy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SONETT: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Arasteh</a:t>
            </a:r>
            <a:r>
              <a:rPr lang="en-US" dirty="0"/>
              <a:t> </a:t>
            </a:r>
            <a:r>
              <a:rPr lang="en-US" dirty="0" smtClean="0"/>
              <a:t>K, </a:t>
            </a:r>
            <a:r>
              <a:rPr lang="en-US" dirty="0"/>
              <a:t>et al. </a:t>
            </a:r>
            <a:r>
              <a:rPr lang="en-US" dirty="0" err="1"/>
              <a:t>Eur</a:t>
            </a:r>
            <a:r>
              <a:rPr lang="en-US" dirty="0"/>
              <a:t> J Med Res. </a:t>
            </a:r>
            <a:r>
              <a:rPr lang="en-US" dirty="0" smtClean="0"/>
              <a:t>2009;14:</a:t>
            </a:r>
            <a:r>
              <a:rPr lang="en-US" dirty="0"/>
              <a:t>195-9.</a:t>
            </a:r>
          </a:p>
        </p:txBody>
      </p:sp>
      <p:graphicFrame>
        <p:nvGraphicFramePr>
          <p:cNvPr id="12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67325"/>
              </p:ext>
            </p:extLst>
          </p:nvPr>
        </p:nvGraphicFramePr>
        <p:xfrm>
          <a:off x="457200" y="1371600"/>
          <a:ext cx="8229600" cy="487074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971800"/>
                <a:gridCol w="1828800"/>
                <a:gridCol w="1752600"/>
                <a:gridCol w="1676400"/>
              </a:tblGrid>
              <a:tr h="45720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Laboratory Results: Change from Baseline to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Week 48 (Median Values)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575171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818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0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Baseline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77D8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0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Change at 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Week 48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0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P Value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6C6C"/>
                    </a:solidFill>
                  </a:tcPr>
                </a:tc>
              </a:tr>
              <a:tr h="61699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CD4 count (cells/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μL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526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0.23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61699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Haemoglobin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(g/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14.8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&lt;0.001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61699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Fasting total cholesterol (mg/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194.0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-5.0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0.203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534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Fasting total cholesterol (mg/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 in participants with baseline value &gt;200 mg/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 (n = 22)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240.5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-26.0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0.001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61699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Fasting HDL (mg/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dL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50.5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0.094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61699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Creatinine clearance (mL/min)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114.0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-1.3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0.20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64450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Switching ZDV-3TC-Based Therapy to TDF-FTC-Based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Therapy</a:t>
            </a:r>
            <a:b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SONETT</a:t>
            </a: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Arasteh</a:t>
            </a:r>
            <a:r>
              <a:rPr lang="en-US" dirty="0"/>
              <a:t> </a:t>
            </a:r>
            <a:r>
              <a:rPr lang="en-US" dirty="0" smtClean="0"/>
              <a:t>K, </a:t>
            </a:r>
            <a:r>
              <a:rPr lang="en-US" dirty="0"/>
              <a:t>et al. </a:t>
            </a:r>
            <a:r>
              <a:rPr lang="en-US" dirty="0" err="1"/>
              <a:t>Eur</a:t>
            </a:r>
            <a:r>
              <a:rPr lang="en-US" dirty="0"/>
              <a:t> J Med Res. </a:t>
            </a:r>
            <a:r>
              <a:rPr lang="en-US" dirty="0" smtClean="0"/>
              <a:t>2009;14:</a:t>
            </a:r>
            <a:r>
              <a:rPr lang="en-US" dirty="0"/>
              <a:t>195-9.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6500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Results from this study support switching from a ZDV/3TC-containing HAART regimen to a completely QD regimen of TDF/FTC plus a third agent.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Virologic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immunologic control are maintained, with apparent benefits in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haemoglobin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.”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2566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182817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48742</TotalTime>
  <Words>373</Words>
  <Application>Microsoft Macintosh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Switching ZDV-3TC-Based Therapy to TDF-FTC-Based Therapy SONETT</vt:lpstr>
      <vt:lpstr>Switching ZDV-3TC-Based Therapy to TDF-FTC-Based Therapy SONETT: Study Design</vt:lpstr>
      <vt:lpstr>Switching ZDV-3TC-Based Therapy to TDF-FTC-Based Therapy SONETT: Results</vt:lpstr>
      <vt:lpstr>Switching ZDV-3TC-Based Therapy to TDF-FTC-Based Therapy SONETT: Results</vt:lpstr>
      <vt:lpstr>Switching ZDV-3TC-Based Therapy to TDF-FTC-Based Therapy SONETT: Conclusion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1656</cp:revision>
  <cp:lastPrinted>2008-02-05T14:34:24Z</cp:lastPrinted>
  <dcterms:created xsi:type="dcterms:W3CDTF">2010-11-28T05:36:22Z</dcterms:created>
  <dcterms:modified xsi:type="dcterms:W3CDTF">2017-07-11T20:36:14Z</dcterms:modified>
</cp:coreProperties>
</file>