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844" r:id="rId2"/>
    <p:sldId id="845" r:id="rId3"/>
    <p:sldId id="846" r:id="rId4"/>
    <p:sldId id="847" r:id="rId5"/>
    <p:sldId id="848" r:id="rId6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EFE3"/>
    <a:srgbClr val="E1EAEB"/>
    <a:srgbClr val="D9E0E9"/>
    <a:srgbClr val="C1D7E9"/>
    <a:srgbClr val="677D8F"/>
    <a:srgbClr val="6E4B7D"/>
    <a:srgbClr val="C7D6E4"/>
    <a:srgbClr val="D6E5E8"/>
    <a:srgbClr val="E3D8E8"/>
    <a:srgbClr val="EFD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88" autoAdjust="0"/>
    <p:restoredTop sz="92822" autoAdjust="0"/>
  </p:normalViewPr>
  <p:slideViewPr>
    <p:cSldViewPr showGuides="1">
      <p:cViewPr>
        <p:scale>
          <a:sx n="112" d="100"/>
          <a:sy n="112" d="100"/>
        </p:scale>
        <p:origin x="-2648" y="-104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4396516686731"/>
          <c:y val="0.112812017986181"/>
          <c:w val="0.834575495731962"/>
          <c:h val="0.7593385277837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TDF-FTC + 3rd Agent</c:v>
                </c:pt>
              </c:strCache>
            </c:strRef>
          </c:tx>
          <c:spPr>
            <a:solidFill>
              <a:srgbClr val="6E4B7D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LDL </c:v>
                </c:pt>
                <c:pt idx="2">
                  <c:v>HDL </c:v>
                </c:pt>
                <c:pt idx="3">
                  <c:v>Triglycerides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-0.8</c:v>
                </c:pt>
                <c:pt idx="1">
                  <c:v>-0.4</c:v>
                </c:pt>
                <c:pt idx="2">
                  <c:v>-0.1</c:v>
                </c:pt>
                <c:pt idx="3">
                  <c:v>-0.5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Continue Current ART</c:v>
                </c:pt>
              </c:strCache>
            </c:strRef>
          </c:tx>
          <c:spPr>
            <a:solidFill>
              <a:srgbClr val="677D8F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2"/>
              <c:layout>
                <c:manualLayout>
                  <c:x val="0.0"/>
                  <c:y val="0.07866529157259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LDL </c:v>
                </c:pt>
                <c:pt idx="2">
                  <c:v>HDL </c:v>
                </c:pt>
                <c:pt idx="3">
                  <c:v>Triglycerides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-0.1</c:v>
                </c:pt>
                <c:pt idx="1">
                  <c:v>-0.1</c:v>
                </c:pt>
                <c:pt idx="2">
                  <c:v>0.0</c:v>
                </c:pt>
                <c:pt idx="3">
                  <c:v>-0.1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2129876776"/>
        <c:axId val="-2129880856"/>
      </c:barChart>
      <c:catAx>
        <c:axId val="-2129876776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-212988085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29880856"/>
        <c:scaling>
          <c:orientation val="minMax"/>
          <c:max val="0.5"/>
          <c:min val="-1.25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dirty="0" smtClean="0"/>
                  <a:t>Change in</a:t>
                </a:r>
                <a:r>
                  <a:rPr lang="en-US" sz="1600" baseline="0" dirty="0" smtClean="0"/>
                  <a:t> Mean Value (</a:t>
                </a:r>
                <a:r>
                  <a:rPr lang="en-US" sz="1600" baseline="0" dirty="0" err="1" smtClean="0"/>
                  <a:t>mmol</a:t>
                </a:r>
                <a:r>
                  <a:rPr lang="en-US" sz="1600" baseline="0" dirty="0" smtClean="0"/>
                  <a:t>/L)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125923884514436"/>
              <c:y val="0.106069996032561"/>
            </c:manualLayout>
          </c:layout>
          <c:overlay val="0"/>
        </c:title>
        <c:numFmt formatCode="0.0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29876776"/>
        <c:crosses val="autoZero"/>
        <c:crossBetween val="between"/>
        <c:majorUnit val="0.25"/>
        <c:minorUnit val="0.25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25179442078832"/>
          <c:y val="0.0170824229767451"/>
          <c:w val="0.753648060503378"/>
          <c:h val="0.0772369291187624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Graph/Image/Table/Blue: click to add title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0" y="1248369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4889799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>
                <a:ea typeface="ＭＳ Ｐゴシック" pitchFamily="22" charset="-128"/>
                <a:cs typeface="ＭＳ Ｐゴシック" pitchFamily="22" charset="-128"/>
              </a:rPr>
              <a:t> </a:t>
            </a:r>
            <a:r>
              <a:rPr lang="en-US" sz="2400" b="0" dirty="0" smtClean="0"/>
              <a:t>Switching the NRTI Backbone to Tenofovir DF-Emtricitabine</a:t>
            </a:r>
            <a:br>
              <a:rPr lang="en-US" sz="2400" b="0" dirty="0" smtClean="0"/>
            </a:br>
            <a:r>
              <a:rPr lang="en-US" dirty="0" smtClean="0"/>
              <a:t>TOTEM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7890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016772" y="3230515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016772" y="3835824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Switching the NRTI Backbone to Tenofovir DF-Emtricitabine</a:t>
            </a:r>
            <a:r>
              <a:rPr lang="en-US" sz="2400" dirty="0" smtClean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 smtClean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TOTEM: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r>
              <a:rPr lang="en-US" dirty="0"/>
              <a:t>: </a:t>
            </a:r>
            <a:r>
              <a:rPr lang="en-US" dirty="0" err="1" smtClean="0">
                <a:latin typeface="Arial" pitchFamily="22" charset="0"/>
              </a:rPr>
              <a:t>Valantin</a:t>
            </a:r>
            <a:r>
              <a:rPr lang="en-US" dirty="0" smtClean="0">
                <a:latin typeface="Arial" pitchFamily="22" charset="0"/>
              </a:rPr>
              <a:t> MA, et al. </a:t>
            </a:r>
            <a:r>
              <a:rPr lang="en-US" dirty="0"/>
              <a:t>J </a:t>
            </a:r>
            <a:r>
              <a:rPr lang="en-US" dirty="0" err="1"/>
              <a:t>Antimicrob</a:t>
            </a:r>
            <a:r>
              <a:rPr lang="en-US" dirty="0"/>
              <a:t> </a:t>
            </a:r>
            <a:r>
              <a:rPr lang="en-US" dirty="0" err="1" smtClean="0"/>
              <a:t>Chemother</a:t>
            </a:r>
            <a:r>
              <a:rPr lang="en-US" dirty="0" smtClean="0"/>
              <a:t>. 2010;65:556-61.</a:t>
            </a:r>
            <a:endParaRPr lang="en-US" dirty="0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581912" y="2694442"/>
            <a:ext cx="3290485" cy="10911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TDF-FTC + Continue </a:t>
            </a:r>
            <a:b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n-US" sz="1800" b="1" baseline="30000" dirty="0" smtClean="0">
                <a:solidFill>
                  <a:srgbClr val="000000"/>
                </a:solidFill>
                <a:latin typeface="Arial"/>
                <a:cs typeface="Arial"/>
              </a:rPr>
              <a:t>rd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 Agent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46)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581912" y="3938021"/>
            <a:ext cx="3291840" cy="1091179"/>
          </a:xfrm>
          <a:prstGeom prst="rect">
            <a:avLst/>
          </a:prstGeom>
          <a:solidFill>
            <a:srgbClr val="E1EAEB"/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Continue Current ART</a:t>
            </a:r>
            <a:endParaRPr lang="en-US" sz="18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45)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144661"/>
              </p:ext>
            </p:extLst>
          </p:nvPr>
        </p:nvGraphicFramePr>
        <p:xfrm>
          <a:off x="410633" y="1676400"/>
          <a:ext cx="4694767" cy="43434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694767"/>
              </a:tblGrid>
              <a:tr h="451063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TOTEM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892337">
                <a:tc>
                  <a:txBody>
                    <a:bodyPr/>
                    <a:lstStyle/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12-week, multicenter, open-label, randomized trial of substituting the NRTI backbone with TDF-FTC for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virologically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suppressed patients with elevated lipids</a:t>
                      </a:r>
                      <a:endParaRPr lang="en-US" sz="1600" baseline="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91)</a:t>
                      </a:r>
                      <a: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Adults with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HIV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infection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&lt;400 copies/mL for </a:t>
                      </a:r>
                      <a:r>
                        <a:rPr lang="en-US" sz="1600" u="sng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6 months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Elevated fasting LDL or triglycerides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Receiving 2 NRTI’s (not TDF-FTC) 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plus an NNRTI or boosted PI</a:t>
                      </a:r>
                      <a:endParaRPr lang="en-US" sz="1600" b="0" baseline="3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 (Randomized 1:1)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Replace NRTI backbone with TDF-FTC</a:t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Continue current regimen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38631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0321417"/>
              </p:ext>
            </p:extLst>
          </p:nvPr>
        </p:nvGraphicFramePr>
        <p:xfrm>
          <a:off x="315327" y="1905001"/>
          <a:ext cx="8303933" cy="4197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rgbClr val="E7F1CA"/>
                </a:solidFill>
              </a:rPr>
              <a:t>Switching the NRTI Backbone to Tenofovir DF-Emtricitabine</a:t>
            </a:r>
            <a:r>
              <a:rPr lang="en-US" sz="2400" dirty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TOTEM: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12: Change in Plasma Lipids from Baseline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22" charset="0"/>
              </a:rPr>
              <a:t>Valantin</a:t>
            </a:r>
            <a:r>
              <a:rPr lang="en-US" dirty="0">
                <a:latin typeface="Arial" pitchFamily="22" charset="0"/>
              </a:rPr>
              <a:t> </a:t>
            </a:r>
            <a:r>
              <a:rPr lang="en-US" dirty="0" smtClean="0">
                <a:latin typeface="Arial" pitchFamily="22" charset="0"/>
              </a:rPr>
              <a:t>MA, </a:t>
            </a:r>
            <a:r>
              <a:rPr lang="en-US" dirty="0">
                <a:latin typeface="Arial" pitchFamily="22" charset="0"/>
              </a:rPr>
              <a:t>et al. </a:t>
            </a:r>
            <a:r>
              <a:rPr lang="en-US" dirty="0"/>
              <a:t>J </a:t>
            </a:r>
            <a:r>
              <a:rPr lang="en-US" dirty="0" err="1"/>
              <a:t>Antimicrob</a:t>
            </a:r>
            <a:r>
              <a:rPr lang="en-US" dirty="0"/>
              <a:t> </a:t>
            </a:r>
            <a:r>
              <a:rPr lang="en-US" dirty="0" err="1"/>
              <a:t>Chemother</a:t>
            </a:r>
            <a:r>
              <a:rPr lang="en-US" dirty="0"/>
              <a:t>. </a:t>
            </a:r>
            <a:r>
              <a:rPr lang="en-US" dirty="0" smtClean="0"/>
              <a:t>2010;65:</a:t>
            </a:r>
            <a:r>
              <a:rPr lang="en-US" dirty="0"/>
              <a:t>556</a:t>
            </a:r>
            <a:r>
              <a:rPr lang="en-US" dirty="0" smtClean="0"/>
              <a:t>-61</a:t>
            </a:r>
            <a:r>
              <a:rPr lang="en-US" dirty="0"/>
              <a:t>.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893660" y="2529120"/>
            <a:ext cx="1003059" cy="341379"/>
          </a:xfrm>
          <a:prstGeom prst="roundRect">
            <a:avLst/>
          </a:prstGeom>
          <a:solidFill>
            <a:srgbClr val="F2F2F2"/>
          </a:solidFill>
          <a:ln w="952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763"/>
            <a:r>
              <a:rPr lang="en-US" sz="1400" dirty="0" smtClean="0">
                <a:solidFill>
                  <a:schemeClr val="tx1"/>
                </a:solidFill>
                <a:latin typeface="Arial" pitchFamily="31" charset="0"/>
              </a:rPr>
              <a:t>P &lt; 0.001</a:t>
            </a:r>
            <a:endParaRPr lang="en-US" sz="1400" b="1" dirty="0">
              <a:solidFill>
                <a:schemeClr val="tx1"/>
              </a:solidFill>
              <a:latin typeface="Arial" pitchFamily="31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568941" y="2529120"/>
            <a:ext cx="1003059" cy="341379"/>
          </a:xfrm>
          <a:prstGeom prst="roundRect">
            <a:avLst/>
          </a:prstGeom>
          <a:solidFill>
            <a:srgbClr val="F2F2F2"/>
          </a:solidFill>
          <a:ln w="952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763"/>
            <a:r>
              <a:rPr lang="en-US" sz="1400" dirty="0" smtClean="0">
                <a:solidFill>
                  <a:schemeClr val="tx1"/>
                </a:solidFill>
                <a:latin typeface="Arial" pitchFamily="31" charset="0"/>
              </a:rPr>
              <a:t>P = 0.031</a:t>
            </a:r>
            <a:endParaRPr lang="en-US" sz="1400" b="1" dirty="0">
              <a:solidFill>
                <a:schemeClr val="tx1"/>
              </a:solidFill>
              <a:latin typeface="Arial" pitchFamily="31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21541" y="2529120"/>
            <a:ext cx="1003059" cy="341379"/>
          </a:xfrm>
          <a:prstGeom prst="roundRect">
            <a:avLst/>
          </a:prstGeom>
          <a:solidFill>
            <a:srgbClr val="F2F2F2"/>
          </a:solidFill>
          <a:ln w="952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763"/>
            <a:r>
              <a:rPr lang="en-US" sz="1400" dirty="0">
                <a:solidFill>
                  <a:schemeClr val="tx1"/>
                </a:solidFill>
                <a:latin typeface="Arial" pitchFamily="31" charset="0"/>
              </a:rPr>
              <a:t>P = </a:t>
            </a:r>
            <a:r>
              <a:rPr lang="en-US" sz="1400" dirty="0" smtClean="0">
                <a:solidFill>
                  <a:schemeClr val="tx1"/>
                </a:solidFill>
                <a:latin typeface="Arial" pitchFamily="31" charset="0"/>
              </a:rPr>
              <a:t>0.009</a:t>
            </a:r>
            <a:endParaRPr lang="en-US" sz="1400" b="1" dirty="0">
              <a:solidFill>
                <a:schemeClr val="tx1"/>
              </a:solidFill>
              <a:latin typeface="Arial" pitchFamily="31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997941" y="2529120"/>
            <a:ext cx="1003059" cy="341379"/>
          </a:xfrm>
          <a:prstGeom prst="roundRect">
            <a:avLst/>
          </a:prstGeom>
          <a:solidFill>
            <a:srgbClr val="F2F2F2"/>
          </a:solidFill>
          <a:ln w="952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763"/>
            <a:r>
              <a:rPr lang="en-US" sz="1400" dirty="0">
                <a:solidFill>
                  <a:schemeClr val="tx1"/>
                </a:solidFill>
                <a:latin typeface="Arial" pitchFamily="31" charset="0"/>
              </a:rPr>
              <a:t>P = </a:t>
            </a:r>
            <a:r>
              <a:rPr lang="en-US" sz="1400" dirty="0" smtClean="0">
                <a:solidFill>
                  <a:schemeClr val="tx1"/>
                </a:solidFill>
                <a:latin typeface="Arial" pitchFamily="31" charset="0"/>
              </a:rPr>
              <a:t>0.034</a:t>
            </a:r>
            <a:endParaRPr lang="en-US" sz="1400" b="1" dirty="0">
              <a:solidFill>
                <a:schemeClr val="tx1"/>
              </a:solidFill>
              <a:latin typeface="Arial" pitchFamily="3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61597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Switching the NRTI Backbone to Tenofovir DF-Emtricitabine</a:t>
            </a:r>
            <a:r>
              <a:rPr lang="en-US" sz="2400" dirty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TOTEM: Results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22" charset="0"/>
              </a:rPr>
              <a:t>Valantin</a:t>
            </a:r>
            <a:r>
              <a:rPr lang="en-US" dirty="0">
                <a:latin typeface="Arial" pitchFamily="22" charset="0"/>
              </a:rPr>
              <a:t> </a:t>
            </a:r>
            <a:r>
              <a:rPr lang="en-US" dirty="0" smtClean="0">
                <a:latin typeface="Arial" pitchFamily="22" charset="0"/>
              </a:rPr>
              <a:t>MA, </a:t>
            </a:r>
            <a:r>
              <a:rPr lang="en-US" dirty="0">
                <a:latin typeface="Arial" pitchFamily="22" charset="0"/>
              </a:rPr>
              <a:t>et al. </a:t>
            </a:r>
            <a:r>
              <a:rPr lang="en-US" dirty="0"/>
              <a:t>J </a:t>
            </a:r>
            <a:r>
              <a:rPr lang="en-US" dirty="0" err="1"/>
              <a:t>Antimicrob</a:t>
            </a:r>
            <a:r>
              <a:rPr lang="en-US" dirty="0"/>
              <a:t> </a:t>
            </a:r>
            <a:r>
              <a:rPr lang="en-US" dirty="0" err="1"/>
              <a:t>Chemother</a:t>
            </a:r>
            <a:r>
              <a:rPr lang="en-US" dirty="0"/>
              <a:t>. </a:t>
            </a:r>
            <a:r>
              <a:rPr lang="en-US" dirty="0" smtClean="0"/>
              <a:t>2010;65:</a:t>
            </a:r>
            <a:r>
              <a:rPr lang="en-US" dirty="0"/>
              <a:t>556</a:t>
            </a:r>
            <a:r>
              <a:rPr lang="en-US" dirty="0" smtClean="0"/>
              <a:t>-61</a:t>
            </a:r>
            <a:r>
              <a:rPr lang="en-US" dirty="0"/>
              <a:t>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286969"/>
              </p:ext>
            </p:extLst>
          </p:nvPr>
        </p:nvGraphicFramePr>
        <p:xfrm>
          <a:off x="0" y="25633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2000" b="1" i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“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Switching to tenofovir disoproxil fumarate + emtricitabine in </a:t>
                      </a:r>
                      <a:r>
                        <a:rPr lang="en-US" sz="2000" b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dyslipidaemic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HIV-infected patients improves triglycerides and LDL-cholesterol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64667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5959631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37334</TotalTime>
  <Words>184</Words>
  <Application>Microsoft Macintosh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NCRC</vt:lpstr>
      <vt:lpstr> Switching the NRTI Backbone to Tenofovir DF-Emtricitabine TOTEM</vt:lpstr>
      <vt:lpstr>Switching the NRTI Backbone to Tenofovir DF-Emtricitabine TOTEM: Study Design</vt:lpstr>
      <vt:lpstr>Switching the NRTI Backbone to Tenofovir DF-Emtricitabine TOTEM: Results</vt:lpstr>
      <vt:lpstr>Switching the NRTI Backbone to Tenofovir DF-Emtricitabine TOTEM: Results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1430</cp:revision>
  <cp:lastPrinted>2008-02-05T14:34:24Z</cp:lastPrinted>
  <dcterms:created xsi:type="dcterms:W3CDTF">2010-11-28T05:36:22Z</dcterms:created>
  <dcterms:modified xsi:type="dcterms:W3CDTF">2017-07-10T04:07:01Z</dcterms:modified>
</cp:coreProperties>
</file>