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828" r:id="rId2"/>
    <p:sldId id="829" r:id="rId3"/>
    <p:sldId id="830" r:id="rId4"/>
    <p:sldId id="831" r:id="rId5"/>
    <p:sldId id="832" r:id="rId6"/>
    <p:sldId id="834" r:id="rId7"/>
    <p:sldId id="835" r:id="rId8"/>
    <p:sldId id="836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FE3"/>
    <a:srgbClr val="E1EAEB"/>
    <a:srgbClr val="D9E0E9"/>
    <a:srgbClr val="C1D7E9"/>
    <a:srgbClr val="677D8F"/>
    <a:srgbClr val="6E4B7D"/>
    <a:srgbClr val="C7D6E4"/>
    <a:srgbClr val="D6E5E8"/>
    <a:srgbClr val="E3D8E8"/>
    <a:srgbClr val="E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2822" autoAdjust="0"/>
  </p:normalViewPr>
  <p:slideViewPr>
    <p:cSldViewPr showGuides="1">
      <p:cViewPr>
        <p:scale>
          <a:sx n="112" d="100"/>
          <a:sy n="112" d="100"/>
        </p:scale>
        <p:origin x="-2648" y="-104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Relationship Id="rId3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29152560510546"/>
          <c:w val="0.844536186448916"/>
          <c:h val="0.8411953264845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RTV-boosted PI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HIV RNA &lt;200</c:v>
                </c:pt>
              </c:strCache>
            </c:strRef>
          </c:cat>
          <c:val>
            <c:numRef>
              <c:f>Sheet1!$B$2:$B$2</c:f>
              <c:numCache>
                <c:formatCode>0.0</c:formatCode>
                <c:ptCount val="1"/>
                <c:pt idx="0">
                  <c:v>86.4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RTV-boosted PI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lang="en-US"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HIV RNA &lt;200</c:v>
                </c:pt>
              </c:strCache>
            </c:strRef>
          </c:cat>
          <c:val>
            <c:numRef>
              <c:f>Sheet1!$C$2:$C$2</c:f>
              <c:numCache>
                <c:formatCode>0.0</c:formatCode>
                <c:ptCount val="1"/>
                <c:pt idx="0">
                  <c:v>83.3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-2088400312"/>
        <c:axId val="-2088471288"/>
      </c:barChart>
      <c:catAx>
        <c:axId val="-20884003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0884712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847128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 smtClean="0"/>
                  <a:t> HIV RNA &lt;200</a:t>
                </a:r>
                <a:r>
                  <a:rPr lang="en-US" sz="1600" b="1" baseline="0" dirty="0" smtClean="0"/>
                  <a:t> </a:t>
                </a:r>
                <a:r>
                  <a:rPr lang="en-US" sz="1600" b="1" dirty="0" smtClean="0"/>
                  <a:t>copies/mL (%)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0.010446698970321"/>
              <c:y val="0.1831304965366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840031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90388905713709"/>
          <c:y val="0.0153060985360851"/>
          <c:w val="0.781725217040178"/>
          <c:h val="0.0966517335979453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604608318191"/>
          <c:w val="0.844536186448916"/>
          <c:h val="0.830989299414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RTV-boosted PI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HIV RNA &lt;200</c:v>
                </c:pt>
              </c:strCache>
            </c:strRef>
          </c:cat>
          <c:val>
            <c:numRef>
              <c:f>Sheet1!$B$2:$B$2</c:f>
              <c:numCache>
                <c:formatCode>0.0</c:formatCode>
                <c:ptCount val="1"/>
                <c:pt idx="0">
                  <c:v>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RTV-boosted PI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lang="en-US"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HIV RNA &lt;200</c:v>
                </c:pt>
              </c:strCache>
            </c:strRef>
          </c:cat>
          <c:val>
            <c:numRef>
              <c:f>Sheet1!$C$2:$C$2</c:f>
              <c:numCache>
                <c:formatCode>0.0</c:formatCode>
                <c:ptCount val="1"/>
                <c:pt idx="0">
                  <c:v>11.0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2020369528"/>
        <c:axId val="2122869784"/>
      </c:barChart>
      <c:catAx>
        <c:axId val="2020369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228697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22869784"/>
        <c:scaling>
          <c:orientation val="minMax"/>
          <c:max val="2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 smtClean="0"/>
                  <a:t># with </a:t>
                </a:r>
                <a:r>
                  <a:rPr lang="en-US" sz="1600" b="1" dirty="0" err="1" smtClean="0"/>
                  <a:t>Virologic</a:t>
                </a:r>
                <a:r>
                  <a:rPr lang="en-US" sz="1600" b="1" dirty="0" smtClean="0"/>
                  <a:t> Failure </a:t>
                </a:r>
                <a:br>
                  <a:rPr lang="en-US" sz="1600" b="1" dirty="0" smtClean="0"/>
                </a:br>
                <a:r>
                  <a:rPr lang="en-US" sz="1600" b="1" dirty="0" smtClean="0"/>
                  <a:t>(HIV RNA &gt;200 copies/mL)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0.0"/>
              <c:y val="0.20003381788814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20369528"/>
        <c:crosses val="autoZero"/>
        <c:crossBetween val="between"/>
        <c:majorUnit val="5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19551282051282"/>
          <c:y val="0.00248561477892187"/>
          <c:w val="0.743263678578639"/>
          <c:h val="0.11378785584494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12812017986181"/>
          <c:w val="0.834575495731962"/>
          <c:h val="0.75933852778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RTV-Boosted PI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-21.0</c:v>
                </c:pt>
                <c:pt idx="1">
                  <c:v>-7.0</c:v>
                </c:pt>
                <c:pt idx="2">
                  <c:v>-1.0</c:v>
                </c:pt>
                <c:pt idx="3">
                  <c:v>-18.0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RTV-Boosted PI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-3.0</c:v>
                </c:pt>
                <c:pt idx="1">
                  <c:v>2.0</c:v>
                </c:pt>
                <c:pt idx="2">
                  <c:v>0.0</c:v>
                </c:pt>
                <c:pt idx="3">
                  <c:v>-9.0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094280888"/>
        <c:axId val="-2088320920"/>
      </c:barChart>
      <c:catAx>
        <c:axId val="2094280888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883209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8320920"/>
        <c:scaling>
          <c:orientation val="minMax"/>
          <c:max val="15.0"/>
          <c:min val="-30.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 smtClean="0"/>
                  <a:t>Change in</a:t>
                </a:r>
                <a:r>
                  <a:rPr lang="en-US" sz="1600" baseline="0" dirty="0" smtClean="0"/>
                  <a:t> Mean Value (mg/</a:t>
                </a:r>
                <a:r>
                  <a:rPr lang="en-US" sz="1600" baseline="0" dirty="0" err="1" smtClean="0"/>
                  <a:t>dL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4827512457049"/>
              <c:y val="0.109095561176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94280888"/>
        <c:crosses val="autoZero"/>
        <c:crossBetween val="between"/>
        <c:majorUnit val="5.0"/>
        <c:minorUnit val="5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25179442078832"/>
          <c:y val="0.0170824229767451"/>
          <c:w val="0.753648060503378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0.48077</cdr:x>
      <cdr:y>0.23077</cdr:y>
    </cdr:from>
    <cdr:to>
      <cdr:x>0.60734</cdr:x>
      <cdr:y>0.32154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3810000" y="914400"/>
          <a:ext cx="1003059" cy="359667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F2F2"/>
        </a:solidFill>
        <a:ln xmlns:a="http://schemas.openxmlformats.org/drawingml/2006/main" w="9525" cmpd="sng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893763"/>
          <a:r>
            <a:rPr lang="en-US" sz="1400" dirty="0" smtClean="0">
              <a:solidFill>
                <a:schemeClr val="tx1"/>
              </a:solidFill>
              <a:latin typeface="Arial" pitchFamily="31" charset="0"/>
            </a:rPr>
            <a:t>P = 0.034</a:t>
          </a:r>
          <a:endParaRPr lang="en-US" sz="1400" b="1" dirty="0">
            <a:solidFill>
              <a:schemeClr val="tx1"/>
            </a:solidFill>
            <a:latin typeface="Arial" pitchFamily="31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 smtClean="0"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200" b="0" dirty="0" err="1" smtClean="0"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200" b="0" dirty="0" smtClean="0">
                <a:ea typeface="ＭＳ Ｐゴシック" pitchFamily="22" charset="-128"/>
                <a:cs typeface="ＭＳ Ｐゴシック" pitchFamily="22" charset="-128"/>
              </a:rPr>
              <a:t>-Lamivudine to Tenofovir DF-Emtricitabine</a:t>
            </a:r>
            <a:br>
              <a:rPr lang="en-US" sz="2200" b="0" dirty="0" smtClean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dirty="0" smtClean="0"/>
              <a:t>SWIFT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912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 to Tenofovir DF-Emtricitabine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SWIFT: Study Design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61760"/>
            <a:ext cx="7357838" cy="320039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Campo R, et al. </a:t>
            </a:r>
            <a:r>
              <a:rPr lang="en-US" dirty="0" err="1"/>
              <a:t>Clin</a:t>
            </a:r>
            <a:r>
              <a:rPr lang="en-US" dirty="0"/>
              <a:t> Infect Dis. 2013;56:1637-45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10342"/>
              </p:ext>
            </p:extLst>
          </p:nvPr>
        </p:nvGraphicFramePr>
        <p:xfrm>
          <a:off x="533400" y="1573800"/>
          <a:ext cx="4038600" cy="45643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8600"/>
              </a:tblGrid>
              <a:tr h="3683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SWIFT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Prospective, randomized, open-label study to evaluate the efficacy and safety of a switch from ABC-3TC to TDF-FTC in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virologically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suppressed patients taking a RTV-boosted PI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Adults with HIV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infection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Men and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nonpregnant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women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Receiving ABC-3TC + RTV-boosted PI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(and no additional ARV agents)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No resistance to any study drug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HIV RNA &lt;200 copies/mL 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months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eGFR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 mL/min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AST/ALT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&lt;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5x upper limit of normal,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If on a lipid-lowering agent then stable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dose x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months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16" name="Line 11"/>
          <p:cNvSpPr>
            <a:spLocks noChangeShapeType="1"/>
          </p:cNvSpPr>
          <p:nvPr/>
        </p:nvSpPr>
        <p:spPr bwMode="auto">
          <a:xfrm rot="1169337" flipV="1">
            <a:off x="4677420" y="32305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rot="20430663">
            <a:off x="4677420" y="38358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ltGray">
          <a:xfrm>
            <a:off x="5242560" y="2694442"/>
            <a:ext cx="3290485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to TDF-FTC + PI/r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155)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ltGray">
          <a:xfrm>
            <a:off x="5242560" y="3938021"/>
            <a:ext cx="3291840" cy="1091179"/>
          </a:xfrm>
          <a:prstGeom prst="rect">
            <a:avLst/>
          </a:prstGeom>
          <a:solidFill>
            <a:srgbClr val="D9E0E9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Continue ABC-3TC + PI/r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156)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73573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 to Tenofovir DF-Emtricitabine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SWIFT: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48 </a:t>
            </a:r>
            <a:r>
              <a:rPr lang="en-US" dirty="0" err="1" smtClean="0"/>
              <a:t>Virologic</a:t>
            </a:r>
            <a:r>
              <a:rPr lang="en-US" dirty="0" smtClean="0"/>
              <a:t> Response (by TLOVR, Intention-to-Treat Analysis)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Campo </a:t>
            </a:r>
            <a:r>
              <a:rPr lang="en-US" dirty="0" smtClean="0"/>
              <a:t>R,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2013;56:1637-45.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795215"/>
              </p:ext>
            </p:extLst>
          </p:nvPr>
        </p:nvGraphicFramePr>
        <p:xfrm>
          <a:off x="609600" y="1828800"/>
          <a:ext cx="8001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0958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 to Tenofovir DF-Emtricitabine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SWIFT: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48 </a:t>
            </a:r>
            <a:r>
              <a:rPr lang="en-US" dirty="0" err="1" smtClean="0"/>
              <a:t>Virologic</a:t>
            </a:r>
            <a:r>
              <a:rPr lang="en-US" dirty="0" smtClean="0"/>
              <a:t> Failure (Intention-to-Treat Analysis)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Campo </a:t>
            </a:r>
            <a:r>
              <a:rPr lang="en-US" dirty="0" smtClean="0"/>
              <a:t>R,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2013;56:1637-45.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43111"/>
              </p:ext>
            </p:extLst>
          </p:nvPr>
        </p:nvGraphicFramePr>
        <p:xfrm>
          <a:off x="609600" y="1828800"/>
          <a:ext cx="7924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91200"/>
            <a:ext cx="914400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Arial"/>
              </a:rPr>
              <a:t>All 3 subjects with </a:t>
            </a:r>
            <a:r>
              <a:rPr lang="en-US" sz="1400" dirty="0" err="1" smtClean="0">
                <a:latin typeface="Arial"/>
              </a:rPr>
              <a:t>virologic</a:t>
            </a:r>
            <a:r>
              <a:rPr lang="en-US" sz="1400" dirty="0" smtClean="0">
                <a:latin typeface="Arial"/>
              </a:rPr>
              <a:t> failure in the TDF-FTC arm had low-level </a:t>
            </a:r>
            <a:r>
              <a:rPr lang="en-US" sz="1400" dirty="0" err="1" smtClean="0">
                <a:latin typeface="Arial"/>
              </a:rPr>
              <a:t>viremia</a:t>
            </a:r>
            <a:r>
              <a:rPr lang="en-US" sz="1400" dirty="0" smtClean="0">
                <a:latin typeface="Arial"/>
              </a:rPr>
              <a:t> (209-452 copies/mL)</a:t>
            </a:r>
            <a:br>
              <a:rPr lang="en-US" sz="1400" dirty="0" smtClean="0">
                <a:latin typeface="Arial"/>
              </a:rPr>
            </a:br>
            <a:r>
              <a:rPr lang="en-US" sz="1400" dirty="0" smtClean="0">
                <a:latin typeface="Arial"/>
              </a:rPr>
              <a:t>No genotypic resistance was observed with </a:t>
            </a:r>
            <a:r>
              <a:rPr lang="en-US" sz="1400" dirty="0" err="1" smtClean="0">
                <a:latin typeface="Arial"/>
              </a:rPr>
              <a:t>virologic</a:t>
            </a:r>
            <a:r>
              <a:rPr lang="en-US" sz="1400" dirty="0" smtClean="0">
                <a:latin typeface="Arial"/>
              </a:rPr>
              <a:t> failure in either arm</a:t>
            </a:r>
          </a:p>
        </p:txBody>
      </p:sp>
    </p:spTree>
    <p:extLst>
      <p:ext uri="{BB962C8B-B14F-4D97-AF65-F5344CB8AC3E}">
        <p14:creationId xmlns:p14="http://schemas.microsoft.com/office/powerpoint/2010/main" val="41627969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 to Tenofovir DF-Emtricitabine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SWIFT: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Campo </a:t>
            </a:r>
            <a:r>
              <a:rPr lang="en-US" dirty="0" smtClean="0"/>
              <a:t>R,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2013;56:1637-45.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052406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806120" y="2540460"/>
            <a:ext cx="1140165" cy="313942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</a:t>
            </a:r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= &lt;0.001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33895" y="2540460"/>
            <a:ext cx="1140165" cy="313942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</a:t>
            </a:r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0.007</a:t>
            </a:r>
            <a:endParaRPr lang="en-US" sz="1400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81600" y="2540460"/>
            <a:ext cx="1140165" cy="313942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</a:t>
            </a:r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0.26</a:t>
            </a:r>
            <a:endParaRPr lang="en-US" sz="1400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010400" y="2540460"/>
            <a:ext cx="1140165" cy="313942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</a:t>
            </a:r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0.074</a:t>
            </a:r>
            <a:endParaRPr lang="en-US" sz="1400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130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 to Tenofovir DF-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Emtricitabine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SWIFT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Campo </a:t>
            </a:r>
            <a:r>
              <a:rPr lang="en-US" dirty="0" smtClean="0"/>
              <a:t>R,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2013;56:1637-45.</a:t>
            </a:r>
          </a:p>
        </p:txBody>
      </p:sp>
      <p:graphicFrame>
        <p:nvGraphicFramePr>
          <p:cNvPr id="9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39106"/>
              </p:ext>
            </p:extLst>
          </p:nvPr>
        </p:nvGraphicFramePr>
        <p:xfrm>
          <a:off x="338820" y="1447800"/>
          <a:ext cx="8458200" cy="480359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07894"/>
                <a:gridCol w="2475153"/>
                <a:gridCol w="2475153"/>
              </a:tblGrid>
              <a:tr h="48796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SWIFT Trial Results: Adverse Events (AE’s)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</a:tr>
              <a:tr h="655037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TDF-FTC + RTV + PI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155)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ABC-3TC + RTV + PI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156)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7D8F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Any AE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112 (72.3%)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120 (76.9%)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Grade 3 or 4 AE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 (8.4%)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 (10.3%)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AE related to study drug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 (10.3%)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 (3.8%)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Grade 3-4 AE related to study drug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 (0.6%)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 (0%)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AE leading to study drug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discontinuation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(4.5%)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 (1.9%)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Renal AE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 (4.5%)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 (5.1%)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  <a:tr h="52294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Change in 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eGFR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(baseline to 48</a:t>
                      </a: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weeks, </a:t>
                      </a:r>
                      <a:r>
                        <a:rPr lang="en-US" sz="1600" kern="1200" spc="-3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Cockroft-Gault</a:t>
                      </a: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)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-8.3 mL/min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-4.5 mL/min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591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from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 to Tenofovir DF-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Emtricitabine</a:t>
            </a:r>
            <a:b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SWIFT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: 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Campo R et al. </a:t>
            </a:r>
            <a:r>
              <a:rPr lang="en-US" dirty="0" err="1"/>
              <a:t>Clin</a:t>
            </a:r>
            <a:r>
              <a:rPr lang="en-US" dirty="0"/>
              <a:t> Infect Dis. 2013;56:1637-45.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8297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Switching to FTC/TDF from 3TC/ABC maintained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virologic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suppression, had fewer VFs, improved lipid parameters and Framingham scores but decreased 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eGFR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1141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959631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37334</TotalTime>
  <Words>515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NCRC</vt:lpstr>
      <vt:lpstr>Switch from Abacavir-Lamivudine to Tenofovir DF-Emtricitabine SWIFT</vt:lpstr>
      <vt:lpstr>Switch from Abacavir-Lamivudine to Tenofovir DF-Emtricitabine SWIFT: Study Design</vt:lpstr>
      <vt:lpstr>Switch from Abacavir-Lamivudine to Tenofovir DF-Emtricitabine SWIFT: Results</vt:lpstr>
      <vt:lpstr>Switch from Abacavir-Lamivudine to Tenofovir DF-Emtricitabine SWIFT: Results</vt:lpstr>
      <vt:lpstr>Switch from Abacavir-Lamivudine to Tenofovir DF-Emtricitabine SWIFT: Results</vt:lpstr>
      <vt:lpstr>Switch from Abacavir-Lamivudine to Tenofovir DF-Emtricitabine SWIFT: Results</vt:lpstr>
      <vt:lpstr>Switch from Abacavir-Lamivudine to Tenofovir DF-Emtricitabine SWIFT: Results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1432</cp:revision>
  <cp:lastPrinted>2008-02-05T14:34:24Z</cp:lastPrinted>
  <dcterms:created xsi:type="dcterms:W3CDTF">2010-11-28T05:36:22Z</dcterms:created>
  <dcterms:modified xsi:type="dcterms:W3CDTF">2017-07-10T04:07:30Z</dcterms:modified>
</cp:coreProperties>
</file>