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848" r:id="rId2"/>
    <p:sldId id="849" r:id="rId3"/>
    <p:sldId id="850" r:id="rId4"/>
    <p:sldId id="851" r:id="rId5"/>
    <p:sldId id="852" r:id="rId6"/>
    <p:sldId id="853" r:id="rId7"/>
    <p:sldId id="854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FE3"/>
    <a:srgbClr val="E1EAEB"/>
    <a:srgbClr val="D9E0E9"/>
    <a:srgbClr val="C1D7E9"/>
    <a:srgbClr val="677D8F"/>
    <a:srgbClr val="6E4B7D"/>
    <a:srgbClr val="C7D6E4"/>
    <a:srgbClr val="D6E5E8"/>
    <a:srgbClr val="E3D8E8"/>
    <a:srgbClr val="EFD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2822" autoAdjust="0"/>
  </p:normalViewPr>
  <p:slideViewPr>
    <p:cSldViewPr showGuides="1">
      <p:cViewPr>
        <p:scale>
          <a:sx n="112" d="100"/>
          <a:sy n="112" d="100"/>
        </p:scale>
        <p:origin x="-2648" y="-104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7241202900485"/>
          <c:w val="0.844536186448916"/>
          <c:h val="0.8297942524133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+ [PI or NNRTI]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HIV RNA &lt;200</c:v>
                </c:pt>
              </c:strCache>
            </c:strRef>
          </c:cat>
          <c:val>
            <c:numRef>
              <c:f>Sheet1!$B$2:$B$2</c:f>
              <c:numCache>
                <c:formatCode>0</c:formatCode>
                <c:ptCount val="1"/>
                <c:pt idx="0">
                  <c:v>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 + [PI or NNRTI]</c:v>
                </c:pt>
              </c:strCache>
            </c:strRef>
          </c:tx>
          <c:spPr>
            <a:solidFill>
              <a:srgbClr val="677D8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lang="en-US"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</c:f>
              <c:strCache>
                <c:ptCount val="1"/>
                <c:pt idx="0">
                  <c:v>HIV RNA &lt;200</c:v>
                </c:pt>
              </c:strCache>
            </c:strRef>
          </c:cat>
          <c:val>
            <c:numRef>
              <c:f>Sheet1!$C$2:$C$2</c:f>
              <c:numCache>
                <c:formatCode>0</c:formatCode>
                <c:ptCount val="1"/>
                <c:pt idx="0">
                  <c:v>10.0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axId val="-2127219432"/>
        <c:axId val="-2111874360"/>
      </c:barChart>
      <c:catAx>
        <c:axId val="-21272194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21118743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1874360"/>
        <c:scaling>
          <c:orientation val="minMax"/>
          <c:max val="2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en-US" sz="1600" b="1" dirty="0" smtClean="0"/>
                  <a:t># with </a:t>
                </a:r>
                <a:r>
                  <a:rPr lang="en-US" sz="1600" b="1" dirty="0" err="1" smtClean="0"/>
                  <a:t>Virologic</a:t>
                </a:r>
                <a:r>
                  <a:rPr lang="en-US" sz="1600" b="1" dirty="0" smtClean="0"/>
                  <a:t> Failure </a:t>
                </a:r>
                <a:br>
                  <a:rPr lang="en-US" sz="1600" b="1" dirty="0" smtClean="0"/>
                </a:br>
                <a:r>
                  <a:rPr lang="en-US" sz="1600" b="1" dirty="0" smtClean="0"/>
                  <a:t>(HIV RNA &gt;200 copies/mL)</a:t>
                </a:r>
                <a:endParaRPr lang="en-US" sz="1600" b="1" dirty="0"/>
              </a:p>
            </c:rich>
          </c:tx>
          <c:layout>
            <c:manualLayout>
              <c:xMode val="edge"/>
              <c:yMode val="edge"/>
              <c:x val="0.0"/>
              <c:y val="0.22795653721250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27219432"/>
        <c:crosses val="autoZero"/>
        <c:crossBetween val="between"/>
        <c:majorUnit val="5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39771677845825"/>
          <c:y val="0.0179681035633258"/>
          <c:w val="0.732342519685039"/>
          <c:h val="0.0816279638773967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4396516686731"/>
          <c:y val="0.146093501155798"/>
          <c:w val="0.834575495731962"/>
          <c:h val="0.726057055921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TDF-FTC + [PI or NNRTI]</c:v>
                </c:pt>
              </c:strCache>
            </c:strRef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-0.1</c:v>
                </c:pt>
                <c:pt idx="1">
                  <c:v>0.0</c:v>
                </c:pt>
                <c:pt idx="2">
                  <c:v>-0.1</c:v>
                </c:pt>
                <c:pt idx="3">
                  <c:v>-0.2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ABC-3TC + [PI or NNRTI]</c:v>
                </c:pt>
              </c:strCache>
            </c:strRef>
          </c:tx>
          <c:spPr>
            <a:solidFill>
              <a:srgbClr val="677D8F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</c:v>
                </c:pt>
                <c:pt idx="2">
                  <c:v>HDL </c:v>
                </c:pt>
                <c:pt idx="3">
                  <c:v>Triglycerides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0.4</c:v>
                </c:pt>
                <c:pt idx="1">
                  <c:v>0.2</c:v>
                </c:pt>
                <c:pt idx="2">
                  <c:v>0.0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2143474632"/>
        <c:axId val="-2126876344"/>
      </c:barChart>
      <c:catAx>
        <c:axId val="2143474632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/>
            </a:pPr>
            <a:endParaRPr lang="en-US"/>
          </a:p>
        </c:txPr>
        <c:crossAx val="-21268763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6876344"/>
        <c:scaling>
          <c:orientation val="minMax"/>
          <c:max val="0.75"/>
          <c:min val="-0.5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 smtClean="0"/>
                  <a:t>Change in</a:t>
                </a:r>
                <a:r>
                  <a:rPr lang="en-US" sz="1600" baseline="0" dirty="0" smtClean="0"/>
                  <a:t> Mean Value (</a:t>
                </a:r>
                <a:r>
                  <a:rPr lang="en-US" sz="1600" baseline="0" dirty="0" err="1" smtClean="0"/>
                  <a:t>mmol</a:t>
                </a:r>
                <a:r>
                  <a:rPr lang="en-US" sz="1600" baseline="0" dirty="0" smtClean="0"/>
                  <a:t>/L)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5923884514436"/>
              <c:y val="0.106069996032561"/>
            </c:manualLayout>
          </c:layout>
          <c:overlay val="0"/>
        </c:title>
        <c:numFmt formatCode="0.0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2143474632"/>
        <c:crosses val="autoZero"/>
        <c:crossBetween val="between"/>
        <c:majorUnit val="0.25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63414336315093"/>
          <c:y val="0.0170824229767451"/>
          <c:w val="0.715413166267117"/>
          <c:h val="0.0772369291187624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6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0" dirty="0" smtClean="0">
                <a:ea typeface="ＭＳ Ｐゴシック" pitchFamily="22" charset="-128"/>
                <a:cs typeface="ＭＳ Ｐゴシック" pitchFamily="22" charset="-128"/>
              </a:rPr>
              <a:t>Switch NRTIs to Tenofovir DF-Emtricitabine or Abacavir-Lamivudine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dirty="0" smtClean="0"/>
              <a:t>STEAL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7927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NRTIs to Tenofovir DF-Emtricitabine or Abacavir-Lamivudine</a:t>
            </a:r>
            <a:r>
              <a:rPr lang="en-US" sz="22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2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STEAL: Study Design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>
          <a:xfrm>
            <a:off x="323850" y="6461760"/>
            <a:ext cx="7357838" cy="320039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smtClean="0"/>
              <a:t>Martin A, et al. </a:t>
            </a:r>
            <a:r>
              <a:rPr lang="en-US" dirty="0" err="1"/>
              <a:t>Clin</a:t>
            </a:r>
            <a:r>
              <a:rPr lang="en-US" dirty="0"/>
              <a:t> Infect </a:t>
            </a:r>
            <a:r>
              <a:rPr lang="en-US" dirty="0" smtClean="0"/>
              <a:t>Dis. 2009;49:1591</a:t>
            </a:r>
            <a:r>
              <a:rPr lang="en-US" dirty="0"/>
              <a:t>-1601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9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268377"/>
              </p:ext>
            </p:extLst>
          </p:nvPr>
        </p:nvGraphicFramePr>
        <p:xfrm>
          <a:off x="533400" y="1447800"/>
          <a:ext cx="4038600" cy="432053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038600"/>
              </a:tblGrid>
              <a:tr h="36830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STEAL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96-week, randomized, open-label, non-inferiority trial comparing a switch of the NRTI backbone to either TDF-FTC or ABC-3TC in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virologically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 suppressed persons</a:t>
                      </a:r>
                      <a:endParaRPr lang="en-US" sz="1600" u="sng" baseline="0" dirty="0" smtClean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Criteria:</a:t>
                      </a:r>
                      <a: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Adults with HIV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infection</a:t>
                      </a:r>
                      <a:b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Receiving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stable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cART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including 2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NRTI’s plus a boosted PI or NNRTI</a:t>
                      </a:r>
                      <a:b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HIV RNA &lt;50 copies/mL for </a:t>
                      </a:r>
                      <a:r>
                        <a:rPr lang="en-US" sz="1600" u="sng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&gt;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 weeks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Estimated GFR </a:t>
                      </a:r>
                      <a:r>
                        <a:rPr lang="en-US" sz="1600" u="sng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&gt;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70 mL/min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HLA-B*5701 negative or already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receiving and tolerating ABC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Not receiving TDF for hepatitis B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coinfection treatment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16" name="Line 11"/>
          <p:cNvSpPr>
            <a:spLocks noChangeShapeType="1"/>
          </p:cNvSpPr>
          <p:nvPr/>
        </p:nvSpPr>
        <p:spPr bwMode="auto">
          <a:xfrm rot="1169337" flipV="1">
            <a:off x="4677420" y="3065415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rot="20430663">
            <a:off x="4677420" y="367072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ltGray">
          <a:xfrm>
            <a:off x="5242560" y="2529342"/>
            <a:ext cx="3290485" cy="10911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Switch NRTI’s to TDF-FTC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178)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ltGray">
          <a:xfrm>
            <a:off x="5242560" y="3772921"/>
            <a:ext cx="3291840" cy="1091179"/>
          </a:xfrm>
          <a:prstGeom prst="rect">
            <a:avLst/>
          </a:prstGeom>
          <a:solidFill>
            <a:srgbClr val="E1EAEB"/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Switch NRTI’s to ABC-3TC</a:t>
            </a:r>
            <a:endParaRPr lang="en-US" sz="18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179)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46" y="6019800"/>
            <a:ext cx="915704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>
            <a:spAutoFit/>
          </a:bodyPr>
          <a:lstStyle/>
          <a:p>
            <a:r>
              <a:rPr lang="en-US" sz="1600" dirty="0" smtClean="0">
                <a:latin typeface="Arial"/>
                <a:ea typeface="ＭＳ Ｐゴシック" pitchFamily="22" charset="-128"/>
                <a:cs typeface="Arial"/>
              </a:rPr>
              <a:t>STEAL = </a:t>
            </a:r>
            <a:r>
              <a:rPr lang="en-US" sz="1600" b="1" dirty="0" smtClean="0">
                <a:latin typeface="Arial"/>
                <a:ea typeface="ＭＳ Ｐゴシック" pitchFamily="22" charset="-128"/>
                <a:cs typeface="Arial"/>
              </a:rPr>
              <a:t>S</a:t>
            </a:r>
            <a:r>
              <a:rPr lang="en-US" sz="1600" dirty="0" smtClean="0">
                <a:latin typeface="Arial"/>
                <a:ea typeface="ＭＳ Ｐゴシック" pitchFamily="22" charset="-128"/>
                <a:cs typeface="Arial"/>
              </a:rPr>
              <a:t>implification </a:t>
            </a:r>
            <a:r>
              <a:rPr lang="en-US" sz="1600" dirty="0">
                <a:latin typeface="Arial"/>
                <a:ea typeface="ＭＳ Ｐゴシック" pitchFamily="22" charset="-128"/>
                <a:cs typeface="Arial"/>
              </a:rPr>
              <a:t>to </a:t>
            </a:r>
            <a:r>
              <a:rPr lang="en-US" sz="1600" b="1" dirty="0" smtClean="0">
                <a:latin typeface="Arial"/>
                <a:ea typeface="ＭＳ Ｐゴシック" pitchFamily="22" charset="-128"/>
                <a:cs typeface="Arial"/>
              </a:rPr>
              <a:t>T</a:t>
            </a:r>
            <a:r>
              <a:rPr lang="en-US" sz="1600" dirty="0" smtClean="0">
                <a:latin typeface="Arial"/>
                <a:ea typeface="ＭＳ Ｐゴシック" pitchFamily="22" charset="-128"/>
                <a:cs typeface="Arial"/>
              </a:rPr>
              <a:t>enofovir DF-</a:t>
            </a:r>
            <a:r>
              <a:rPr lang="en-US" sz="1600" b="1" dirty="0">
                <a:latin typeface="Arial"/>
                <a:ea typeface="ＭＳ Ｐゴシック" pitchFamily="22" charset="-128"/>
                <a:cs typeface="Arial"/>
              </a:rPr>
              <a:t>E</a:t>
            </a:r>
            <a:r>
              <a:rPr lang="en-US" sz="1600" dirty="0">
                <a:latin typeface="Arial"/>
                <a:ea typeface="ＭＳ Ｐゴシック" pitchFamily="22" charset="-128"/>
                <a:cs typeface="Arial"/>
              </a:rPr>
              <a:t>mtricitabine or </a:t>
            </a:r>
            <a:r>
              <a:rPr lang="en-US" sz="1600" b="1" dirty="0" err="1">
                <a:latin typeface="Arial"/>
                <a:ea typeface="ＭＳ Ｐゴシック" pitchFamily="22" charset="-128"/>
                <a:cs typeface="Arial"/>
              </a:rPr>
              <a:t>A</a:t>
            </a:r>
            <a:r>
              <a:rPr lang="en-US" sz="1600" dirty="0" err="1">
                <a:latin typeface="Arial"/>
                <a:ea typeface="ＭＳ Ｐゴシック" pitchFamily="22" charset="-128"/>
                <a:cs typeface="Arial"/>
              </a:rPr>
              <a:t>bacavir</a:t>
            </a:r>
            <a:r>
              <a:rPr lang="en-US" sz="1600" dirty="0">
                <a:latin typeface="Arial"/>
                <a:ea typeface="ＭＳ Ｐゴシック" pitchFamily="22" charset="-128"/>
                <a:cs typeface="Arial"/>
              </a:rPr>
              <a:t>-</a:t>
            </a:r>
            <a:r>
              <a:rPr lang="en-US" sz="1600" b="1" dirty="0">
                <a:latin typeface="Arial"/>
                <a:ea typeface="ＭＳ Ｐゴシック" pitchFamily="22" charset="-128"/>
                <a:cs typeface="Arial"/>
              </a:rPr>
              <a:t>L</a:t>
            </a:r>
            <a:r>
              <a:rPr lang="en-US" sz="1600" dirty="0">
                <a:latin typeface="Arial"/>
                <a:ea typeface="ＭＳ Ｐゴシック" pitchFamily="22" charset="-128"/>
                <a:cs typeface="Arial"/>
              </a:rPr>
              <a:t>amivudine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01114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NRTIs to Tenofovir DF-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Emtricitabine or Abacavir-Lamivudine</a:t>
            </a:r>
            <a: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36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STEAL: </a:t>
            </a: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Week 96 </a:t>
            </a:r>
            <a:r>
              <a:rPr lang="en-US" dirty="0" err="1" smtClean="0"/>
              <a:t>Virologic</a:t>
            </a:r>
            <a:r>
              <a:rPr lang="en-US" dirty="0" smtClean="0"/>
              <a:t> Failures (Intention-to-Treat Analysis)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Martin </a:t>
            </a:r>
            <a:r>
              <a:rPr lang="en-US" dirty="0" smtClean="0"/>
              <a:t>A, </a:t>
            </a:r>
            <a:r>
              <a:rPr lang="en-US" dirty="0"/>
              <a:t>et al. </a:t>
            </a:r>
            <a:r>
              <a:rPr lang="en-US" dirty="0" err="1"/>
              <a:t>Clin</a:t>
            </a:r>
            <a:r>
              <a:rPr lang="en-US" dirty="0"/>
              <a:t> Infect Dis. </a:t>
            </a:r>
            <a:r>
              <a:rPr lang="en-US" dirty="0" smtClean="0"/>
              <a:t>2009;49:</a:t>
            </a:r>
            <a:r>
              <a:rPr lang="en-US" dirty="0"/>
              <a:t>1591-1601.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326213"/>
              </p:ext>
            </p:extLst>
          </p:nvPr>
        </p:nvGraphicFramePr>
        <p:xfrm>
          <a:off x="609600" y="18288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572000" y="3200400"/>
            <a:ext cx="1003059" cy="359667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= 0.62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6194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NRTIs to Tenofovir DF-Emtricitabine or </a:t>
            </a:r>
            <a:r>
              <a:rPr lang="en-US" sz="22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Abacavir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Lamivudine</a:t>
            </a:r>
            <a:r>
              <a:rPr lang="en-US" sz="22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2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STEAL: Results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tabLst>
                <a:tab pos="577850" algn="l"/>
              </a:tabLst>
            </a:pP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96: Change in Plasma Lipids from Baseline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Martin </a:t>
            </a:r>
            <a:r>
              <a:rPr lang="en-US" dirty="0" smtClean="0"/>
              <a:t>A, </a:t>
            </a:r>
            <a:r>
              <a:rPr lang="en-US" dirty="0"/>
              <a:t>et al. </a:t>
            </a:r>
            <a:r>
              <a:rPr lang="en-US" dirty="0" err="1"/>
              <a:t>Clin</a:t>
            </a:r>
            <a:r>
              <a:rPr lang="en-US" dirty="0"/>
              <a:t> Infect Dis. </a:t>
            </a:r>
            <a:r>
              <a:rPr lang="en-US" dirty="0" smtClean="0"/>
              <a:t>2009;49:</a:t>
            </a:r>
            <a:r>
              <a:rPr lang="en-US" dirty="0"/>
              <a:t>1591-1601.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031525"/>
              </p:ext>
            </p:extLst>
          </p:nvPr>
        </p:nvGraphicFramePr>
        <p:xfrm>
          <a:off x="315327" y="1905001"/>
          <a:ext cx="8303933" cy="41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893660" y="2630421"/>
            <a:ext cx="1003059" cy="341379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&lt; 0.01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68941" y="2630421"/>
            <a:ext cx="1003059" cy="341379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P = 0.006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21541" y="2630421"/>
            <a:ext cx="1003059" cy="341379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>
                <a:solidFill>
                  <a:schemeClr val="tx1"/>
                </a:solidFill>
                <a:latin typeface="Arial" pitchFamily="31" charset="0"/>
              </a:rPr>
              <a:t>P = </a:t>
            </a:r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0.004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97941" y="2630421"/>
            <a:ext cx="1003059" cy="341379"/>
          </a:xfrm>
          <a:prstGeom prst="roundRect">
            <a:avLst/>
          </a:prstGeom>
          <a:solidFill>
            <a:srgbClr val="F2F2F2"/>
          </a:solidFill>
          <a:ln w="952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93763"/>
            <a:r>
              <a:rPr lang="en-US" sz="1400" dirty="0">
                <a:solidFill>
                  <a:schemeClr val="tx1"/>
                </a:solidFill>
                <a:latin typeface="Arial" pitchFamily="31" charset="0"/>
              </a:rPr>
              <a:t>P = </a:t>
            </a:r>
            <a:r>
              <a:rPr lang="en-US" sz="1400" dirty="0" smtClean="0">
                <a:solidFill>
                  <a:schemeClr val="tx1"/>
                </a:solidFill>
                <a:latin typeface="Arial" pitchFamily="31" charset="0"/>
              </a:rPr>
              <a:t>0.08</a:t>
            </a:r>
            <a:endParaRPr lang="en-US" sz="1400" b="1" dirty="0">
              <a:solidFill>
                <a:schemeClr val="tx1"/>
              </a:solidFill>
              <a:latin typeface="Arial" pitchFamily="3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98181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NRTIs to Tenofovir DF-Emtricitabine or </a:t>
            </a:r>
            <a:r>
              <a:rPr lang="en-US" sz="22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Abacavir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-Lamivudine</a:t>
            </a:r>
            <a:r>
              <a:rPr lang="en-US" sz="22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2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STEAL: Results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Martin </a:t>
            </a:r>
            <a:r>
              <a:rPr lang="en-US" dirty="0" smtClean="0"/>
              <a:t>A, </a:t>
            </a:r>
            <a:r>
              <a:rPr lang="en-US" dirty="0"/>
              <a:t>et al. </a:t>
            </a:r>
            <a:r>
              <a:rPr lang="en-US" dirty="0" err="1"/>
              <a:t>Clin</a:t>
            </a:r>
            <a:r>
              <a:rPr lang="en-US" dirty="0"/>
              <a:t> Infect Dis. </a:t>
            </a:r>
            <a:r>
              <a:rPr lang="en-US" dirty="0" smtClean="0"/>
              <a:t>2009;49:</a:t>
            </a:r>
            <a:r>
              <a:rPr lang="en-US" dirty="0"/>
              <a:t>1591-1601.</a:t>
            </a:r>
          </a:p>
        </p:txBody>
      </p:sp>
      <p:graphicFrame>
        <p:nvGraphicFramePr>
          <p:cNvPr id="9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10080"/>
              </p:ext>
            </p:extLst>
          </p:nvPr>
        </p:nvGraphicFramePr>
        <p:xfrm>
          <a:off x="457200" y="1447800"/>
          <a:ext cx="8229600" cy="457199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640414"/>
                <a:gridCol w="1863062"/>
                <a:gridCol w="1863062"/>
                <a:gridCol w="1863062"/>
              </a:tblGrid>
              <a:tr h="632297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STEAL: Results,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Adverse</a:t>
                      </a:r>
                      <a:r>
                        <a:rPr lang="en-US" sz="1600" b="1" baseline="0" dirty="0" smtClean="0">
                          <a:solidFill>
                            <a:srgbClr val="FFFFFF"/>
                          </a:solidFill>
                        </a:rPr>
                        <a:t> Events (AE’s)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725212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TDF-FTC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+ [PI or NNRTI]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ABC-3TC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+ [PI or NNRTI]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77D8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800"/>
                        </a:lnSpc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P Value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62071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Serious non-AIDS events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0.018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71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Cardiovascular events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0.048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71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Lipid-related event</a:t>
                      </a:r>
                      <a:r>
                        <a:rPr lang="en-US" sz="1600" kern="1200" spc="-3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19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40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0.003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71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Bone-related event</a:t>
                      </a:r>
                      <a:r>
                        <a:rPr lang="en-US" sz="1600" kern="1200" spc="-3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27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14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AEB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0.032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1645">
                <a:tc gridSpan="4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pc="-3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1 </a:t>
                      </a:r>
                      <a:r>
                        <a:rPr lang="en-US" sz="14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New lipid-lowering therapy, or significant increase in LDL or decrease in HDL</a:t>
                      </a:r>
                      <a:br>
                        <a:rPr lang="en-US" sz="14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</a:br>
                      <a:r>
                        <a:rPr lang="en-US" sz="1400" kern="1200" spc="-30" baseline="300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2</a:t>
                      </a:r>
                      <a:r>
                        <a:rPr lang="en-US" sz="14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Incident osteopenia or osteoporosis or new </a:t>
                      </a:r>
                      <a:r>
                        <a:rPr lang="en-US" sz="1400" kern="1200" spc="-3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antiresorptive</a:t>
                      </a:r>
                      <a:r>
                        <a:rPr lang="en-US" sz="14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therapy</a:t>
                      </a:r>
                      <a:endParaRPr lang="en-US" sz="1400" kern="1200" spc="-3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-3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7911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Switch NRTIs to Tenofovir DF-Emtricitabine or </a:t>
            </a:r>
            <a:r>
              <a:rPr lang="en-US" sz="22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Abacavir</a:t>
            </a:r>
            <a:r>
              <a:rPr lang="en-US" sz="22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-</a:t>
            </a:r>
            <a:r>
              <a:rPr lang="en-US" sz="22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Lamivudine</a:t>
            </a:r>
            <a:r>
              <a:rPr lang="en-US" sz="22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2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STEAL: </a:t>
            </a:r>
            <a:r>
              <a:rPr lang="en-US" sz="31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3100" dirty="0"/>
          </a:p>
        </p:txBody>
      </p:sp>
      <p:sp>
        <p:nvSpPr>
          <p:cNvPr id="22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Martin </a:t>
            </a:r>
            <a:r>
              <a:rPr lang="en-US" dirty="0" smtClean="0"/>
              <a:t>A, </a:t>
            </a:r>
            <a:r>
              <a:rPr lang="en-US" dirty="0"/>
              <a:t>et al. </a:t>
            </a:r>
            <a:r>
              <a:rPr lang="en-US" dirty="0" err="1"/>
              <a:t>Clin</a:t>
            </a:r>
            <a:r>
              <a:rPr lang="en-US" dirty="0"/>
              <a:t> Infect Dis. </a:t>
            </a:r>
            <a:r>
              <a:rPr lang="en-US" dirty="0" smtClean="0"/>
              <a:t>2009;49:</a:t>
            </a:r>
            <a:r>
              <a:rPr lang="en-US" dirty="0"/>
              <a:t>1591-1601.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455876"/>
              </p:ext>
            </p:extLst>
          </p:nvPr>
        </p:nvGraphicFramePr>
        <p:xfrm>
          <a:off x="0" y="26670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this population, TDF-FTC and ABC-3TC had similar </a:t>
                      </a:r>
                      <a:r>
                        <a:rPr lang="en-US" sz="20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virological</a:t>
                      </a:r>
                      <a:r>
                        <a:rPr lang="en-US" sz="20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efficacy, but ABC-3TC was associated with more serious non-AIDS events, particularly cardiovascular events.”</a:t>
                      </a:r>
                      <a:endParaRPr lang="en-US" sz="20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0277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959631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37334</TotalTime>
  <Words>380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Switch NRTIs to Tenofovir DF-Emtricitabine or Abacavir-Lamivudine STEAL</vt:lpstr>
      <vt:lpstr>Switch NRTIs to Tenofovir DF-Emtricitabine or Abacavir-Lamivudine STEAL: Study Design</vt:lpstr>
      <vt:lpstr>Switch NRTIs to Tenofovir DF-Emtricitabine or Abacavir-Lamivudine STEAL: Results</vt:lpstr>
      <vt:lpstr>Switch NRTIs to Tenofovir DF-Emtricitabine or Abacavir-Lamivudine STEAL: Results</vt:lpstr>
      <vt:lpstr>Switch NRTIs to Tenofovir DF-Emtricitabine or Abacavir-Lamivudine STEAL: Results</vt:lpstr>
      <vt:lpstr>Switch NRTIs to Tenofovir DF-Emtricitabine or Abacavir-Lamivudine STEAL: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1430</cp:revision>
  <cp:lastPrinted>2008-02-05T14:34:24Z</cp:lastPrinted>
  <dcterms:created xsi:type="dcterms:W3CDTF">2010-11-28T05:36:22Z</dcterms:created>
  <dcterms:modified xsi:type="dcterms:W3CDTF">2017-07-10T04:06:18Z</dcterms:modified>
</cp:coreProperties>
</file>