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89" r:id="rId1"/>
  </p:sldMasterIdLst>
  <p:notesMasterIdLst>
    <p:notesMasterId r:id="rId8"/>
  </p:notesMasterIdLst>
  <p:handoutMasterIdLst>
    <p:handoutMasterId r:id="rId9"/>
  </p:handoutMasterIdLst>
  <p:sldIdLst>
    <p:sldId id="1091" r:id="rId2"/>
    <p:sldId id="1092" r:id="rId3"/>
    <p:sldId id="1093" r:id="rId4"/>
    <p:sldId id="1094" r:id="rId5"/>
    <p:sldId id="1095" r:id="rId6"/>
    <p:sldId id="1090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DAEC"/>
    <a:srgbClr val="606880"/>
    <a:srgbClr val="474D5E"/>
    <a:srgbClr val="806F60"/>
    <a:srgbClr val="D4E3E0"/>
    <a:srgbClr val="DFE3E0"/>
    <a:srgbClr val="C7D9C2"/>
    <a:srgbClr val="717045"/>
    <a:srgbClr val="E6EBF2"/>
    <a:srgbClr val="658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607" autoAdjust="0"/>
    <p:restoredTop sz="94636" autoAdjust="0"/>
  </p:normalViewPr>
  <p:slideViewPr>
    <p:cSldViewPr showGuides="1">
      <p:cViewPr>
        <p:scale>
          <a:sx n="161" d="100"/>
          <a:sy n="161" d="100"/>
        </p:scale>
        <p:origin x="-116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9632594910066"/>
          <c:y val="0.104040152875627"/>
          <c:w val="0.839339332225109"/>
          <c:h val="0.737199659253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MVC once daily + OBT</c:v>
                </c:pt>
              </c:strCache>
            </c:strRef>
          </c:tx>
          <c:spPr>
            <a:solidFill>
              <a:srgbClr val="967C4A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Sheet1!$B$2</c:f>
              <c:numCache>
                <c:formatCode>0</c:formatCode>
                <c:ptCount val="1"/>
                <c:pt idx="0">
                  <c:v>21.0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MVC twice daily + OBT</c:v>
                </c:pt>
              </c:strCache>
            </c:strRef>
          </c:tx>
          <c:spPr>
            <a:solidFill>
              <a:srgbClr val="6E4B7D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Sheet1!$C$2</c:f>
              <c:numCache>
                <c:formatCode>0</c:formatCode>
                <c:ptCount val="1"/>
                <c:pt idx="0">
                  <c:v>27.0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Placebo + OBT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rgbClr val="0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Sheet1!$D$2</c:f>
              <c:numCache>
                <c:formatCode>0</c:formatCode>
                <c:ptCount val="1"/>
                <c:pt idx="0">
                  <c:v>16.0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6"/>
        <c:overlap val="-45"/>
        <c:axId val="1899268936"/>
        <c:axId val="1895656168"/>
      </c:barChart>
      <c:catAx>
        <c:axId val="189926893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low"/>
        <c:crossAx val="189565616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95656168"/>
        <c:scaling>
          <c:orientation val="minMax"/>
          <c:max val="6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500" dirty="0" smtClean="0"/>
                  <a:t>HIV RNA &lt;50 copies/mL (%)</a:t>
                </a:r>
                <a:endParaRPr lang="en-US" sz="1500" dirty="0"/>
              </a:p>
            </c:rich>
          </c:tx>
          <c:layout>
            <c:manualLayout>
              <c:xMode val="edge"/>
              <c:yMode val="edge"/>
              <c:x val="0.0019157625747052"/>
              <c:y val="0.13799926324998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0" vert="horz" anchor="t" anchorCtr="0"/>
          <a:lstStyle/>
          <a:p>
            <a:pPr>
              <a:defRPr sz="1600" baseline="0"/>
            </a:pPr>
            <a:endParaRPr lang="en-US"/>
          </a:p>
        </c:txPr>
        <c:crossAx val="1899268936"/>
        <c:crosses val="autoZero"/>
        <c:crossBetween val="between"/>
        <c:majorUnit val="10.0"/>
        <c:minorUnit val="0.1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 algn="l">
              <a:defRPr sz="1600"/>
            </a:pPr>
            <a:endParaRPr lang="en-US"/>
          </a:p>
        </c:txPr>
      </c:legendEntry>
      <c:layout>
        <c:manualLayout>
          <c:xMode val="edge"/>
          <c:yMode val="edge"/>
          <c:x val="0.128077031903175"/>
          <c:y val="0.00238683980291937"/>
          <c:w val="0.844150545966214"/>
          <c:h val="0.0815759543214993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9632594910066"/>
          <c:y val="0.104040152875627"/>
          <c:w val="0.839339332225109"/>
          <c:h val="0.8073750978496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MVC once daily + OBT</c:v>
                </c:pt>
              </c:strCache>
            </c:strRef>
          </c:tx>
          <c:spPr>
            <a:solidFill>
              <a:srgbClr val="967C4A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Sheet1!$B$2</c:f>
              <c:numCache>
                <c:formatCode>0</c:formatCode>
                <c:ptCount val="1"/>
                <c:pt idx="0">
                  <c:v>60.0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MVC twice daily + OBT</c:v>
                </c:pt>
              </c:strCache>
            </c:strRef>
          </c:tx>
          <c:spPr>
            <a:solidFill>
              <a:srgbClr val="6E4B7D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Sheet1!$C$2</c:f>
              <c:numCache>
                <c:formatCode>0</c:formatCode>
                <c:ptCount val="1"/>
                <c:pt idx="0">
                  <c:v>62.0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Placebo + OBT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rgbClr val="0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Sheet1!$D$2</c:f>
              <c:numCache>
                <c:formatCode>0</c:formatCode>
                <c:ptCount val="1"/>
                <c:pt idx="0">
                  <c:v>36.0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50"/>
        <c:axId val="1877337992"/>
        <c:axId val="1877288968"/>
      </c:barChart>
      <c:catAx>
        <c:axId val="187733799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low"/>
        <c:crossAx val="187728896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77288968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500" dirty="0" smtClean="0"/>
                  <a:t>Change in CD4</a:t>
                </a:r>
                <a:r>
                  <a:rPr lang="en-US" sz="1500" baseline="0" dirty="0" smtClean="0"/>
                  <a:t> count </a:t>
                </a:r>
                <a:r>
                  <a:rPr lang="en-US" sz="1500" dirty="0" smtClean="0"/>
                  <a:t>(cells/mm</a:t>
                </a:r>
                <a:r>
                  <a:rPr lang="en-US" sz="1500" baseline="30000" dirty="0" smtClean="0"/>
                  <a:t>3</a:t>
                </a:r>
                <a:r>
                  <a:rPr lang="en-US" sz="1500" baseline="0" dirty="0" smtClean="0"/>
                  <a:t>)</a:t>
                </a:r>
                <a:r>
                  <a:rPr lang="en-US" sz="1500" dirty="0" smtClean="0"/>
                  <a:t> </a:t>
                </a:r>
                <a:endParaRPr lang="en-US" sz="1500" dirty="0"/>
              </a:p>
            </c:rich>
          </c:tx>
          <c:layout>
            <c:manualLayout>
              <c:xMode val="edge"/>
              <c:yMode val="edge"/>
              <c:x val="0.0142590612994213"/>
              <c:y val="0.11753142699267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0" vert="horz" anchor="t" anchorCtr="0"/>
          <a:lstStyle/>
          <a:p>
            <a:pPr>
              <a:defRPr sz="1600" baseline="0"/>
            </a:pPr>
            <a:endParaRPr lang="en-US"/>
          </a:p>
        </c:txPr>
        <c:crossAx val="1877337992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 algn="l">
              <a:defRPr sz="1600"/>
            </a:pPr>
            <a:endParaRPr lang="en-US"/>
          </a:p>
        </c:txPr>
      </c:legendEntry>
      <c:layout>
        <c:manualLayout>
          <c:xMode val="edge"/>
          <c:yMode val="edge"/>
          <c:x val="0.101847522113153"/>
          <c:y val="0.00238683980291937"/>
          <c:w val="0.898152477886847"/>
          <c:h val="0.0815759543214993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950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Graph/Image/Table/Blue: click to add title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0" y="1248369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4889799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651A16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651A16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467247"/>
      </p:ext>
    </p:extLst>
  </p:cSld>
  <p:clrMapOvr>
    <a:masterClrMapping/>
  </p:clrMapOvr>
  <p:transition xmlns:p14="http://schemas.microsoft.com/office/powerpoint/2010/main"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70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b="0" dirty="0" smtClean="0"/>
              <a:t>Maraviroc </a:t>
            </a:r>
            <a:r>
              <a:rPr lang="en-US" sz="2200" b="0" dirty="0" smtClean="0"/>
              <a:t>in </a:t>
            </a:r>
            <a:r>
              <a:rPr lang="en-US" sz="2200" b="0" dirty="0" smtClean="0"/>
              <a:t>Treatment-Experienced</a:t>
            </a:r>
            <a:r>
              <a:rPr lang="en-US" sz="2200" b="0" dirty="0"/>
              <a:t> </a:t>
            </a:r>
            <a:r>
              <a:rPr lang="en-US" sz="2200" b="0" dirty="0" smtClean="0"/>
              <a:t>Patients with non-R5 </a:t>
            </a:r>
            <a:r>
              <a:rPr lang="en-US" sz="2200" b="0" dirty="0" smtClean="0"/>
              <a:t>HIV</a:t>
            </a:r>
            <a:r>
              <a:rPr lang="en-US" sz="2200" b="0" dirty="0" smtClean="0"/>
              <a:t/>
            </a:r>
            <a:br>
              <a:rPr lang="en-US" sz="2200" b="0" dirty="0" smtClean="0"/>
            </a:br>
            <a:r>
              <a:rPr lang="en-US" dirty="0" smtClean="0"/>
              <a:t>A4001029 Trial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43394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4627831" y="2736860"/>
            <a:ext cx="434312" cy="1033951"/>
          </a:xfrm>
          <a:prstGeom prst="line">
            <a:avLst/>
          </a:prstGeom>
          <a:noFill/>
          <a:ln w="28575" cmpd="sng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>
                <a:solidFill>
                  <a:srgbClr val="E7F1CA"/>
                </a:solidFill>
              </a:rPr>
              <a:t>Maraviroc </a:t>
            </a:r>
            <a:r>
              <a:rPr lang="en-US" sz="2400" dirty="0">
                <a:solidFill>
                  <a:srgbClr val="E7F1CA"/>
                </a:solidFill>
              </a:rPr>
              <a:t>in Treatment-Experienced </a:t>
            </a:r>
            <a:r>
              <a:rPr lang="en-US" sz="2400" dirty="0" smtClean="0">
                <a:solidFill>
                  <a:srgbClr val="E7F1CA"/>
                </a:solidFill>
              </a:rPr>
              <a:t>Patients with </a:t>
            </a:r>
            <a:r>
              <a:rPr lang="en-US" sz="2400" dirty="0" smtClean="0">
                <a:solidFill>
                  <a:srgbClr val="E7F1CA"/>
                </a:solidFill>
              </a:rPr>
              <a:t>non</a:t>
            </a:r>
            <a:r>
              <a:rPr lang="en-US" sz="2400" dirty="0" smtClean="0">
                <a:solidFill>
                  <a:srgbClr val="E7F1CA"/>
                </a:solidFill>
              </a:rPr>
              <a:t>-R5 HIV 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3100" dirty="0" smtClean="0"/>
              <a:t>A4001029</a:t>
            </a:r>
            <a:r>
              <a:rPr lang="en-US" sz="3100" dirty="0">
                <a:ea typeface="ＭＳ Ｐゴシック" pitchFamily="31" charset="-128"/>
                <a:cs typeface="ＭＳ Ｐゴシック" pitchFamily="31" charset="-128"/>
              </a:rPr>
              <a:t>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r>
              <a:rPr lang="en-US" dirty="0"/>
              <a:t>: </a:t>
            </a:r>
            <a:r>
              <a:rPr lang="en-US" dirty="0" err="1"/>
              <a:t>Saag</a:t>
            </a:r>
            <a:r>
              <a:rPr lang="en-US" dirty="0"/>
              <a:t> M, et al. </a:t>
            </a:r>
            <a:r>
              <a:rPr lang="pt-BR" dirty="0">
                <a:solidFill>
                  <a:srgbClr val="003A78"/>
                </a:solidFill>
              </a:rPr>
              <a:t>J </a:t>
            </a:r>
            <a:r>
              <a:rPr lang="pt-BR" dirty="0" err="1">
                <a:solidFill>
                  <a:srgbClr val="003A78"/>
                </a:solidFill>
              </a:rPr>
              <a:t>Infect</a:t>
            </a:r>
            <a:r>
              <a:rPr lang="pt-BR" dirty="0">
                <a:solidFill>
                  <a:srgbClr val="003A78"/>
                </a:solidFill>
              </a:rPr>
              <a:t> </a:t>
            </a:r>
            <a:r>
              <a:rPr lang="pt-BR" dirty="0" err="1">
                <a:solidFill>
                  <a:srgbClr val="003A78"/>
                </a:solidFill>
              </a:rPr>
              <a:t>Dis</a:t>
            </a:r>
            <a:r>
              <a:rPr lang="pt-BR" dirty="0">
                <a:solidFill>
                  <a:srgbClr val="003A78"/>
                </a:solidFill>
              </a:rPr>
              <a:t>. 2009;199:1638-47.</a:t>
            </a:r>
            <a:endParaRPr lang="en-US" dirty="0">
              <a:solidFill>
                <a:srgbClr val="003A78"/>
              </a:solidFill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257800" y="1981200"/>
            <a:ext cx="3334512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Maraviroc once 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daily + OBT</a:t>
            </a:r>
          </a:p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57)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276088" y="3200400"/>
            <a:ext cx="3334512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Maraviroc twice 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daily + OBT </a:t>
            </a:r>
          </a:p>
          <a:p>
            <a:pPr algn="ctr">
              <a:spcBef>
                <a:spcPts val="60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52)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>
            <a:spLocks/>
          </p:cNvSpPr>
          <p:nvPr/>
        </p:nvSpPr>
        <p:spPr>
          <a:xfrm>
            <a:off x="5276088" y="4419600"/>
            <a:ext cx="3334512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600" b="1" dirty="0" smtClean="0">
                <a:latin typeface="Arial"/>
              </a:rPr>
              <a:t>Placebo + OBT </a:t>
            </a:r>
          </a:p>
          <a:p>
            <a:pPr algn="ctr"/>
            <a:r>
              <a:rPr lang="en-US" sz="1400" dirty="0" smtClean="0">
                <a:latin typeface="Arial"/>
              </a:rPr>
              <a:t>(n</a:t>
            </a:r>
            <a:r>
              <a:rPr lang="en-US" sz="1400" dirty="0">
                <a:latin typeface="Arial"/>
              </a:rPr>
              <a:t> </a:t>
            </a:r>
            <a:r>
              <a:rPr lang="en-US" sz="1400" dirty="0" smtClean="0">
                <a:latin typeface="Arial"/>
              </a:rPr>
              <a:t>= 58)</a:t>
            </a:r>
          </a:p>
        </p:txBody>
      </p:sp>
      <p:sp>
        <p:nvSpPr>
          <p:cNvPr id="13" name="Line 11"/>
          <p:cNvSpPr>
            <a:spLocks noChangeAspect="1" noChangeShapeType="1"/>
          </p:cNvSpPr>
          <p:nvPr/>
        </p:nvSpPr>
        <p:spPr bwMode="auto">
          <a:xfrm rot="20430663">
            <a:off x="4633426" y="3571371"/>
            <a:ext cx="430471" cy="1024812"/>
          </a:xfrm>
          <a:prstGeom prst="line">
            <a:avLst/>
          </a:prstGeom>
          <a:noFill/>
          <a:ln w="28575" cmpd="sng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495799" y="3657600"/>
            <a:ext cx="761483" cy="2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85988"/>
              </p:ext>
            </p:extLst>
          </p:nvPr>
        </p:nvGraphicFramePr>
        <p:xfrm>
          <a:off x="228600" y="1476231"/>
          <a:ext cx="4343400" cy="41910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343400"/>
              </a:tblGrid>
              <a:tr h="453810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A4001029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73719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Randomized, double-blind, placebo-controlled, phase 2b trials to evaluate safety and efficacy of maraviroc in treatment-experienced patients infected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with non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-R5 tropic HIV </a:t>
                      </a:r>
                      <a:endParaRPr lang="en-US" sz="1600" u="sng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190)</a:t>
                      </a:r>
                      <a: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Resistance to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≥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2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ARV classes,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or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≥3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months of treatment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≥3 ARV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classes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X4, dual,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or mixed-tropic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HIV</a:t>
                      </a:r>
                      <a:endParaRPr lang="en-US" sz="1600" baseline="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Maraviroc 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300 mg 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once daily + OBT*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Maraviroc 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300 mg 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twice daily + OBT*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Placebo + OBT* 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1" y="5801380"/>
            <a:ext cx="8381999" cy="523220"/>
          </a:xfrm>
          <a:prstGeom prst="rect">
            <a:avLst/>
          </a:prstGeom>
          <a:solidFill>
            <a:srgbClr val="E6EBF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/>
              </a:rPr>
              <a:t>*</a:t>
            </a:r>
            <a:r>
              <a:rPr lang="en-US" sz="1400" dirty="0" smtClean="0">
                <a:latin typeface="Arial"/>
              </a:rPr>
              <a:t>OBT = </a:t>
            </a:r>
            <a:r>
              <a:rPr lang="en-US" sz="1400" dirty="0" smtClean="0">
                <a:latin typeface="Arial"/>
              </a:rPr>
              <a:t>Optimized </a:t>
            </a:r>
            <a:r>
              <a:rPr lang="en-US" sz="1400" dirty="0">
                <a:latin typeface="Arial"/>
              </a:rPr>
              <a:t>Background Therapy (</a:t>
            </a:r>
            <a:r>
              <a:rPr lang="en-US" sz="1400" dirty="0" smtClean="0">
                <a:latin typeface="Arial"/>
              </a:rPr>
              <a:t>investigator selected</a:t>
            </a:r>
            <a:r>
              <a:rPr lang="en-US" sz="1400" dirty="0">
                <a:latin typeface="Arial"/>
              </a:rPr>
              <a:t>, 3-6 agents</a:t>
            </a:r>
            <a:r>
              <a:rPr lang="en-US" sz="1400" dirty="0" smtClean="0">
                <a:latin typeface="Arial"/>
              </a:rPr>
              <a:t>). MVC dose reduced to </a:t>
            </a:r>
            <a:r>
              <a:rPr lang="en-US" sz="1400" dirty="0" smtClean="0">
                <a:latin typeface="Arial"/>
              </a:rPr>
              <a:t/>
            </a:r>
            <a:br>
              <a:rPr lang="en-US" sz="1400" dirty="0" smtClean="0">
                <a:latin typeface="Arial"/>
              </a:rPr>
            </a:br>
            <a:r>
              <a:rPr lang="en-US" sz="1400" dirty="0" smtClean="0">
                <a:latin typeface="Arial"/>
              </a:rPr>
              <a:t> 150 mg </a:t>
            </a:r>
            <a:r>
              <a:rPr lang="en-US" sz="1400" dirty="0" smtClean="0">
                <a:latin typeface="Arial"/>
              </a:rPr>
              <a:t>(daily or BID) in patients taking protease inhibitors (except tipranavir) or </a:t>
            </a:r>
            <a:r>
              <a:rPr lang="en-US" sz="1400" dirty="0" err="1" smtClean="0">
                <a:latin typeface="Arial"/>
              </a:rPr>
              <a:t>delavirdine</a:t>
            </a:r>
            <a:r>
              <a:rPr lang="en-US" sz="1400" dirty="0" smtClean="0">
                <a:latin typeface="Arial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0728094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24: Virologic Response*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/>
              <a:t>Saag</a:t>
            </a:r>
            <a:r>
              <a:rPr lang="en-US" dirty="0"/>
              <a:t> M, et al. </a:t>
            </a:r>
            <a:r>
              <a:rPr lang="pt-BR" dirty="0">
                <a:solidFill>
                  <a:srgbClr val="003A78"/>
                </a:solidFill>
              </a:rPr>
              <a:t>J </a:t>
            </a:r>
            <a:r>
              <a:rPr lang="pt-BR" dirty="0" err="1">
                <a:solidFill>
                  <a:srgbClr val="003A78"/>
                </a:solidFill>
              </a:rPr>
              <a:t>Infect</a:t>
            </a:r>
            <a:r>
              <a:rPr lang="pt-BR" dirty="0">
                <a:solidFill>
                  <a:srgbClr val="003A78"/>
                </a:solidFill>
              </a:rPr>
              <a:t> </a:t>
            </a:r>
            <a:r>
              <a:rPr lang="pt-BR" dirty="0" err="1">
                <a:solidFill>
                  <a:srgbClr val="003A78"/>
                </a:solidFill>
              </a:rPr>
              <a:t>Dis</a:t>
            </a:r>
            <a:r>
              <a:rPr lang="pt-BR" dirty="0">
                <a:solidFill>
                  <a:srgbClr val="003A78"/>
                </a:solidFill>
              </a:rPr>
              <a:t>. 2009;199:1638-47.</a:t>
            </a:r>
            <a:endParaRPr lang="en-US" dirty="0">
              <a:solidFill>
                <a:srgbClr val="003A78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6417585"/>
              </p:ext>
            </p:extLst>
          </p:nvPr>
        </p:nvGraphicFramePr>
        <p:xfrm>
          <a:off x="454819" y="1905000"/>
          <a:ext cx="8231187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Maraviroc in Treatment-Experienced Patients with non-R5 HIV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/>
              <a:t>A4001029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5943600"/>
            <a:ext cx="769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</a:rPr>
              <a:t>*Values for patients with missing data or who discontinued treatment imputed as 0 </a:t>
            </a:r>
          </a:p>
        </p:txBody>
      </p:sp>
    </p:spTree>
    <p:extLst>
      <p:ext uri="{BB962C8B-B14F-4D97-AF65-F5344CB8AC3E}">
        <p14:creationId xmlns:p14="http://schemas.microsoft.com/office/powerpoint/2010/main" val="92791559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24: Change in CD4 Cell Count from Baseline*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/>
              <a:t>Saag</a:t>
            </a:r>
            <a:r>
              <a:rPr lang="en-US" dirty="0"/>
              <a:t> M, et al. </a:t>
            </a:r>
            <a:r>
              <a:rPr lang="pt-BR" dirty="0">
                <a:solidFill>
                  <a:srgbClr val="003A78"/>
                </a:solidFill>
              </a:rPr>
              <a:t>J </a:t>
            </a:r>
            <a:r>
              <a:rPr lang="pt-BR" dirty="0" err="1">
                <a:solidFill>
                  <a:srgbClr val="003A78"/>
                </a:solidFill>
              </a:rPr>
              <a:t>Infect</a:t>
            </a:r>
            <a:r>
              <a:rPr lang="pt-BR" dirty="0">
                <a:solidFill>
                  <a:srgbClr val="003A78"/>
                </a:solidFill>
              </a:rPr>
              <a:t> </a:t>
            </a:r>
            <a:r>
              <a:rPr lang="pt-BR" dirty="0" err="1">
                <a:solidFill>
                  <a:srgbClr val="003A78"/>
                </a:solidFill>
              </a:rPr>
              <a:t>Dis</a:t>
            </a:r>
            <a:r>
              <a:rPr lang="pt-BR" dirty="0">
                <a:solidFill>
                  <a:srgbClr val="003A78"/>
                </a:solidFill>
              </a:rPr>
              <a:t>. 2009;199:1638-47.</a:t>
            </a:r>
            <a:endParaRPr lang="en-US" dirty="0">
              <a:solidFill>
                <a:srgbClr val="003A78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7089337"/>
              </p:ext>
            </p:extLst>
          </p:nvPr>
        </p:nvGraphicFramePr>
        <p:xfrm>
          <a:off x="456406" y="1828800"/>
          <a:ext cx="8231187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Maraviroc in Treatment-Experienced Patients with non-R5 HIV </a:t>
            </a:r>
            <a:r>
              <a:rPr lang="en-US" sz="2400" dirty="0" smtClean="0">
                <a:solidFill>
                  <a:srgbClr val="E7F1CA"/>
                </a:solidFill>
              </a:rPr>
              <a:t/>
            </a:r>
            <a:br>
              <a:rPr lang="en-US" sz="2400" dirty="0" smtClean="0">
                <a:solidFill>
                  <a:srgbClr val="E7F1CA"/>
                </a:solidFill>
              </a:rPr>
            </a:br>
            <a:r>
              <a:rPr lang="en-US" sz="2800" dirty="0" smtClean="0"/>
              <a:t>A4001029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6096000"/>
            <a:ext cx="693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</a:rPr>
              <a:t>*Using last observation carried forward method</a:t>
            </a:r>
          </a:p>
        </p:txBody>
      </p:sp>
    </p:spTree>
    <p:extLst>
      <p:ext uri="{BB962C8B-B14F-4D97-AF65-F5344CB8AC3E}">
        <p14:creationId xmlns:p14="http://schemas.microsoft.com/office/powerpoint/2010/main" val="88827287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Maraviroc in Treatment-Experienced Patients with non-R5 HIV 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 smtClean="0"/>
              <a:t>A4001029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Saag</a:t>
            </a:r>
            <a:r>
              <a:rPr lang="en-US" dirty="0"/>
              <a:t> M, et al. </a:t>
            </a:r>
            <a:r>
              <a:rPr lang="pt-BR" dirty="0">
                <a:solidFill>
                  <a:srgbClr val="003A78"/>
                </a:solidFill>
              </a:rPr>
              <a:t>J </a:t>
            </a:r>
            <a:r>
              <a:rPr lang="pt-BR" dirty="0" err="1">
                <a:solidFill>
                  <a:srgbClr val="003A78"/>
                </a:solidFill>
              </a:rPr>
              <a:t>Infect</a:t>
            </a:r>
            <a:r>
              <a:rPr lang="pt-BR" dirty="0">
                <a:solidFill>
                  <a:srgbClr val="003A78"/>
                </a:solidFill>
              </a:rPr>
              <a:t> </a:t>
            </a:r>
            <a:r>
              <a:rPr lang="pt-BR" dirty="0" err="1">
                <a:solidFill>
                  <a:srgbClr val="003A78"/>
                </a:solidFill>
              </a:rPr>
              <a:t>Dis</a:t>
            </a:r>
            <a:r>
              <a:rPr lang="pt-BR" dirty="0">
                <a:solidFill>
                  <a:srgbClr val="003A78"/>
                </a:solidFill>
              </a:rPr>
              <a:t>. 2009;199:1638-47.</a:t>
            </a:r>
            <a:endParaRPr lang="en-US" dirty="0">
              <a:solidFill>
                <a:srgbClr val="003A78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213201"/>
              </p:ext>
            </p:extLst>
          </p:nvPr>
        </p:nvGraphicFramePr>
        <p:xfrm>
          <a:off x="0" y="25633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“In this exploratory study involving extensively treatment-experienced patients with advanced, non-R5 HIV-1 infection, neither superiority nor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noninferiority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was statistically demonstrated for either maraviroc dosage compared with placebo at 24 weeks of treatment.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45353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607369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48742</TotalTime>
  <Words>323</Words>
  <Application>Microsoft Macintosh PowerPoint</Application>
  <PresentationFormat>On-screen Show (4:3)</PresentationFormat>
  <Paragraphs>27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NCRC</vt:lpstr>
      <vt:lpstr>Maraviroc in Treatment-Experienced Patients with non-R5 HIV A4001029 Trial</vt:lpstr>
      <vt:lpstr>Maraviroc in Treatment-Experienced Patients with non-R5 HIV  A4001029: Study Design</vt:lpstr>
      <vt:lpstr>Maraviroc in Treatment-Experienced Patients with non-R5 HIV  A4001029: Results</vt:lpstr>
      <vt:lpstr>Maraviroc in Treatment-Experienced Patients with non-R5 HIV  A4001029: Results</vt:lpstr>
      <vt:lpstr>Maraviroc in Treatment-Experienced Patients with non-R5 HIV  A4001029: Conclusions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1653</cp:revision>
  <cp:lastPrinted>2008-02-05T14:34:24Z</cp:lastPrinted>
  <dcterms:created xsi:type="dcterms:W3CDTF">2010-11-28T05:36:22Z</dcterms:created>
  <dcterms:modified xsi:type="dcterms:W3CDTF">2017-07-06T19:22:42Z</dcterms:modified>
</cp:coreProperties>
</file>