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1091" r:id="rId2"/>
    <p:sldId id="1092" r:id="rId3"/>
    <p:sldId id="1093" r:id="rId4"/>
    <p:sldId id="1094" r:id="rId5"/>
    <p:sldId id="1090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116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87615191304"/>
          <c:y val="0.0349306994520422"/>
          <c:w val="0.853376679061236"/>
          <c:h val="0.7720440208131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1750"/>
            <a:effectLst/>
          </c:spPr>
          <c:marker>
            <c:symbol val="square"/>
            <c:size val="7"/>
            <c:spPr>
              <a:solidFill>
                <a:schemeClr val="tx2">
                  <a:lumMod val="50000"/>
                  <a:lumOff val="50000"/>
                </a:schemeClr>
              </a:solidFill>
              <a:ln>
                <a:solidFill>
                  <a:schemeClr val="bg2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0.0</c:v>
                </c:pt>
                <c:pt idx="1">
                  <c:v>4.0</c:v>
                </c:pt>
                <c:pt idx="2">
                  <c:v>8.0</c:v>
                </c:pt>
                <c:pt idx="3">
                  <c:v>12.0</c:v>
                </c:pt>
                <c:pt idx="4">
                  <c:v>16.0</c:v>
                </c:pt>
                <c:pt idx="5">
                  <c:v>24.0</c:v>
                </c:pt>
                <c:pt idx="6">
                  <c:v>36.0</c:v>
                </c:pt>
                <c:pt idx="7">
                  <c:v>48.0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</c:v>
                </c:pt>
                <c:pt idx="1">
                  <c:v>1.0</c:v>
                </c:pt>
                <c:pt idx="2">
                  <c:v>8.0</c:v>
                </c:pt>
                <c:pt idx="3">
                  <c:v>9.0</c:v>
                </c:pt>
                <c:pt idx="4">
                  <c:v>0.5</c:v>
                </c:pt>
                <c:pt idx="5">
                  <c:v>12.0</c:v>
                </c:pt>
                <c:pt idx="6">
                  <c:v>9.5</c:v>
                </c:pt>
                <c:pt idx="7">
                  <c:v>10.0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3259560"/>
        <c:axId val="-2059842104"/>
      </c:lineChart>
      <c:catAx>
        <c:axId val="1813259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Weeks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5029347063841"/>
              <c:y val="0.9066237802064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-2059842104"/>
        <c:crosses val="autoZero"/>
        <c:auto val="1"/>
        <c:lblAlgn val="ctr"/>
        <c:lblOffset val="10"/>
        <c:noMultiLvlLbl val="0"/>
      </c:catAx>
      <c:valAx>
        <c:axId val="-2059842104"/>
        <c:scaling>
          <c:orientation val="minMax"/>
          <c:max val="2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Median change in</a:t>
                </a:r>
                <a:r>
                  <a:rPr lang="en-US" sz="1600" baseline="0" dirty="0" smtClean="0"/>
                  <a:t> CD4 (cells/mm</a:t>
                </a:r>
                <a:r>
                  <a:rPr lang="en-US" sz="1600" baseline="30000" dirty="0" smtClean="0"/>
                  <a:t>3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3715332812175"/>
              <c:y val="0.03129111983048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13259560"/>
        <c:crosses val="autoZero"/>
        <c:crossBetween val="between"/>
        <c:majorUnit val="5.0"/>
        <c:minorUnit val="5.0"/>
      </c:valAx>
      <c:spPr>
        <a:solidFill>
          <a:srgbClr val="E6EBF2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4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Adding </a:t>
            </a:r>
            <a:r>
              <a:rPr lang="en-US" sz="2000" b="0" dirty="0" smtClean="0"/>
              <a:t>Maraviroc to Suppressive ART for Suboptimal CD4 Recovery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ACTG 5256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985906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204447" y="3829483"/>
            <a:ext cx="643158" cy="229124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Adding Maraviroc to Suppressive ART for Suboptimal CD4 Recovery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ACTG 5256: Study Design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Wilkin TJ, et al. </a:t>
            </a:r>
            <a:r>
              <a:rPr lang="en-US" dirty="0"/>
              <a:t>J Infect </a:t>
            </a:r>
            <a:r>
              <a:rPr lang="en-US" dirty="0" smtClean="0"/>
              <a:t>Dis.</a:t>
            </a:r>
            <a:r>
              <a:rPr lang="en-US" dirty="0"/>
              <a:t> </a:t>
            </a:r>
            <a:r>
              <a:rPr lang="en-US" dirty="0" smtClean="0"/>
              <a:t>2012;206:</a:t>
            </a:r>
            <a:r>
              <a:rPr lang="en-US" dirty="0"/>
              <a:t>534-42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05424" y="3395144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MVC + Suppressive ART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= 34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90629"/>
              </p:ext>
            </p:extLst>
          </p:nvPr>
        </p:nvGraphicFramePr>
        <p:xfrm>
          <a:off x="410633" y="1447800"/>
          <a:ext cx="4923367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5256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Single-arm, pilot trial of adding maraviroc to suppressive ART in setting of suboptimal CD4 recovery to evaluate whether maraviroc intensification is associated with an increase of at least 20 cells/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 the CD4 count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34)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HIV-1 infected adults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Receiving stable ART with HIV RNA below limit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of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detection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for at least 48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Stable but suboptimal CD4 recovery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over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previous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year (&lt;250 cells/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 slope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of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annual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change between -20 and 20 cells/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)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prior exposure to a CCR5 antagonist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Single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</a:t>
                      </a:r>
                      <a:b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Maraviroc added to ART for 24 weeks,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then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stopped and patient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followed another 24 weeks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1920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A</a:t>
            </a:r>
            <a:r>
              <a:rPr lang="en-US" sz="2200" dirty="0">
                <a:solidFill>
                  <a:srgbClr val="E7F1CA"/>
                </a:solidFill>
              </a:rPr>
              <a:t>dding Maraviroc to Suppressive ART for Suboptimal CD4 Recovery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ACTG </a:t>
            </a: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5256: </a:t>
            </a:r>
            <a:r>
              <a:rPr lang="en-US" sz="31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Results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Change in CD4 Count with Maraviroc </a:t>
            </a:r>
            <a:r>
              <a:rPr lang="en-US" dirty="0" smtClean="0"/>
              <a:t>Intensification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Wilkin TJ, et al. J Infect Dis. 2012;206:534-42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21762094"/>
              </p:ext>
            </p:extLst>
          </p:nvPr>
        </p:nvGraphicFramePr>
        <p:xfrm>
          <a:off x="460252" y="1828802"/>
          <a:ext cx="8226547" cy="4288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752" y="2075814"/>
            <a:ext cx="190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Arial"/>
              </a:rPr>
              <a:t>Maraviroc</a:t>
            </a:r>
            <a:r>
              <a:rPr lang="en-US" sz="1800" dirty="0" smtClean="0">
                <a:latin typeface="Arial"/>
              </a:rPr>
              <a:t> added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1200" y="2075814"/>
            <a:ext cx="208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Arial"/>
              </a:rPr>
              <a:t>Maraviroc</a:t>
            </a:r>
            <a:r>
              <a:rPr lang="en-US" sz="1800" dirty="0" smtClean="0">
                <a:latin typeface="Arial"/>
              </a:rPr>
              <a:t> stopped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4332" y="2448261"/>
            <a:ext cx="0" cy="2743198"/>
          </a:xfrm>
          <a:prstGeom prst="line">
            <a:avLst/>
          </a:prstGeom>
          <a:ln w="19050" cmpd="sng">
            <a:solidFill>
              <a:srgbClr val="0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6096000"/>
            <a:ext cx="7291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*The median </a:t>
            </a:r>
            <a:r>
              <a:rPr lang="en-US" sz="1400" dirty="0">
                <a:latin typeface="+mn-lt"/>
              </a:rPr>
              <a:t>increase in CD4(+) T-cell count from </a:t>
            </a:r>
            <a:r>
              <a:rPr lang="en-US" sz="1400" dirty="0" smtClean="0">
                <a:latin typeface="+mn-lt"/>
              </a:rPr>
              <a:t>baseline </a:t>
            </a:r>
            <a:r>
              <a:rPr lang="en-US" sz="1400" dirty="0">
                <a:latin typeface="+mn-lt"/>
              </a:rPr>
              <a:t>to week </a:t>
            </a:r>
            <a:r>
              <a:rPr lang="en-US" sz="1400" dirty="0" smtClean="0">
                <a:latin typeface="+mn-lt"/>
              </a:rPr>
              <a:t>24 </a:t>
            </a:r>
            <a:r>
              <a:rPr lang="en-US" sz="1400" dirty="0">
                <a:latin typeface="+mn-lt"/>
              </a:rPr>
              <a:t>was 12 cells</a:t>
            </a:r>
            <a:r>
              <a:rPr lang="en-US" sz="1400" dirty="0" smtClean="0">
                <a:latin typeface="+mn-lt"/>
              </a:rPr>
              <a:t>/</a:t>
            </a:r>
            <a:r>
              <a:rPr lang="en-US" sz="1400" dirty="0" smtClean="0">
                <a:latin typeface="+mn-lt"/>
              </a:rPr>
              <a:t>mm</a:t>
            </a:r>
            <a:r>
              <a:rPr lang="en-US" sz="1400" baseline="30000" dirty="0" smtClean="0">
                <a:latin typeface="+mn-lt"/>
              </a:rPr>
              <a:t>3</a:t>
            </a:r>
            <a:r>
              <a:rPr lang="en-US" sz="1400" dirty="0" smtClean="0">
                <a:latin typeface="+mn-lt"/>
              </a:rPr>
              <a:t>. </a:t>
            </a:r>
            <a:endParaRPr lang="en-US" sz="1400" dirty="0" smtClean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5790" y="2458503"/>
            <a:ext cx="0" cy="722370"/>
          </a:xfrm>
          <a:prstGeom prst="line">
            <a:avLst/>
          </a:prstGeom>
          <a:ln w="19050" cmpd="sng">
            <a:solidFill>
              <a:srgbClr val="00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775313"/>
      </p:ext>
    </p:extLst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E7F1CA"/>
                </a:solidFill>
              </a:rPr>
              <a:t>Adding Maraviroc to Suppressive ART for Suboptimal CD4 </a:t>
            </a:r>
            <a:r>
              <a:rPr lang="en-US" sz="2200" dirty="0" smtClean="0">
                <a:solidFill>
                  <a:srgbClr val="E7F1CA"/>
                </a:solidFill>
              </a:rPr>
              <a:t>Recovery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800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ACTG </a:t>
            </a:r>
            <a:r>
              <a:rPr lang="en-US" sz="2800" dirty="0" smtClean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5256: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Wilkin </a:t>
            </a:r>
            <a:r>
              <a:rPr lang="en-US" dirty="0"/>
              <a:t>TJ, et al. J Infect Dis. </a:t>
            </a:r>
            <a:r>
              <a:rPr lang="en-US" dirty="0" smtClean="0"/>
              <a:t>2012;206:</a:t>
            </a:r>
            <a:r>
              <a:rPr lang="en-US" dirty="0"/>
              <a:t>534-42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204215"/>
              </p:ext>
            </p:extLst>
          </p:nvPr>
        </p:nvGraphicFramePr>
        <p:xfrm>
          <a:off x="0" y="27919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maraviroc to suppressive ART for 24 weeks was not associated with an increase in CD4</a:t>
                      </a:r>
                      <a:r>
                        <a:rPr lang="en-US" sz="2000" b="0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T-cell counts of at least 20 cells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/mm</a:t>
                      </a:r>
                      <a:r>
                        <a:rPr lang="en-US" sz="2000" b="0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studies of CCR5 antagonists in the dampening of immune activation associated with HIV infection are warranted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0791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07369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48742</TotalTime>
  <Words>199</Words>
  <Application>Microsoft Macintosh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NCRC</vt:lpstr>
      <vt:lpstr>Adding Maraviroc to Suppressive ART for Suboptimal CD4 Recovery ACTG 5256</vt:lpstr>
      <vt:lpstr>Adding Maraviroc to Suppressive ART for Suboptimal CD4 Recovery ACTG 5256: Study Design</vt:lpstr>
      <vt:lpstr>Adding Maraviroc to Suppressive ART for Suboptimal CD4 Recovery ACTG 5256: Results</vt:lpstr>
      <vt:lpstr>Adding Maraviroc to Suppressive ART for Suboptimal CD4 Recovery ACTG 5256: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1651</cp:revision>
  <cp:lastPrinted>2008-02-05T14:34:24Z</cp:lastPrinted>
  <dcterms:created xsi:type="dcterms:W3CDTF">2010-11-28T05:36:22Z</dcterms:created>
  <dcterms:modified xsi:type="dcterms:W3CDTF">2017-07-06T18:22:39Z</dcterms:modified>
</cp:coreProperties>
</file>