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7"/>
  </p:notesMasterIdLst>
  <p:handoutMasterIdLst>
    <p:handoutMasterId r:id="rId8"/>
  </p:handoutMasterIdLst>
  <p:sldIdLst>
    <p:sldId id="1091" r:id="rId2"/>
    <p:sldId id="1092" r:id="rId3"/>
    <p:sldId id="1093" r:id="rId4"/>
    <p:sldId id="1094" r:id="rId5"/>
    <p:sldId id="1090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116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715972125505"/>
          <c:y val="0.119435914260717"/>
          <c:w val="0.856047706615523"/>
          <c:h val="0.712881774690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Maraviroc + Atazanavir + RTV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74.6</c:v>
                </c:pt>
                <c:pt idx="1">
                  <c:v>76.7</c:v>
                </c:pt>
                <c:pt idx="2">
                  <c:v>68.8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DF-Emtricitabine + Atazanavir + RTV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83.6</c:v>
                </c:pt>
                <c:pt idx="1">
                  <c:v>87.2</c:v>
                </c:pt>
                <c:pt idx="2">
                  <c:v>77.3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924029160"/>
        <c:axId val="2131800552"/>
      </c:barChart>
      <c:catAx>
        <c:axId val="19240291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318005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1800552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</a:t>
                </a:r>
                <a:r>
                  <a:rPr lang="en-US" sz="1600" dirty="0"/>
                  <a:t>RNA </a:t>
                </a:r>
                <a:r>
                  <a:rPr lang="en-US" sz="1600" dirty="0" smtClean="0"/>
                  <a:t>&lt;50 </a:t>
                </a:r>
                <a:r>
                  <a:rPr lang="en-US" sz="1600" dirty="0"/>
                  <a:t>copies/</a:t>
                </a:r>
                <a:r>
                  <a:rPr lang="en-US" sz="1600" dirty="0" smtClean="0"/>
                  <a:t>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59951304048451"/>
              <c:y val="0.1630413861253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92402916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0991822371621"/>
          <c:y val="0.0185433583184371"/>
          <c:w val="0.9008177628379"/>
          <c:h val="0.0751208503592127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Once-Daily Maraviroc in Treatment-Naïve 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dirty="0" smtClean="0"/>
              <a:t> </a:t>
            </a:r>
            <a:r>
              <a:rPr lang="en-US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A4001078 </a:t>
            </a:r>
            <a:r>
              <a:rPr lang="en-US" dirty="0" smtClean="0"/>
              <a:t>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77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050792" y="3169601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050792" y="3774910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Once-Daily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Maraviroc plus Ritonavir-Boosted Atazanavir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A4001078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>
                <a:latin typeface="Arial" pitchFamily="31" charset="0"/>
              </a:rPr>
              <a:t>Mills A, et al. </a:t>
            </a:r>
            <a:r>
              <a:rPr lang="it-IT" dirty="0" err="1">
                <a:latin typeface="Arial" pitchFamily="31" charset="0"/>
              </a:rPr>
              <a:t>J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Acquir</a:t>
            </a:r>
            <a:r>
              <a:rPr lang="it-IT" dirty="0">
                <a:latin typeface="Arial" pitchFamily="31" charset="0"/>
              </a:rPr>
              <a:t> Immune </a:t>
            </a:r>
            <a:r>
              <a:rPr lang="it-IT" dirty="0" err="1">
                <a:latin typeface="Arial" pitchFamily="31" charset="0"/>
              </a:rPr>
              <a:t>Defic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Syndr</a:t>
            </a:r>
            <a:r>
              <a:rPr lang="it-IT" dirty="0">
                <a:latin typeface="Arial" pitchFamily="31" charset="0"/>
              </a:rPr>
              <a:t>. </a:t>
            </a:r>
            <a:r>
              <a:rPr lang="it-IT" dirty="0" smtClean="0">
                <a:latin typeface="Arial" pitchFamily="31" charset="0"/>
              </a:rPr>
              <a:t>2013;62:</a:t>
            </a:r>
            <a:r>
              <a:rPr lang="it-IT" dirty="0">
                <a:latin typeface="Arial" pitchFamily="31" charset="0"/>
              </a:rPr>
              <a:t>164-70. 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00628" y="2505507"/>
            <a:ext cx="3314771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Maraviroc QD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Atazanavir + Ritonavir</a:t>
            </a:r>
            <a:endParaRPr lang="en-US" sz="1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60)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600628" y="4081328"/>
            <a:ext cx="3314771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Tenofovir DF-Emtricitabine 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Atazanavir +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Ritonavir</a:t>
            </a:r>
            <a:endParaRPr lang="en-US" sz="1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 61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439"/>
              </p:ext>
            </p:extLst>
          </p:nvPr>
        </p:nvGraphicFramePr>
        <p:xfrm>
          <a:off x="410633" y="1371600"/>
          <a:ext cx="4694767" cy="48158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94767"/>
              </a:tblGrid>
              <a:tr h="4572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A4001078 Study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Phase 2b, randomized, open label pilot study evaluating a once-daily, dual-therapy regimen of maraviroc and boosted atazanavir in comparison to standard triple therapy in HIV-infected treatment-naïve patients 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121)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16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patients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R-5 tropic virus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≥1000 copies/mL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CD4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≥100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Arms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(all medications once daily) </a:t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Maraviroc 150 mg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+ 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Atazanavir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300 mg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+ Ritonavir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100 mg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Tenofovir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DF-Emtricitabine +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Atazanavir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300 mg + Ritonavir 100 mg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1763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Once-Daily Maraviroc plus Ritonavir-Boosted Atazanavir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A4001078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Results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(Missing or Discontinued = Failure)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Mills A, et al. </a:t>
            </a:r>
            <a:r>
              <a:rPr lang="it-IT" dirty="0" err="1">
                <a:latin typeface="Arial" pitchFamily="31" charset="0"/>
              </a:rPr>
              <a:t>J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Acquir</a:t>
            </a:r>
            <a:r>
              <a:rPr lang="it-IT" dirty="0">
                <a:latin typeface="Arial" pitchFamily="31" charset="0"/>
              </a:rPr>
              <a:t> Immune </a:t>
            </a:r>
            <a:r>
              <a:rPr lang="it-IT" dirty="0" err="1">
                <a:latin typeface="Arial" pitchFamily="31" charset="0"/>
              </a:rPr>
              <a:t>Defic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Syndr</a:t>
            </a:r>
            <a:r>
              <a:rPr lang="it-IT" dirty="0">
                <a:latin typeface="Arial" pitchFamily="31" charset="0"/>
              </a:rPr>
              <a:t>. </a:t>
            </a:r>
            <a:r>
              <a:rPr lang="it-IT" dirty="0" smtClean="0">
                <a:latin typeface="Arial" pitchFamily="31" charset="0"/>
              </a:rPr>
              <a:t>2013;62:</a:t>
            </a:r>
            <a:r>
              <a:rPr lang="it-IT" dirty="0">
                <a:latin typeface="Arial" pitchFamily="31" charset="0"/>
              </a:rPr>
              <a:t>164-70.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49348"/>
              </p:ext>
            </p:extLst>
          </p:nvPr>
        </p:nvGraphicFramePr>
        <p:xfrm>
          <a:off x="304800" y="1828800"/>
          <a:ext cx="8458198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010166" y="5853289"/>
            <a:ext cx="4370832" cy="0"/>
          </a:xfrm>
          <a:prstGeom prst="line">
            <a:avLst/>
          </a:prstGeom>
          <a:ln w="158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5867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Arial"/>
              </a:rPr>
              <a:t>         Baseline HIV RNA </a:t>
            </a:r>
          </a:p>
        </p:txBody>
      </p:sp>
    </p:spTree>
    <p:extLst>
      <p:ext uri="{BB962C8B-B14F-4D97-AF65-F5344CB8AC3E}">
        <p14:creationId xmlns:p14="http://schemas.microsoft.com/office/powerpoint/2010/main" val="254357473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Once-Daily Maraviroc plus Ritonavir-Boosted Atazanavir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A4001078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Mills A, et al. </a:t>
            </a:r>
            <a:r>
              <a:rPr lang="it-IT" dirty="0" err="1">
                <a:latin typeface="Arial" pitchFamily="31" charset="0"/>
              </a:rPr>
              <a:t>J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Acquir</a:t>
            </a:r>
            <a:r>
              <a:rPr lang="it-IT" dirty="0">
                <a:latin typeface="Arial" pitchFamily="31" charset="0"/>
              </a:rPr>
              <a:t> Immune </a:t>
            </a:r>
            <a:r>
              <a:rPr lang="it-IT" dirty="0" err="1">
                <a:latin typeface="Arial" pitchFamily="31" charset="0"/>
              </a:rPr>
              <a:t>Defic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Syndr</a:t>
            </a:r>
            <a:r>
              <a:rPr lang="it-IT" dirty="0">
                <a:latin typeface="Arial" pitchFamily="31" charset="0"/>
              </a:rPr>
              <a:t>. </a:t>
            </a:r>
            <a:r>
              <a:rPr lang="it-IT" dirty="0" smtClean="0">
                <a:latin typeface="Arial" pitchFamily="31" charset="0"/>
              </a:rPr>
              <a:t>2013;62:</a:t>
            </a:r>
            <a:r>
              <a:rPr lang="it-IT" dirty="0">
                <a:latin typeface="Arial" pitchFamily="31" charset="0"/>
              </a:rPr>
              <a:t>164-70.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681461"/>
              </p:ext>
            </p:extLst>
          </p:nvPr>
        </p:nvGraphicFramePr>
        <p:xfrm>
          <a:off x="0" y="25633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“The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virological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activity and immunological benefit of once-daily MVC + ATV/r were confirmed. Indirect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hyperbilirubinemia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and associated signs were the most commonly reported adverse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effects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in both study treatment groups and were not associated with significant transaminase increases. No drug resistance occurred.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82761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07369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48742</TotalTime>
  <Words>252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NCRC</vt:lpstr>
      <vt:lpstr>Once-Daily Maraviroc in Treatment-Naïve   A4001078 Trial</vt:lpstr>
      <vt:lpstr>Once-Daily Maraviroc plus Ritonavir-Boosted Atazanavir A4001078: Study Design</vt:lpstr>
      <vt:lpstr>Once-Daily Maraviroc plus Ritonavir-Boosted Atazanavir A4001078: Results </vt:lpstr>
      <vt:lpstr>Once-Daily Maraviroc plus Ritonavir-Boosted Atazanavir A4001078: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1649</cp:revision>
  <cp:lastPrinted>2008-02-05T14:34:24Z</cp:lastPrinted>
  <dcterms:created xsi:type="dcterms:W3CDTF">2010-11-28T05:36:22Z</dcterms:created>
  <dcterms:modified xsi:type="dcterms:W3CDTF">2017-07-06T18:00:48Z</dcterms:modified>
</cp:coreProperties>
</file>