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1091" r:id="rId2"/>
    <p:sldId id="1092" r:id="rId3"/>
    <p:sldId id="1093" r:id="rId4"/>
    <p:sldId id="1094" r:id="rId5"/>
    <p:sldId id="1095" r:id="rId6"/>
    <p:sldId id="109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184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223202942951"/>
          <c:y val="0.104398167334346"/>
          <c:w val="0.814381009574418"/>
          <c:h val="0.78893631717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+ DRV +  RTV + FTC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Total Hip</c:v>
                </c:pt>
                <c:pt idx="1">
                  <c:v>Lumbar Spine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-1.51</c:v>
                </c:pt>
                <c:pt idx="1">
                  <c:v>-0.88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 + DRV + RTV + 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Total Hip</c:v>
                </c:pt>
                <c:pt idx="1">
                  <c:v>Lumbar Spine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-2.4</c:v>
                </c:pt>
                <c:pt idx="1">
                  <c:v>-2.35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35562728"/>
        <c:axId val="1864228728"/>
      </c:barChart>
      <c:catAx>
        <c:axId val="203556272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864228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64228728"/>
        <c:scaling>
          <c:orientation val="minMax"/>
          <c:max val="2.5"/>
          <c:min val="-5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Percentage Change (%)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00326697305043062"/>
              <c:y val="0.20383926147162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035562728"/>
        <c:crosses val="autoZero"/>
        <c:crossBetween val="between"/>
        <c:majorUnit val="2.5"/>
        <c:minorUnit val="2.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84730862515613"/>
          <c:y val="0.0170067426916463"/>
          <c:w val="0.786582413060895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686565878986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MVC + DRV +RTV + FTC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As Treated</c:v>
                </c:pt>
                <c:pt idx="1">
                  <c:v>ITT, Missing Data Ignored</c:v>
                </c:pt>
                <c:pt idx="2">
                  <c:v>ITT, Missing=Failure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94.0</c:v>
                </c:pt>
                <c:pt idx="1">
                  <c:v>93.0</c:v>
                </c:pt>
                <c:pt idx="2">
                  <c:v>86.0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 + DRV + RTV + FTC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As Treated</c:v>
                </c:pt>
                <c:pt idx="1">
                  <c:v>ITT, Missing Data Ignored</c:v>
                </c:pt>
                <c:pt idx="2">
                  <c:v>ITT, Missing=Failure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94.0</c:v>
                </c:pt>
                <c:pt idx="1">
                  <c:v>92.0</c:v>
                </c:pt>
                <c:pt idx="2">
                  <c:v>81.0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01204968"/>
        <c:axId val="1888113144"/>
      </c:barChart>
      <c:catAx>
        <c:axId val="-2101204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Statistical</a:t>
                </a:r>
                <a:r>
                  <a:rPr lang="en-US" baseline="0" dirty="0" smtClean="0"/>
                  <a:t> Analysis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17694420141927"/>
              <c:y val="0.927143971480328"/>
            </c:manualLayout>
          </c:layout>
          <c:overlay val="0"/>
        </c:title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88113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811314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≤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21680276076602"/>
              <c:y val="0.15134544737886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120496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201784898415476"/>
          <c:y val="0.0185433583184371"/>
          <c:w val="0.768894113930203"/>
          <c:h val="0.0815761797011918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smtClean="0"/>
              <a:t>Effects of Maraviroc versus </a:t>
            </a:r>
            <a:r>
              <a:rPr lang="en-US" sz="2700" b="0" dirty="0" smtClean="0"/>
              <a:t>Tenofovir DF</a:t>
            </a:r>
            <a:r>
              <a:rPr lang="en-US" sz="2700" b="0" dirty="0"/>
              <a:t> </a:t>
            </a:r>
            <a:r>
              <a:rPr lang="en-US" sz="2700" b="0" dirty="0" smtClean="0"/>
              <a:t>on </a:t>
            </a:r>
            <a:r>
              <a:rPr lang="en-US" sz="2700" b="0" dirty="0" smtClean="0"/>
              <a:t>Bone Loss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 smtClean="0"/>
              <a:t> A5303 Trial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77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2797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403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Bone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Effects of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Maraviroc vs. Tenofovir DF, with DRV + RTV + FTC </a:t>
            </a:r>
            <a:b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A5303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>
                <a:latin typeface="Arial" pitchFamily="31" charset="0"/>
              </a:rPr>
              <a:t>Taiwo</a:t>
            </a:r>
            <a:r>
              <a:rPr lang="en-US" dirty="0">
                <a:latin typeface="Arial" pitchFamily="31" charset="0"/>
              </a:rPr>
              <a:t> B, et al. </a:t>
            </a:r>
            <a:r>
              <a:rPr lang="ro-RO" dirty="0">
                <a:latin typeface="Arial" pitchFamily="31" charset="0"/>
              </a:rPr>
              <a:t>Clin Infect Dis. </a:t>
            </a:r>
            <a:r>
              <a:rPr lang="ro-RO" dirty="0" smtClean="0">
                <a:latin typeface="Arial" pitchFamily="31" charset="0"/>
              </a:rPr>
              <a:t>2015;61:</a:t>
            </a:r>
            <a:r>
              <a:rPr lang="ro-RO" dirty="0">
                <a:latin typeface="Arial" pitchFamily="31" charset="0"/>
              </a:rPr>
              <a:t>1179-88.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7512" y="2133600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MVC + DRV + RTV + 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130)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7512" y="3709421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TDF + DRV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 RTV + 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9391"/>
              </p:ext>
            </p:extLst>
          </p:nvPr>
        </p:nvGraphicFramePr>
        <p:xfrm>
          <a:off x="410633" y="1382189"/>
          <a:ext cx="4923367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A5303 Study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2b, prospective, double-blind, placebo-controlled study evaluating the effects of maraviroc versus tenofovir DF on bone loss in HIV-infected, treatment-naïve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patients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Criteria (n = 262)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R-5 tropic virus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&gt;1000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copies/mL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Arms*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MVC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DRV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RTV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FTC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TDF + DRV + RTV 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FTC</a:t>
                      </a:r>
                      <a:endParaRPr lang="en-US" sz="1600" b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383" y="6052493"/>
            <a:ext cx="875080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*Dosing</a:t>
            </a:r>
            <a:r>
              <a:rPr lang="en-US" sz="1400" dirty="0">
                <a:latin typeface="Arial"/>
                <a:cs typeface="Arial"/>
              </a:rPr>
              <a:t>: Tenofovir </a:t>
            </a:r>
            <a:r>
              <a:rPr lang="en-US" sz="1400" dirty="0" smtClean="0">
                <a:latin typeface="Arial"/>
                <a:cs typeface="Arial"/>
              </a:rPr>
              <a:t>300 mg QD + Emtricitabine </a:t>
            </a:r>
            <a:r>
              <a:rPr lang="en-US" sz="1400" dirty="0">
                <a:latin typeface="Arial"/>
                <a:cs typeface="Arial"/>
              </a:rPr>
              <a:t>200 mg </a:t>
            </a:r>
            <a:r>
              <a:rPr lang="en-US" sz="1400" dirty="0" smtClean="0">
                <a:latin typeface="Arial"/>
                <a:cs typeface="Arial"/>
              </a:rPr>
              <a:t>QD + Darunavir </a:t>
            </a:r>
            <a:r>
              <a:rPr lang="en-US" sz="1400" dirty="0">
                <a:latin typeface="Arial"/>
                <a:cs typeface="Arial"/>
              </a:rPr>
              <a:t>800 mg QD + Ritonavir 100 mg QD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384" y="5681614"/>
            <a:ext cx="875080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*Dosing: Maraviroc 150 mg QD + Darunavir 800 mg QD + Ritonavir 100 mg QD + Emtricitabine 200 mg QD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80774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Bone Effects of Maraviroc vs. Tenofovir DF, with DRV + RTV + FTC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A5303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Bone Mineral Density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>
                <a:latin typeface="Arial" pitchFamily="31" charset="0"/>
              </a:rPr>
              <a:t>Taiwo</a:t>
            </a:r>
            <a:r>
              <a:rPr lang="en-US" dirty="0">
                <a:latin typeface="Arial" pitchFamily="31" charset="0"/>
              </a:rPr>
              <a:t> B, et al. </a:t>
            </a:r>
            <a:r>
              <a:rPr lang="ro-RO" dirty="0">
                <a:latin typeface="Arial" pitchFamily="31" charset="0"/>
              </a:rPr>
              <a:t>Clin Infect Dis. </a:t>
            </a:r>
            <a:r>
              <a:rPr lang="ro-RO" dirty="0" smtClean="0">
                <a:latin typeface="Arial" pitchFamily="31" charset="0"/>
              </a:rPr>
              <a:t>2015;61:</a:t>
            </a:r>
            <a:r>
              <a:rPr lang="ro-RO" dirty="0">
                <a:latin typeface="Arial" pitchFamily="31" charset="0"/>
              </a:rPr>
              <a:t>1179-88.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477537"/>
              </p:ext>
            </p:extLst>
          </p:nvPr>
        </p:nvGraphicFramePr>
        <p:xfrm>
          <a:off x="683419" y="1828800"/>
          <a:ext cx="777478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8768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Bone Effects of Maraviroc vs. Tenofovir DF, with DRV + RTV + FTC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A5303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Taiwo</a:t>
            </a:r>
            <a:r>
              <a:rPr lang="en-US" dirty="0">
                <a:latin typeface="Arial" pitchFamily="31" charset="0"/>
              </a:rPr>
              <a:t> B, et al. </a:t>
            </a:r>
            <a:r>
              <a:rPr lang="ro-RO" dirty="0">
                <a:latin typeface="Arial" pitchFamily="31" charset="0"/>
              </a:rPr>
              <a:t>Clin Infect Dis. </a:t>
            </a:r>
            <a:r>
              <a:rPr lang="ro-RO" dirty="0" smtClean="0">
                <a:latin typeface="Arial" pitchFamily="31" charset="0"/>
              </a:rPr>
              <a:t>2015;61:</a:t>
            </a:r>
            <a:r>
              <a:rPr lang="ro-RO" dirty="0">
                <a:latin typeface="Arial" pitchFamily="31" charset="0"/>
              </a:rPr>
              <a:t>1179-88.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23537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8802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Bone Effects of Maraviroc vs. Tenofovir DF, with DRV + RTV + FTC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A5303</a:t>
            </a: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 smtClean="0">
                <a:latin typeface="Arial" pitchFamily="31" charset="0"/>
              </a:rPr>
              <a:t>Taiwo</a:t>
            </a:r>
            <a:r>
              <a:rPr lang="en-US" dirty="0" smtClean="0">
                <a:latin typeface="Arial" pitchFamily="31" charset="0"/>
              </a:rPr>
              <a:t> B, et al. </a:t>
            </a:r>
            <a:r>
              <a:rPr lang="ro-RO" dirty="0">
                <a:latin typeface="Arial" pitchFamily="31" charset="0"/>
              </a:rPr>
              <a:t>Clin Infect Dis. </a:t>
            </a:r>
            <a:r>
              <a:rPr lang="ro-RO" dirty="0" smtClean="0">
                <a:latin typeface="Arial" pitchFamily="31" charset="0"/>
              </a:rPr>
              <a:t>2015;61:</a:t>
            </a:r>
            <a:r>
              <a:rPr lang="ro-RO" dirty="0">
                <a:latin typeface="Arial" pitchFamily="31" charset="0"/>
              </a:rPr>
              <a:t>1179-88.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28757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“Maraviroc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was associated with less bone loss at the hip and lumbar spine compared with tenofovir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DF. Maraviroc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may be an option to attenuate ART-associated bone loss.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9393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323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Effects of Maraviroc versus Tenofovir DF on Bone Loss   A5303 Trial </vt:lpstr>
      <vt:lpstr>Bone Effects of Maraviroc vs. Tenofovir DF, with DRV + RTV + FTC  A5303: Study Design</vt:lpstr>
      <vt:lpstr>Bone Effects of Maraviroc vs. Tenofovir DF, with DRV + RTV + FTC  A5303: Results</vt:lpstr>
      <vt:lpstr>Bone Effects of Maraviroc vs. Tenofovir DF, with DRV + RTV + FTC  A5303: Results</vt:lpstr>
      <vt:lpstr>Bone Effects of Maraviroc vs. Tenofovir DF, with DRV + RTV + FTC  A5303: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1648</cp:revision>
  <cp:lastPrinted>2008-02-05T14:34:24Z</cp:lastPrinted>
  <dcterms:created xsi:type="dcterms:W3CDTF">2010-11-28T05:36:22Z</dcterms:created>
  <dcterms:modified xsi:type="dcterms:W3CDTF">2017-07-06T17:29:21Z</dcterms:modified>
</cp:coreProperties>
</file>