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9"/>
  </p:notesMasterIdLst>
  <p:handoutMasterIdLst>
    <p:handoutMasterId r:id="rId10"/>
  </p:handoutMasterIdLst>
  <p:sldIdLst>
    <p:sldId id="1091" r:id="rId2"/>
    <p:sldId id="1092" r:id="rId3"/>
    <p:sldId id="1093" r:id="rId4"/>
    <p:sldId id="1094" r:id="rId5"/>
    <p:sldId id="1095" r:id="rId6"/>
    <p:sldId id="1096" r:id="rId7"/>
    <p:sldId id="1090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AEC"/>
    <a:srgbClr val="606880"/>
    <a:srgbClr val="474D5E"/>
    <a:srgbClr val="806F60"/>
    <a:srgbClr val="D4E3E0"/>
    <a:srgbClr val="DFE3E0"/>
    <a:srgbClr val="C7D9C2"/>
    <a:srgbClr val="717045"/>
    <a:srgbClr val="E6EBF2"/>
    <a:srgbClr val="658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607" autoAdjust="0"/>
    <p:restoredTop sz="94636" autoAdjust="0"/>
  </p:normalViewPr>
  <p:slideViewPr>
    <p:cSldViewPr showGuides="1">
      <p:cViewPr>
        <p:scale>
          <a:sx n="161" d="100"/>
          <a:sy n="161" d="100"/>
        </p:scale>
        <p:origin x="-1656" y="-86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117646822992"/>
          <c:y val="0.104040152875627"/>
          <c:w val="0.857854280312183"/>
          <c:h val="0.73719965925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MVC once daily + OBT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MOTIVATE 1</c:v>
                </c:pt>
                <c:pt idx="1">
                  <c:v>MOTIVATE 2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42.0</c:v>
                </c:pt>
                <c:pt idx="1">
                  <c:v>45.0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MVC twice daily + OBT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MOTIVATE 1</c:v>
                </c:pt>
                <c:pt idx="1">
                  <c:v>MOTIVATE 2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46.0</c:v>
                </c:pt>
                <c:pt idx="1">
                  <c:v>45.0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Placebo + OBT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rgbClr val="0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MOTIVATE 1</c:v>
                </c:pt>
                <c:pt idx="1">
                  <c:v>MOTIVATE 2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16.0</c:v>
                </c:pt>
                <c:pt idx="1">
                  <c:v>18.0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132722360"/>
        <c:axId val="2132636968"/>
      </c:barChart>
      <c:catAx>
        <c:axId val="2132722360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213263696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32636968"/>
        <c:scaling>
          <c:orientation val="minMax"/>
          <c:max val="8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dirty="0" smtClean="0"/>
                  <a:t>HIV RNA &lt; 50 copies/mL (%)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.0111732366182423"/>
              <c:y val="0.13799926324998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2132722360"/>
        <c:crosses val="autoZero"/>
        <c:crossBetween val="between"/>
        <c:majorUnit val="20.0"/>
        <c:minorUnit val="0.1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l"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155849454033786"/>
          <c:y val="0.00238683980291937"/>
          <c:w val="0.816378123835602"/>
          <c:h val="0.0815759543214993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632594910066"/>
          <c:y val="0.104040152875627"/>
          <c:w val="0.839339332225109"/>
          <c:h val="0.807375097849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MVC once daily + OBT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MOTIVATE 1</c:v>
                </c:pt>
                <c:pt idx="1">
                  <c:v>MOTIVATE 2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113.0</c:v>
                </c:pt>
                <c:pt idx="1">
                  <c:v>122.0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MVC twice daily + OBT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MOTIVATE 1</c:v>
                </c:pt>
                <c:pt idx="1">
                  <c:v>MOTIVATE 2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122.0</c:v>
                </c:pt>
                <c:pt idx="1">
                  <c:v>128.0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Placebo + OBT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MOTIVATE 1</c:v>
                </c:pt>
                <c:pt idx="1">
                  <c:v>MOTIVATE 2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54.0</c:v>
                </c:pt>
                <c:pt idx="1">
                  <c:v>69.0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874744616"/>
        <c:axId val="1776340040"/>
      </c:barChart>
      <c:catAx>
        <c:axId val="1874744616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17763400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76340040"/>
        <c:scaling>
          <c:orientation val="minMax"/>
          <c:max val="15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dirty="0" smtClean="0"/>
                  <a:t>Change in CD4</a:t>
                </a:r>
                <a:r>
                  <a:rPr lang="en-US" sz="1500" baseline="0" dirty="0" smtClean="0"/>
                  <a:t> count </a:t>
                </a:r>
                <a:r>
                  <a:rPr lang="en-US" sz="1500" dirty="0" smtClean="0"/>
                  <a:t>(cells/mm</a:t>
                </a:r>
                <a:r>
                  <a:rPr lang="en-US" sz="1500" baseline="30000" dirty="0" smtClean="0"/>
                  <a:t>3</a:t>
                </a:r>
                <a:r>
                  <a:rPr lang="en-US" sz="1500" baseline="0" dirty="0" smtClean="0"/>
                  <a:t>)</a:t>
                </a:r>
                <a:r>
                  <a:rPr lang="en-US" sz="1500" dirty="0" smtClean="0"/>
                  <a:t> 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.0142590612994213"/>
              <c:y val="0.13215131003361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1874744616"/>
        <c:crosses val="autoZero"/>
        <c:crossBetween val="between"/>
        <c:majorUnit val="30.0"/>
        <c:minorUnit val="0.1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l"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138877418287302"/>
          <c:y val="0.00238683980291937"/>
          <c:w val="0.842607633625624"/>
          <c:h val="0.0815759543214993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50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7247"/>
      </p:ext>
    </p:extLst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70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Maraviroc in </a:t>
            </a:r>
            <a:r>
              <a:rPr lang="en-US" sz="2400" b="0" dirty="0" smtClean="0"/>
              <a:t>Patients </a:t>
            </a:r>
            <a:r>
              <a:rPr lang="en-US" sz="2400" b="0" dirty="0" smtClean="0"/>
              <a:t>with Multiclass </a:t>
            </a:r>
            <a:r>
              <a:rPr lang="en-US" sz="2400" b="0" dirty="0" smtClean="0"/>
              <a:t>Drug Resistance 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dirty="0" smtClean="0"/>
              <a:t> MOTIVATE 1 and 2 Trials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1873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4627831" y="2889260"/>
            <a:ext cx="434312" cy="1033951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Maraviroc in Patients with Multiclass Drug Resistance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MOTIVATE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1 and 2: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>
                <a:latin typeface="Arial" pitchFamily="31" charset="0"/>
              </a:rPr>
              <a:t>Gulick</a:t>
            </a:r>
            <a:r>
              <a:rPr lang="en-US" dirty="0">
                <a:latin typeface="Arial" pitchFamily="31" charset="0"/>
              </a:rPr>
              <a:t> RM, et al. </a:t>
            </a:r>
            <a:r>
              <a:rPr lang="is-IS" dirty="0">
                <a:latin typeface="Arial" pitchFamily="31" charset="0"/>
              </a:rPr>
              <a:t>N Engl J Med. </a:t>
            </a:r>
            <a:r>
              <a:rPr lang="is-IS" dirty="0" smtClean="0">
                <a:latin typeface="Arial" pitchFamily="31" charset="0"/>
              </a:rPr>
              <a:t>2008;359:</a:t>
            </a:r>
            <a:r>
              <a:rPr lang="is-IS" dirty="0">
                <a:latin typeface="Arial" pitchFamily="31" charset="0"/>
              </a:rPr>
              <a:t>1429-41.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257800" y="2133600"/>
            <a:ext cx="3639312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MVC once daily + OBT</a:t>
            </a:r>
          </a:p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414)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276088" y="3352800"/>
            <a:ext cx="3639312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MVC twice daily + OBT </a:t>
            </a:r>
          </a:p>
          <a:p>
            <a:pPr algn="ctr"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426)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5276088" y="4648200"/>
            <a:ext cx="363931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b="1" dirty="0" smtClean="0">
                <a:latin typeface="Arial"/>
              </a:rPr>
              <a:t>Placebo + OBT </a:t>
            </a:r>
          </a:p>
          <a:p>
            <a:pPr algn="ctr"/>
            <a:r>
              <a:rPr lang="en-US" sz="1400" dirty="0" smtClean="0">
                <a:latin typeface="Arial"/>
              </a:rPr>
              <a:t>(n</a:t>
            </a:r>
            <a:r>
              <a:rPr lang="en-US" sz="1400" dirty="0">
                <a:latin typeface="Arial"/>
              </a:rPr>
              <a:t> </a:t>
            </a:r>
            <a:r>
              <a:rPr lang="en-US" sz="1400" dirty="0" smtClean="0">
                <a:latin typeface="Arial"/>
              </a:rPr>
              <a:t>= 200)</a:t>
            </a:r>
          </a:p>
        </p:txBody>
      </p:sp>
      <p:sp>
        <p:nvSpPr>
          <p:cNvPr id="13" name="Line 11"/>
          <p:cNvSpPr>
            <a:spLocks noChangeAspect="1" noChangeShapeType="1"/>
          </p:cNvSpPr>
          <p:nvPr/>
        </p:nvSpPr>
        <p:spPr bwMode="auto">
          <a:xfrm rot="20430663">
            <a:off x="4633426" y="3723771"/>
            <a:ext cx="430471" cy="1024812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95799" y="3810000"/>
            <a:ext cx="761483" cy="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51291"/>
              </p:ext>
            </p:extLst>
          </p:nvPr>
        </p:nvGraphicFramePr>
        <p:xfrm>
          <a:off x="304800" y="1600200"/>
          <a:ext cx="4191000" cy="46600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91000"/>
              </a:tblGrid>
              <a:tr h="45381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MOTIVATE 1 and 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404199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Parallel, randomized, double-blind, placebo-controlled, phase 3 trials to evaluate safety and efficacy of maraviroc in treatment-experienced patients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1049)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16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Resistance to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3 ARV classes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R-5 tropic virus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stable ARV regimen or no regimen for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 4 weeks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with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 RNA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 5000 copies/ml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Maraviroc* once daily + OBT**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 Maraviroc* twice daily + OBT**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Placebo + OBT**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24400" y="130558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</a:rPr>
              <a:t>MOTIVATE</a:t>
            </a:r>
            <a:r>
              <a:rPr lang="en-US" sz="1400" dirty="0" smtClean="0">
                <a:latin typeface="Arial"/>
              </a:rPr>
              <a:t> = </a:t>
            </a:r>
            <a:r>
              <a:rPr lang="en-US" sz="1400" b="1" u="sng" dirty="0" smtClean="0">
                <a:latin typeface="Arial"/>
              </a:rPr>
              <a:t>M</a:t>
            </a:r>
            <a:r>
              <a:rPr lang="en-US" sz="1400" dirty="0" smtClean="0">
                <a:latin typeface="Arial"/>
              </a:rPr>
              <a:t>araviroc versus </a:t>
            </a:r>
            <a:r>
              <a:rPr lang="en-US" sz="1400" b="1" u="sng" dirty="0" smtClean="0">
                <a:latin typeface="Arial"/>
              </a:rPr>
              <a:t>O</a:t>
            </a:r>
            <a:r>
              <a:rPr lang="en-US" sz="1400" dirty="0" smtClean="0">
                <a:latin typeface="Arial"/>
              </a:rPr>
              <a:t>ptimized </a:t>
            </a:r>
            <a:r>
              <a:rPr lang="en-US" sz="1400" b="1" u="sng" dirty="0" smtClean="0">
                <a:latin typeface="Arial"/>
              </a:rPr>
              <a:t>T</a:t>
            </a:r>
            <a:r>
              <a:rPr lang="en-US" sz="1400" dirty="0" smtClean="0">
                <a:latin typeface="Arial"/>
              </a:rPr>
              <a:t>herapy </a:t>
            </a:r>
            <a:r>
              <a:rPr lang="en-US" sz="1400" b="1" u="sng" dirty="0" smtClean="0">
                <a:latin typeface="Arial"/>
              </a:rPr>
              <a:t>i</a:t>
            </a:r>
            <a:r>
              <a:rPr lang="en-US" sz="1400" dirty="0" smtClean="0">
                <a:latin typeface="Arial"/>
              </a:rPr>
              <a:t>n </a:t>
            </a:r>
            <a:r>
              <a:rPr lang="en-US" sz="1400" b="1" u="sng" dirty="0" err="1" smtClean="0">
                <a:latin typeface="Arial"/>
              </a:rPr>
              <a:t>V</a:t>
            </a:r>
            <a:r>
              <a:rPr lang="en-US" sz="1400" dirty="0" err="1" smtClean="0">
                <a:latin typeface="Arial"/>
              </a:rPr>
              <a:t>iremic</a:t>
            </a:r>
            <a:r>
              <a:rPr lang="en-US" sz="1400" dirty="0" smtClean="0">
                <a:latin typeface="Arial"/>
              </a:rPr>
              <a:t> </a:t>
            </a:r>
            <a:r>
              <a:rPr lang="en-US" sz="1400" b="1" u="sng" dirty="0" smtClean="0">
                <a:latin typeface="Arial"/>
              </a:rPr>
              <a:t>A</a:t>
            </a:r>
            <a:r>
              <a:rPr lang="en-US" sz="1400" dirty="0" smtClean="0">
                <a:latin typeface="Arial"/>
              </a:rPr>
              <a:t>ntiretroviral </a:t>
            </a:r>
            <a:r>
              <a:rPr lang="en-US" sz="1400" b="1" u="sng" dirty="0" smtClean="0">
                <a:latin typeface="Arial"/>
              </a:rPr>
              <a:t>T</a:t>
            </a:r>
            <a:r>
              <a:rPr lang="en-US" sz="1400" dirty="0" smtClean="0">
                <a:latin typeface="Arial"/>
              </a:rPr>
              <a:t>reatment-</a:t>
            </a:r>
            <a:r>
              <a:rPr lang="en-US" sz="1400" b="1" u="sng" dirty="0" smtClean="0">
                <a:latin typeface="Arial"/>
              </a:rPr>
              <a:t>E</a:t>
            </a:r>
            <a:r>
              <a:rPr lang="en-US" sz="1400" dirty="0" smtClean="0">
                <a:latin typeface="Arial"/>
              </a:rPr>
              <a:t>xperienced Patients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5689937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</a:rPr>
              <a:t>*MVC </a:t>
            </a:r>
            <a:r>
              <a:rPr lang="en-US" sz="1200" dirty="0">
                <a:latin typeface="Arial"/>
              </a:rPr>
              <a:t>dose 300mg daily or BID with PI-containing regimens, 150mg daily or BID with all other </a:t>
            </a:r>
            <a:r>
              <a:rPr lang="en-US" sz="1200" dirty="0" smtClean="0">
                <a:latin typeface="Arial"/>
              </a:rPr>
              <a:t>regimens</a:t>
            </a:r>
          </a:p>
          <a:p>
            <a:r>
              <a:rPr lang="en-US" sz="1200" dirty="0" smtClean="0">
                <a:latin typeface="Arial"/>
              </a:rPr>
              <a:t>**OBT= Optimized </a:t>
            </a:r>
            <a:r>
              <a:rPr lang="en-US" sz="1200" dirty="0">
                <a:latin typeface="Arial"/>
              </a:rPr>
              <a:t>Background Therapy (investigator-selected, 3-6 agents</a:t>
            </a:r>
            <a:r>
              <a:rPr lang="en-US" sz="1200" dirty="0" smtClean="0">
                <a:latin typeface="Arial"/>
              </a:rPr>
              <a:t>). </a:t>
            </a:r>
          </a:p>
          <a:p>
            <a:endParaRPr lang="en-US" sz="1200" dirty="0" smtClean="0">
              <a:latin typeface="Arial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754881" y="3213910"/>
            <a:ext cx="274319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2</a:t>
            </a:r>
            <a:r>
              <a:rPr lang="en-US" sz="1200" b="1" dirty="0" smtClean="0">
                <a:latin typeface="Arial"/>
                <a:cs typeface="Arial"/>
              </a:rPr>
              <a:t>x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754881" y="3688081"/>
            <a:ext cx="274319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2</a:t>
            </a:r>
            <a:r>
              <a:rPr lang="en-US" sz="1200" b="1" dirty="0" smtClean="0">
                <a:latin typeface="Arial"/>
                <a:cs typeface="Arial"/>
              </a:rPr>
              <a:t>x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754881" y="4145281"/>
            <a:ext cx="274319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1</a:t>
            </a:r>
            <a:r>
              <a:rPr lang="en-US" sz="1200" b="1" dirty="0" smtClean="0">
                <a:latin typeface="Arial"/>
                <a:cs typeface="Arial"/>
              </a:rPr>
              <a:t>x</a:t>
            </a:r>
            <a:endParaRPr lang="en-US" sz="1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135331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(ITT, missing=nonresponse)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>
                <a:latin typeface="Arial" pitchFamily="31" charset="0"/>
              </a:rPr>
              <a:t>Gulick</a:t>
            </a:r>
            <a:r>
              <a:rPr lang="en-US" dirty="0">
                <a:latin typeface="Arial" pitchFamily="31" charset="0"/>
              </a:rPr>
              <a:t> RM, et al. </a:t>
            </a:r>
            <a:r>
              <a:rPr lang="is-IS" dirty="0">
                <a:latin typeface="Arial" pitchFamily="31" charset="0"/>
              </a:rPr>
              <a:t>N Engl J Med. </a:t>
            </a:r>
            <a:r>
              <a:rPr lang="is-IS" dirty="0" smtClean="0">
                <a:latin typeface="Arial" pitchFamily="31" charset="0"/>
              </a:rPr>
              <a:t>2008;359:</a:t>
            </a:r>
            <a:r>
              <a:rPr lang="is-IS" dirty="0">
                <a:latin typeface="Arial" pitchFamily="31" charset="0"/>
              </a:rPr>
              <a:t>1429-41.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915985"/>
              </p:ext>
            </p:extLst>
          </p:nvPr>
        </p:nvGraphicFramePr>
        <p:xfrm>
          <a:off x="454819" y="1905000"/>
          <a:ext cx="823118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Maraviroc in Patients with Multiclass Drug Resistance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MOTIVATE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1 and 2: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 </a:t>
            </a:r>
            <a:endParaRPr lang="en-US" sz="3100" dirty="0"/>
          </a:p>
        </p:txBody>
      </p:sp>
      <p:sp>
        <p:nvSpPr>
          <p:cNvPr id="2" name="TextBox 1"/>
          <p:cNvSpPr txBox="1"/>
          <p:nvPr/>
        </p:nvSpPr>
        <p:spPr>
          <a:xfrm>
            <a:off x="2035248" y="5257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</a:rPr>
              <a:t>97/232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97248" y="5257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Arial"/>
              </a:rPr>
              <a:t>109/235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448" y="5257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Arial"/>
              </a:rPr>
              <a:t>19/118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2600" y="5257800"/>
            <a:ext cx="685823" cy="276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FFFFFF"/>
                </a:solidFill>
                <a:latin typeface="Arial"/>
              </a:rPr>
              <a:t>82/182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5257800"/>
            <a:ext cx="838181" cy="276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FFFFFF"/>
                </a:solidFill>
                <a:latin typeface="Arial"/>
              </a:rPr>
              <a:t>85/191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5257800"/>
            <a:ext cx="685823" cy="276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FFFFFF"/>
                </a:solidFill>
                <a:latin typeface="Arial"/>
              </a:rPr>
              <a:t>16/91</a:t>
            </a:r>
          </a:p>
        </p:txBody>
      </p:sp>
    </p:spTree>
    <p:extLst>
      <p:ext uri="{BB962C8B-B14F-4D97-AF65-F5344CB8AC3E}">
        <p14:creationId xmlns:p14="http://schemas.microsoft.com/office/powerpoint/2010/main" val="348036104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CD4 Cell Count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>
                <a:latin typeface="Arial" pitchFamily="31" charset="0"/>
              </a:rPr>
              <a:t>Gulick</a:t>
            </a:r>
            <a:r>
              <a:rPr lang="en-US" dirty="0">
                <a:latin typeface="Arial" pitchFamily="31" charset="0"/>
              </a:rPr>
              <a:t> RM, et al. </a:t>
            </a:r>
            <a:r>
              <a:rPr lang="is-IS" dirty="0">
                <a:latin typeface="Arial" pitchFamily="31" charset="0"/>
              </a:rPr>
              <a:t>N Engl J Med. </a:t>
            </a:r>
            <a:r>
              <a:rPr lang="is-IS" dirty="0" smtClean="0">
                <a:latin typeface="Arial" pitchFamily="31" charset="0"/>
              </a:rPr>
              <a:t>2008;359:</a:t>
            </a:r>
            <a:r>
              <a:rPr lang="is-IS" dirty="0">
                <a:latin typeface="Arial" pitchFamily="31" charset="0"/>
              </a:rPr>
              <a:t>1429-41.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95680"/>
              </p:ext>
            </p:extLst>
          </p:nvPr>
        </p:nvGraphicFramePr>
        <p:xfrm>
          <a:off x="454819" y="1905000"/>
          <a:ext cx="823118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Maraviroc in Patients with Multiclass Drug Resistance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MOTIVATE 1 and 2: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29700975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Maraviroc in Patients with Multiclass Drug Resistance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MOTIVATE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1 and 2: Result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>
          <a:xfrm>
            <a:off x="323850" y="6477000"/>
            <a:ext cx="7357838" cy="320039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Gulick</a:t>
            </a:r>
            <a:r>
              <a:rPr lang="en-US" dirty="0">
                <a:latin typeface="Arial" pitchFamily="31" charset="0"/>
              </a:rPr>
              <a:t> RM, et al. </a:t>
            </a:r>
            <a:r>
              <a:rPr lang="is-IS" dirty="0">
                <a:latin typeface="Arial" pitchFamily="31" charset="0"/>
              </a:rPr>
              <a:t>N Engl J Med. </a:t>
            </a:r>
            <a:r>
              <a:rPr lang="is-IS" dirty="0" smtClean="0">
                <a:latin typeface="Arial" pitchFamily="31" charset="0"/>
              </a:rPr>
              <a:t>2008;359:</a:t>
            </a:r>
            <a:r>
              <a:rPr lang="is-IS" dirty="0">
                <a:latin typeface="Arial" pitchFamily="31" charset="0"/>
              </a:rPr>
              <a:t>1429-41.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509487"/>
              </p:ext>
            </p:extLst>
          </p:nvPr>
        </p:nvGraphicFramePr>
        <p:xfrm>
          <a:off x="304800" y="1371600"/>
          <a:ext cx="8522208" cy="479668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865876"/>
                <a:gridCol w="1885444"/>
                <a:gridCol w="1885444"/>
                <a:gridCol w="1885444"/>
              </a:tblGrid>
              <a:tr h="83820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Grade 2-4 Adverse Events (all causes) Occurring in ≥ 5% of Patients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(MOTIVATE 1</a:t>
                      </a:r>
                      <a:r>
                        <a:rPr lang="en-US" sz="1800" b="0" baseline="0" dirty="0" smtClean="0">
                          <a:solidFill>
                            <a:srgbClr val="FFFFFF"/>
                          </a:solidFill>
                        </a:rPr>
                        <a:t> and MOTIVATE 2 Study Populations Combined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) 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4448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Maraviroc once daily + OBT</a:t>
                      </a:r>
                    </a:p>
                    <a:p>
                      <a:pPr marL="0" indent="0" algn="ctr"/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414)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Maraviroc twice daily + OBT</a:t>
                      </a:r>
                    </a:p>
                    <a:p>
                      <a:pPr marL="0" indent="0" algn="ctr"/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426)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Placebo</a:t>
                      </a:r>
                    </a:p>
                    <a:p>
                      <a:pPr marL="0" indent="0" algn="ctr"/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219)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629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Diarrhea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43 (10%)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32 (8%)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20 (10%)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29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Fatigue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13 (3%)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21 (4%)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 (6%)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29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Fever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9 (2%)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24 (6%)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 (4%)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29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Headache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22 (5%)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9 (2%)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 (6%)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29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Nausea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25 (6%)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25 (6%)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 (7%)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29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Upper respiratory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infection </a:t>
                      </a:r>
                      <a:endParaRPr lang="en-US" sz="18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16 (4%)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(5%)</a:t>
                      </a:r>
                      <a:endParaRPr lang="en-US" dirty="0"/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(1%)</a:t>
                      </a:r>
                      <a:endParaRPr lang="en-US" dirty="0"/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29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Death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en-US" sz="18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6 (1%)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r>
                        <a:rPr lang="en-US" baseline="0" dirty="0" smtClean="0"/>
                        <a:t> (2%)</a:t>
                      </a:r>
                      <a:endParaRPr lang="en-US" dirty="0"/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(1%)</a:t>
                      </a:r>
                      <a:endParaRPr lang="en-US" dirty="0"/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05326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Maraviroc in Patients with Multiclass Drug Resistance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MOTIVATE 1 and 2: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 smtClean="0">
                <a:latin typeface="Arial" pitchFamily="31" charset="0"/>
              </a:rPr>
              <a:t>Gulick</a:t>
            </a:r>
            <a:r>
              <a:rPr lang="en-US" dirty="0" smtClean="0">
                <a:latin typeface="Arial" pitchFamily="31" charset="0"/>
              </a:rPr>
              <a:t> RM, et al. </a:t>
            </a:r>
            <a:r>
              <a:rPr lang="is-IS" dirty="0">
                <a:latin typeface="Arial" pitchFamily="31" charset="0"/>
              </a:rPr>
              <a:t>N Engl J Med. </a:t>
            </a:r>
            <a:r>
              <a:rPr lang="is-IS" dirty="0" smtClean="0">
                <a:latin typeface="Arial" pitchFamily="31" charset="0"/>
              </a:rPr>
              <a:t>2008;359:</a:t>
            </a:r>
            <a:r>
              <a:rPr lang="is-IS" dirty="0">
                <a:latin typeface="Arial" pitchFamily="31" charset="0"/>
              </a:rPr>
              <a:t>1429-</a:t>
            </a:r>
            <a:r>
              <a:rPr lang="is-IS" dirty="0" smtClean="0">
                <a:latin typeface="Arial" pitchFamily="31" charset="0"/>
              </a:rPr>
              <a:t>41.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42434"/>
              </p:ext>
            </p:extLst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“Maraviroc, as compared with placebo, resulted in significantly greater suppression of HIV-1 and greater increases in CD4 cell counts at 48 weeks in previously treated patients with R5 HIV-1 who were receiving OBT.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13534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607369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48742</TotalTime>
  <Words>555</Words>
  <Application>Microsoft Macintosh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NCRC</vt:lpstr>
      <vt:lpstr>Maraviroc in Patients with Multiclass Drug Resistance   MOTIVATE 1 and 2 Trials</vt:lpstr>
      <vt:lpstr>Maraviroc in Patients with Multiclass Drug Resistance MOTIVATE 1 and 2: Study Design</vt:lpstr>
      <vt:lpstr>Maraviroc in Patients with Multiclass Drug Resistance MOTIVATE 1 and 2: Results </vt:lpstr>
      <vt:lpstr>Maraviroc in Patients with Multiclass Drug Resistance  MOTIVATE 1 and 2: Results </vt:lpstr>
      <vt:lpstr>Maraviroc in Patients with Multiclass Drug Resistance MOTIVATE 1 and 2: Result </vt:lpstr>
      <vt:lpstr>Maraviroc in Patients with Multiclass Drug Resistance  MOTIVATE 1 and 2: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1644</cp:revision>
  <cp:lastPrinted>2008-02-05T14:34:24Z</cp:lastPrinted>
  <dcterms:created xsi:type="dcterms:W3CDTF">2010-11-28T05:36:22Z</dcterms:created>
  <dcterms:modified xsi:type="dcterms:W3CDTF">2017-07-06T16:14:58Z</dcterms:modified>
</cp:coreProperties>
</file>