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7"/>
  </p:notesMasterIdLst>
  <p:handoutMasterIdLst>
    <p:handoutMasterId r:id="rId8"/>
  </p:handoutMasterIdLst>
  <p:sldIdLst>
    <p:sldId id="953" r:id="rId2"/>
    <p:sldId id="832" r:id="rId3"/>
    <p:sldId id="833" r:id="rId4"/>
    <p:sldId id="834" r:id="rId5"/>
    <p:sldId id="1119" r:id="rId6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6297"/>
    <a:srgbClr val="E3E3E3"/>
    <a:srgbClr val="326496"/>
    <a:srgbClr val="676767"/>
    <a:srgbClr val="6C6C6C"/>
    <a:srgbClr val="757575"/>
    <a:srgbClr val="C2C2C2"/>
    <a:srgbClr val="B5CEE5"/>
    <a:srgbClr val="E6EBF2"/>
    <a:srgbClr val="3C5A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97" autoAdjust="0"/>
    <p:restoredTop sz="94761" autoAdjust="0"/>
  </p:normalViewPr>
  <p:slideViewPr>
    <p:cSldViewPr snapToGrid="0" showGuides="1">
      <p:cViewPr varScale="1">
        <p:scale>
          <a:sx n="85" d="100"/>
          <a:sy n="85" d="100"/>
        </p:scale>
        <p:origin x="1481" y="34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95270122484701"/>
          <c:y val="0.10067158866096799"/>
          <c:w val="0.87636482939632498"/>
          <c:h val="0.717276156251263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Rilpivirine: 25 mg</c:v>
                </c:pt>
              </c:strCache>
            </c:strRef>
          </c:tx>
          <c:spPr>
            <a:solidFill>
              <a:schemeClr val="accent1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Week 48</c:v>
                </c:pt>
                <c:pt idx="1">
                  <c:v>Week 96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80</c:v>
                </c:pt>
                <c:pt idx="1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8E-F74F-AE87-F047E94C588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Rilpivirine: 75 mg </c:v>
                </c:pt>
              </c:strCache>
            </c:strRef>
          </c:tx>
          <c:spPr>
            <a:solidFill>
              <a:srgbClr val="668E7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Week 48</c:v>
                </c:pt>
                <c:pt idx="1">
                  <c:v>Week 96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80</c:v>
                </c:pt>
                <c:pt idx="1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8E-F74F-AE87-F047E94C588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Rilpivirine: 150 mg</c:v>
                </c:pt>
              </c:strCache>
            </c:strRef>
          </c:tx>
          <c:spPr>
            <a:solidFill>
              <a:srgbClr val="614F9D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82698D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1A8E-F74F-AE87-F047E94C588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Week 48</c:v>
                </c:pt>
                <c:pt idx="1">
                  <c:v>Week 96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77</c:v>
                </c:pt>
                <c:pt idx="1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A8E-F74F-AE87-F047E94C588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Efavirenz: 600 mg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Week 48</c:v>
                </c:pt>
                <c:pt idx="1">
                  <c:v>Week 96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81</c:v>
                </c:pt>
                <c:pt idx="1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A8E-F74F-AE87-F047E94C588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75"/>
        <c:axId val="1862708248"/>
        <c:axId val="1896661480"/>
      </c:barChart>
      <c:catAx>
        <c:axId val="1862708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189666148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896661480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HIV RNA &lt;50 copies/mL</a:t>
                </a:r>
              </a:p>
            </c:rich>
          </c:tx>
          <c:layout>
            <c:manualLayout>
              <c:xMode val="edge"/>
              <c:yMode val="edge"/>
              <c:x val="6.17283950617284E-3"/>
              <c:y val="0.154340113735782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862708248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11200649500124"/>
          <c:y val="1.6666666666666701E-2"/>
          <c:w val="0.88532709748897997"/>
          <c:h val="6.7494313210848603E-2"/>
        </c:manualLayout>
      </c:layout>
      <c:overlay val="0"/>
      <c:spPr>
        <a:ln>
          <a:noFill/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63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/>
              <a:t>Rilpivirine Dose-Ranging versus Efavirenz, with 2NRTIs </a:t>
            </a:r>
            <a:br>
              <a:rPr lang="en-US" sz="2400" b="0" dirty="0"/>
            </a:br>
            <a:r>
              <a:rPr lang="en-US" dirty="0"/>
              <a:t>C204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8EBF99-BE40-9D41-9999-CA21BD96C9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36812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Rilpivirine (TMC-278) vs. Efavirenz, with 2NRTIs in ARV-Naive 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C204: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22" charset="0"/>
              </a:rPr>
              <a:t>Pozniak</a:t>
            </a:r>
            <a:r>
              <a:rPr lang="en-US" dirty="0">
                <a:latin typeface="Arial" pitchFamily="22" charset="0"/>
              </a:rPr>
              <a:t> AL, et al. AIDS.  2010;24:55-65.</a:t>
            </a:r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invGray">
          <a:xfrm>
            <a:off x="914400" y="1600200"/>
            <a:ext cx="7315200" cy="4572000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latin typeface="Arial"/>
              <a:cs typeface="Arial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invGray">
          <a:xfrm>
            <a:off x="5516881" y="1752600"/>
            <a:ext cx="3428999" cy="7254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Rilpivirine: 25 mg + 2 NRTIs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(n = 93)</a:t>
            </a:r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invGray">
          <a:xfrm>
            <a:off x="5516881" y="4648200"/>
            <a:ext cx="3428999" cy="7254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Efavirenz: 600 mg + 2 NRTIs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(n = 89)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rot="3183741">
            <a:off x="4493010" y="4143446"/>
            <a:ext cx="1381435" cy="27595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 rot="1169337" flipV="1">
            <a:off x="5000883" y="2955284"/>
            <a:ext cx="352028" cy="75354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8" name="Rectangle 21"/>
          <p:cNvSpPr>
            <a:spLocks noChangeArrowheads="1"/>
          </p:cNvSpPr>
          <p:nvPr/>
        </p:nvSpPr>
        <p:spPr bwMode="invGray">
          <a:xfrm>
            <a:off x="5516881" y="3683000"/>
            <a:ext cx="3428999" cy="7254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Rilpivirine: 150 mg + 2 NRTIs 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(n = 91)</a:t>
            </a:r>
          </a:p>
        </p:txBody>
      </p:sp>
      <p:sp>
        <p:nvSpPr>
          <p:cNvPr id="29" name="Line 22"/>
          <p:cNvSpPr>
            <a:spLocks noChangeShapeType="1"/>
          </p:cNvSpPr>
          <p:nvPr/>
        </p:nvSpPr>
        <p:spPr bwMode="auto">
          <a:xfrm rot="1169337" flipV="1">
            <a:off x="5096396" y="2261769"/>
            <a:ext cx="134022" cy="1448506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2" name="Line 11"/>
          <p:cNvSpPr>
            <a:spLocks noChangeShapeType="1"/>
          </p:cNvSpPr>
          <p:nvPr/>
        </p:nvSpPr>
        <p:spPr bwMode="auto">
          <a:xfrm rot="1169337">
            <a:off x="4831145" y="3763344"/>
            <a:ext cx="728612" cy="1613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invGray">
          <a:xfrm>
            <a:off x="5516881" y="2717800"/>
            <a:ext cx="3428999" cy="725424"/>
          </a:xfrm>
          <a:prstGeom prst="rect">
            <a:avLst/>
          </a:prstGeom>
          <a:solidFill>
            <a:srgbClr val="E2F6F0"/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Rilpivirine: 75 mg + 2 NRTIs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(n = 95)</a:t>
            </a:r>
          </a:p>
        </p:txBody>
      </p:sp>
      <p:sp>
        <p:nvSpPr>
          <p:cNvPr id="36" name="Rectangle 25"/>
          <p:cNvSpPr>
            <a:spLocks noChangeArrowheads="1"/>
          </p:cNvSpPr>
          <p:nvPr/>
        </p:nvSpPr>
        <p:spPr bwMode="auto">
          <a:xfrm>
            <a:off x="0" y="5943600"/>
            <a:ext cx="9153144" cy="306387"/>
          </a:xfrm>
          <a:prstGeom prst="rect">
            <a:avLst/>
          </a:prstGeom>
          <a:solidFill>
            <a:srgbClr val="E6EBF2"/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marL="274320" defTabSz="935038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*2 NRTIs: Zidovudine + Lamivudine (75%); Tenofovir DF + Emtricitabine (25%)</a:t>
            </a:r>
          </a:p>
        </p:txBody>
      </p:sp>
      <p:graphicFrame>
        <p:nvGraphicFramePr>
          <p:cNvPr id="16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66799"/>
              </p:ext>
            </p:extLst>
          </p:nvPr>
        </p:nvGraphicFramePr>
        <p:xfrm>
          <a:off x="304801" y="1447800"/>
          <a:ext cx="4648199" cy="42672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648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C204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50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andomized,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phase IIb, dose-ranging, international study of rilpivirine compared with efavirenz, all in combination with 2 NRTIs in treatment-naïve persons with chronic HIV. 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368)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Age ≥18 years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Antiretroviral-naïve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≥5,000 copies/mL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No baseline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NNRTI mutations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Rilpivirine  25, 75, or 150 mg daily + 2 NRTIs*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Efavirenz 600 mg daily + 2 NRTIs*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225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Rilpivirine (TMC-278) vs. Efavirenz, with 2NRTIs in ARV-Naive </a:t>
            </a:r>
            <a:r>
              <a:rPr lang="en-US" sz="27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7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C204: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prstGeom prst="rect">
            <a:avLst/>
          </a:prstGeom>
        </p:spPr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48 and 96 Week Data: </a:t>
            </a:r>
            <a:r>
              <a:rPr lang="en-US" dirty="0" err="1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Virologic</a:t>
            </a: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Response ( ITT)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22" charset="0"/>
              </a:rPr>
              <a:t>Pozniak</a:t>
            </a:r>
            <a:r>
              <a:rPr lang="en-US" dirty="0">
                <a:latin typeface="Arial" pitchFamily="22" charset="0"/>
              </a:rPr>
              <a:t> AL, et al. AIDS.  2010;24:55-65.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7750716"/>
              </p:ext>
            </p:extLst>
          </p:nvPr>
        </p:nvGraphicFramePr>
        <p:xfrm>
          <a:off x="342901" y="1752600"/>
          <a:ext cx="8458197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" name="Rectangle 25"/>
          <p:cNvSpPr>
            <a:spLocks noChangeArrowheads="1"/>
          </p:cNvSpPr>
          <p:nvPr/>
        </p:nvSpPr>
        <p:spPr bwMode="auto">
          <a:xfrm>
            <a:off x="0" y="5905500"/>
            <a:ext cx="9153144" cy="30638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>
            <a:prstTxWarp prst="textNoShape">
              <a:avLst/>
            </a:prstTxWarp>
          </a:bodyPr>
          <a:lstStyle/>
          <a:p>
            <a:pPr marL="274320" defTabSz="935038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All regimens included 2 </a:t>
            </a: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NRTIs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: Zidovudine + Lamivudine (75%); Tenofovir + Emtricitabine (25%)</a:t>
            </a:r>
          </a:p>
        </p:txBody>
      </p:sp>
    </p:spTree>
    <p:extLst>
      <p:ext uri="{BB962C8B-B14F-4D97-AF65-F5344CB8AC3E}">
        <p14:creationId xmlns:p14="http://schemas.microsoft.com/office/powerpoint/2010/main" val="230009126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Rilpivirine (TMC-278) vs. Efavirenz, with 2NRTIs in ARV-Naive 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C204: Conclusions</a:t>
            </a:r>
            <a:endParaRPr lang="en-US" sz="3100" dirty="0"/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22" charset="0"/>
              </a:rPr>
              <a:t>Pozniak</a:t>
            </a:r>
            <a:r>
              <a:rPr lang="en-US" dirty="0">
                <a:latin typeface="Arial" pitchFamily="22" charset="0"/>
              </a:rPr>
              <a:t> AL, et al. AIDS.  2010;24:55-65.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0" y="2057400"/>
          <a:ext cx="9144000" cy="28041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All TMC278 doses demonstrated potent and sustained efficacy comparable with </a:t>
                      </a:r>
                      <a:r>
                        <a:rPr lang="en-US" sz="2000" b="0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efavirenz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in treatment-naive patients over 96 weeks. TMC278 was well tolerated with lower incidences of neurological and psychiatric adverse events, rash and lower lipid elevations than those with </a:t>
                      </a:r>
                      <a:r>
                        <a:rPr lang="en-US" sz="2000" b="0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efavirenz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. TMC278 25 mg once daily was selected for further clinical development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.” 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985084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568574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46688</TotalTime>
  <Words>345</Words>
  <Application>Microsoft Office PowerPoint</Application>
  <PresentationFormat>On-screen Show (4:3)</PresentationFormat>
  <Paragraphs>21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Geneva</vt:lpstr>
      <vt:lpstr>Lucida Grande</vt:lpstr>
      <vt:lpstr>Times New Roman</vt:lpstr>
      <vt:lpstr>NCRC</vt:lpstr>
      <vt:lpstr>Rilpivirine Dose-Ranging versus Efavirenz, with 2NRTIs  C204</vt:lpstr>
      <vt:lpstr>Rilpivirine (TMC-278) vs. Efavirenz, with 2NRTIs in ARV-Naive  C204: Study Design</vt:lpstr>
      <vt:lpstr>Rilpivirine (TMC-278) vs. Efavirenz, with 2NRTIs in ARV-Naive  C204: Results</vt:lpstr>
      <vt:lpstr>Rilpivirine (TMC-278) vs. Efavirenz, with 2NRTIs in ARV-Naive  C204: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2094</cp:revision>
  <cp:lastPrinted>2008-02-05T14:34:24Z</cp:lastPrinted>
  <dcterms:created xsi:type="dcterms:W3CDTF">2010-11-28T05:36:22Z</dcterms:created>
  <dcterms:modified xsi:type="dcterms:W3CDTF">2020-02-21T18:44:15Z</dcterms:modified>
</cp:coreProperties>
</file>