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8" r:id="rId2"/>
    <p:sldId id="1119" r:id="rId3"/>
    <p:sldId id="1120" r:id="rId4"/>
    <p:sldId id="1121" r:id="rId5"/>
    <p:sldId id="1122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232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8269171439438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+ LPV-RTV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solidFill>
                  <a:sysClr val="window" lastClr="FFFFFF">
                    <a:alpha val="50000"/>
                  </a:sysClr>
                </a:solidFill>
              </a:ln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Sheet1!$B$2</c:f>
              <c:numCache>
                <c:formatCode>0</c:formatCode>
                <c:ptCount val="1"/>
                <c:pt idx="0">
                  <c:v>90.0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+ LPV-RTV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Sheet1!$C$2</c:f>
              <c:numCache>
                <c:formatCode>0</c:formatCode>
                <c:ptCount val="1"/>
                <c:pt idx="0">
                  <c:v>95.0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2141329624"/>
        <c:axId val="2141332664"/>
      </c:barChart>
      <c:catAx>
        <c:axId val="21413296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1413326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4133266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HIV RNA &lt;50 copies/mL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753839797803052"/>
              <c:y val="0.21567311048425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4132962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59192305822883"/>
          <c:y val="0.0185433583184371"/>
          <c:w val="0.611486706522796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9245649849"/>
          <c:y val="0.10753959035481"/>
          <c:w val="0.861511495090891"/>
          <c:h val="0.801509379349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+ LPV-RTV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Cholesterol</c:v>
                </c:pt>
                <c:pt idx="2">
                  <c:v>HDL Cholesterol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-0.67</c:v>
                </c:pt>
                <c:pt idx="1">
                  <c:v>-0.4</c:v>
                </c:pt>
                <c:pt idx="2">
                  <c:v>-0.1</c:v>
                </c:pt>
                <c:pt idx="3">
                  <c:v>-0.22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+ LPV-RTV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Cholesterol</c:v>
                </c:pt>
                <c:pt idx="2">
                  <c:v>HDL Cholesterol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-0.01</c:v>
                </c:pt>
                <c:pt idx="1">
                  <c:v>-0.13</c:v>
                </c:pt>
                <c:pt idx="2">
                  <c:v>-0.02</c:v>
                </c:pt>
                <c:pt idx="3">
                  <c:v>-0.05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8193592"/>
        <c:axId val="2067345624"/>
      </c:barChart>
      <c:catAx>
        <c:axId val="2138193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67345624"/>
        <c:crossesAt val="0.0"/>
        <c:auto val="1"/>
        <c:lblAlgn val="ctr"/>
        <c:lblOffset val="1"/>
        <c:tickLblSkip val="1"/>
        <c:tickMarkSkip val="1"/>
        <c:noMultiLvlLbl val="0"/>
      </c:catAx>
      <c:valAx>
        <c:axId val="2067345624"/>
        <c:scaling>
          <c:orientation val="minMax"/>
          <c:max val="0.25"/>
          <c:min val="-1.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Median Change </a:t>
                </a:r>
                <a:r>
                  <a:rPr lang="en-US" sz="1400" dirty="0"/>
                  <a:t>from </a:t>
                </a:r>
                <a:r>
                  <a:rPr lang="en-US" sz="1400" dirty="0" smtClean="0"/>
                  <a:t>Baseline</a:t>
                </a:r>
                <a:r>
                  <a:rPr lang="en-US" sz="1400" baseline="0" dirty="0" smtClean="0"/>
                  <a:t> </a:t>
                </a:r>
                <a:r>
                  <a:rPr lang="en-US" sz="1400" dirty="0" smtClean="0"/>
                  <a:t>(</a:t>
                </a:r>
                <a:r>
                  <a:rPr lang="en-US" sz="1400" dirty="0" err="1" smtClean="0"/>
                  <a:t>mmol</a:t>
                </a:r>
                <a:r>
                  <a:rPr lang="en-US" sz="1400" dirty="0" smtClean="0"/>
                  <a:t>/L)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0"/>
              <c:y val="0.0961779125817988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138193592"/>
        <c:crosses val="autoZero"/>
        <c:crossBetween val="between"/>
        <c:majorUnit val="0.2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52830757266453"/>
          <c:y val="0.0182929171061432"/>
          <c:w val="0.631737143968115"/>
          <c:h val="0.071941601049868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Switching to TDF-FTC </a:t>
            </a:r>
            <a:r>
              <a:rPr lang="en-US" sz="2700" b="0" dirty="0" smtClean="0"/>
              <a:t>from ABC-3TC for Hyperlipidemia 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3600" dirty="0" smtClean="0"/>
              <a:t>ROCKET II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928091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436444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436444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Switching to TDF-FTC from ABC-3TC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for Hyperlipidemia 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ROCKET II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Behrens G, et al. </a:t>
            </a:r>
            <a:r>
              <a:rPr lang="nb-NO" dirty="0" err="1"/>
              <a:t>Antivir</a:t>
            </a:r>
            <a:r>
              <a:rPr lang="nb-NO" dirty="0"/>
              <a:t> </a:t>
            </a:r>
            <a:r>
              <a:rPr lang="nb-NO" dirty="0" err="1"/>
              <a:t>Ther</a:t>
            </a:r>
            <a:r>
              <a:rPr lang="nb-NO" dirty="0"/>
              <a:t>. </a:t>
            </a:r>
            <a:r>
              <a:rPr lang="nb-NO" dirty="0" smtClean="0"/>
              <a:t>2012;17:1011-20.</a:t>
            </a:r>
            <a:endParaRPr lang="pt-BR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09199" y="2335557"/>
            <a:ext cx="2601401" cy="12649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TDF-FTC + LPV-RTV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42)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009199" y="3987578"/>
            <a:ext cx="2601401" cy="12649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ABC-3TC + LPV-RTV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43)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387184"/>
              </p:ext>
            </p:extLst>
          </p:nvPr>
        </p:nvGraphicFramePr>
        <p:xfrm>
          <a:off x="304800" y="1371600"/>
          <a:ext cx="5410200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410200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ROCKET II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966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controlled, 12-week, phase IV trial to assess the effect on lipid profile of switching from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abacavir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-lamivudine plus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to tenofovir-emtricitabine plus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in patients with HIV infection and hyperlipidemia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85)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Age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≥18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&lt;50 copies/mL for ≥12 weeks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Stable ART with ABC, 3TC, and LPV-RTV ≥24 weeks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Fasting total cholesterol ≥200 mg/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dL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on two tests ≥4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weeks apart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TDF-FTC 300-200 mg QD +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200/50 mg as prescribed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ABC-3TC 600-300 mg QD +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200/50 mg as prescribed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022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Switching to TDF-FTC from ABC-3TC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for Hyperlipidemia 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ROCKET II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12: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(ITT, Missing=Failure)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Behrens G, et al. </a:t>
            </a:r>
            <a:r>
              <a:rPr lang="nb-NO" dirty="0" err="1"/>
              <a:t>Antivir</a:t>
            </a:r>
            <a:r>
              <a:rPr lang="nb-NO" dirty="0"/>
              <a:t> </a:t>
            </a:r>
            <a:r>
              <a:rPr lang="nb-NO" dirty="0" err="1"/>
              <a:t>Ther</a:t>
            </a:r>
            <a:r>
              <a:rPr lang="nb-NO" dirty="0"/>
              <a:t>. </a:t>
            </a:r>
            <a:r>
              <a:rPr lang="nb-NO" dirty="0" smtClean="0"/>
              <a:t>2012;17:1011-20.</a:t>
            </a:r>
            <a:endParaRPr lang="pt-BR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61805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5562600"/>
            <a:ext cx="8778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34/38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5562600"/>
            <a:ext cx="8778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37/39</a:t>
            </a:r>
          </a:p>
        </p:txBody>
      </p:sp>
    </p:spTree>
    <p:extLst>
      <p:ext uri="{BB962C8B-B14F-4D97-AF65-F5344CB8AC3E}">
        <p14:creationId xmlns:p14="http://schemas.microsoft.com/office/powerpoint/2010/main" val="352848612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Switching to TDF-FTC from ABC-3TC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for Hyperlipidemia 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ROCKET II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12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Analysis of Fasting Lipids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Behrens G, et al. </a:t>
            </a:r>
            <a:r>
              <a:rPr lang="nb-NO" dirty="0" err="1"/>
              <a:t>Antivir</a:t>
            </a:r>
            <a:r>
              <a:rPr lang="nb-NO" dirty="0"/>
              <a:t> </a:t>
            </a:r>
            <a:r>
              <a:rPr lang="nb-NO" dirty="0" err="1"/>
              <a:t>Ther</a:t>
            </a:r>
            <a:r>
              <a:rPr lang="nb-NO" dirty="0"/>
              <a:t>. </a:t>
            </a:r>
            <a:r>
              <a:rPr lang="nb-NO" dirty="0" smtClean="0"/>
              <a:t>2012;17:</a:t>
            </a:r>
            <a:r>
              <a:rPr lang="nb-NO" dirty="0"/>
              <a:t>1011-20.</a:t>
            </a:r>
            <a:endParaRPr lang="pt-BR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893980"/>
              </p:ext>
            </p:extLst>
          </p:nvPr>
        </p:nvGraphicFramePr>
        <p:xfrm>
          <a:off x="457200" y="1828803"/>
          <a:ext cx="8229600" cy="427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149653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Switching to TDF-FTC from ABC-3TC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for Hyperlipidemia 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ROCKET II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Conclusions</a:t>
            </a:r>
            <a:endParaRPr lang="en-US" sz="31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Behrens G, et al. </a:t>
            </a:r>
            <a:r>
              <a:rPr lang="nb-NO" dirty="0" err="1"/>
              <a:t>Antivir</a:t>
            </a:r>
            <a:r>
              <a:rPr lang="nb-NO" dirty="0"/>
              <a:t> </a:t>
            </a:r>
            <a:r>
              <a:rPr lang="nb-NO" dirty="0" err="1"/>
              <a:t>Ther</a:t>
            </a:r>
            <a:r>
              <a:rPr lang="nb-NO" dirty="0"/>
              <a:t>. </a:t>
            </a:r>
            <a:r>
              <a:rPr lang="nb-NO" dirty="0" smtClean="0"/>
              <a:t>2012;17:</a:t>
            </a:r>
            <a:r>
              <a:rPr lang="nb-NO" dirty="0"/>
              <a:t>1011-20.</a:t>
            </a:r>
            <a:endParaRPr lang="pt-B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59885"/>
              </p:ext>
            </p:extLst>
          </p:nvPr>
        </p:nvGraphicFramePr>
        <p:xfrm>
          <a:off x="0" y="2402840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Switching to TDF/FTC from ABC/3TC was associated with rapid improvements in fasting lipid parameters and continued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virological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control in patients receiving LPV/r as the third component of antiretroviral therapy. The effect of these changes on clinical end points remains unclear and would need to be evaluated in a longer-term study.”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0231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304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Switching to TDF-FTC from ABC-3TC for Hyperlipidemia  ROCKET II</vt:lpstr>
      <vt:lpstr>Switching to TDF-FTC from ABC-3TC for Hyperlipidemia  ROCKET II: Study Design</vt:lpstr>
      <vt:lpstr>Switching to TDF-FTC from ABC-3TC for Hyperlipidemia  ROCKET II: Results </vt:lpstr>
      <vt:lpstr>Switching to TDF-FTC from ABC-3TC for Hyperlipidemia  ROCKET II: Results</vt:lpstr>
      <vt:lpstr>Switching to TDF-FTC from ABC-3TC for Hyperlipidemia  ROCKET II: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1956</cp:revision>
  <cp:lastPrinted>2008-02-05T14:34:24Z</cp:lastPrinted>
  <dcterms:created xsi:type="dcterms:W3CDTF">2010-11-28T05:36:22Z</dcterms:created>
  <dcterms:modified xsi:type="dcterms:W3CDTF">2017-07-06T06:54:56Z</dcterms:modified>
</cp:coreProperties>
</file>