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232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220359466638"/>
          <c:y val="0.0346404696057548"/>
          <c:w val="0.859565004271595"/>
          <c:h val="0.7538175267786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Lopinavir FC &lt;10</c:v>
                </c:pt>
                <c:pt idx="1">
                  <c:v>Lopinavir FC 10-40</c:v>
                </c:pt>
                <c:pt idx="2">
                  <c:v>Lopinavir FC &gt;40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89.0</c:v>
                </c:pt>
                <c:pt idx="1">
                  <c:v>60.0</c:v>
                </c:pt>
                <c:pt idx="2">
                  <c:v>25.0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41867128"/>
        <c:axId val="2141803080"/>
      </c:barChart>
      <c:catAx>
        <c:axId val="2141867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dirty="0" smtClean="0">
                    <a:effectLst/>
                  </a:rPr>
                  <a:t>Baseline </a:t>
                </a:r>
                <a:r>
                  <a:rPr lang="en-US" sz="1600" b="1" dirty="0" err="1" smtClean="0">
                    <a:effectLst/>
                  </a:rPr>
                  <a:t>Lopinavir</a:t>
                </a:r>
                <a:r>
                  <a:rPr lang="en-US" sz="1600" b="1" dirty="0" smtClean="0">
                    <a:effectLst/>
                  </a:rPr>
                  <a:t> Phenotype 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3831627020318"/>
              <c:y val="0.90944350355068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1418030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41803080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HIV RNA &lt;50 copies/mL</a:t>
                </a:r>
                <a:r>
                  <a:rPr lang="en-US" sz="1400" baseline="0" dirty="0" smtClean="0"/>
                  <a:t>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0638138289030358"/>
              <c:y val="0.1396495086324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14186712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41479537"/>
          <c:y val="0.052184377725407"/>
          <c:w val="0.834039472710381"/>
          <c:h val="0.7538175267786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0-5</c:v>
                </c:pt>
                <c:pt idx="1">
                  <c:v>6-7</c:v>
                </c:pt>
                <c:pt idx="2">
                  <c:v>≥8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87.0</c:v>
                </c:pt>
                <c:pt idx="1">
                  <c:v>62.0</c:v>
                </c:pt>
                <c:pt idx="2">
                  <c:v>33.0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38996856"/>
        <c:axId val="2139003208"/>
      </c:barChart>
      <c:catAx>
        <c:axId val="2138996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dirty="0" smtClean="0">
                    <a:effectLst/>
                  </a:rPr>
                  <a:t>Baseline </a:t>
                </a:r>
                <a:r>
                  <a:rPr lang="en-US" sz="1600" b="1" dirty="0" err="1" smtClean="0">
                    <a:effectLst/>
                  </a:rPr>
                  <a:t>Lopinavir</a:t>
                </a:r>
                <a:r>
                  <a:rPr lang="en-US" sz="1600" b="1" dirty="0" smtClean="0">
                    <a:effectLst/>
                  </a:rPr>
                  <a:t> Mutation</a:t>
                </a:r>
                <a:r>
                  <a:rPr lang="en-US" sz="1600" b="1" baseline="0" dirty="0" smtClean="0">
                    <a:effectLst/>
                  </a:rPr>
                  <a:t> Score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3831627020318"/>
              <c:y val="0.90944350355068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1390032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9003208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HIV RNA &lt;50 copies/mL</a:t>
                </a:r>
                <a:r>
                  <a:rPr lang="en-US" sz="1400" baseline="0" dirty="0" smtClean="0"/>
                  <a:t>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138888921730137"/>
              <c:y val="0.1571934167520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13899685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err="1" smtClean="0"/>
              <a:t>Lopinavir</a:t>
            </a:r>
            <a:r>
              <a:rPr lang="en-US" sz="2700" b="0" dirty="0" smtClean="0"/>
              <a:t>-RTV </a:t>
            </a:r>
            <a:r>
              <a:rPr lang="en-US" sz="2700" b="0" dirty="0"/>
              <a:t>+ </a:t>
            </a:r>
            <a:r>
              <a:rPr lang="en-US" sz="2700" b="0" dirty="0" smtClean="0"/>
              <a:t>EFV </a:t>
            </a:r>
            <a:r>
              <a:rPr lang="en-US" sz="2700" b="0" dirty="0"/>
              <a:t>+ </a:t>
            </a:r>
            <a:r>
              <a:rPr lang="en-US" sz="2700" b="0" dirty="0" smtClean="0"/>
              <a:t>2 NRTIs </a:t>
            </a:r>
            <a:r>
              <a:rPr lang="en-US" sz="2700" b="0" dirty="0"/>
              <a:t>in Treatment-Experienced</a:t>
            </a:r>
            <a:br>
              <a:rPr lang="en-US" sz="2700" b="0" dirty="0"/>
            </a:br>
            <a:r>
              <a:rPr lang="en-US" sz="3600" dirty="0" smtClean="0"/>
              <a:t>M98-957 </a:t>
            </a:r>
            <a:r>
              <a:rPr lang="en-US" sz="3600" dirty="0"/>
              <a:t>Trial</a:t>
            </a:r>
          </a:p>
        </p:txBody>
      </p:sp>
    </p:spTree>
    <p:extLst>
      <p:ext uri="{BB962C8B-B14F-4D97-AF65-F5344CB8AC3E}">
        <p14:creationId xmlns:p14="http://schemas.microsoft.com/office/powerpoint/2010/main" val="22362797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4688876" y="3886200"/>
            <a:ext cx="4475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Efavirenz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2 NRTIs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M98-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957: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Kemfp</a:t>
            </a:r>
            <a:r>
              <a:rPr lang="en-US" dirty="0" smtClean="0"/>
              <a:t> DJ, et al</a:t>
            </a:r>
            <a:r>
              <a:rPr lang="it-IT" dirty="0" smtClean="0"/>
              <a:t>. </a:t>
            </a:r>
            <a:r>
              <a:rPr lang="hr-HR" dirty="0"/>
              <a:t>Antivir Ther. </a:t>
            </a:r>
            <a:r>
              <a:rPr lang="hr-HR" dirty="0" smtClean="0"/>
              <a:t>2002;7:</a:t>
            </a:r>
            <a:r>
              <a:rPr lang="hr-HR" dirty="0"/>
              <a:t>165-74.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168990" y="3276600"/>
            <a:ext cx="3816609" cy="122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LPV-RTV (400/100 or 533/133 mg BID) + EFV + 2 NRTIs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(n=57)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72721"/>
              </p:ext>
            </p:extLst>
          </p:nvPr>
        </p:nvGraphicFramePr>
        <p:xfrm>
          <a:off x="228600" y="1676400"/>
          <a:ext cx="4495800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95800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M97-957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86395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Analysis of virologic response with respect to baseline viral phenotype and genotype in protease-experienced persons with HIV infection receiving two doses of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plus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efavirenz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plus two NRTIs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57)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&gt;1000 copies/mL on either sequential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or simultaneous therapy with ≥2 PIs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NNRTI naïve 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400/100 mg BID (or 533/133 mg BID) +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Efavirenz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QD + 2 NRTIs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8676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Efavirenz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+ 2NRTIs in Treatment-Experienced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M98-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957: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72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Response*, by Baseline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Lopinavir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Phenotype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Kemfp</a:t>
            </a:r>
            <a:r>
              <a:rPr lang="en-US" dirty="0"/>
              <a:t> DJ, et al</a:t>
            </a:r>
            <a:r>
              <a:rPr lang="it-IT" dirty="0"/>
              <a:t>. </a:t>
            </a:r>
            <a:r>
              <a:rPr lang="hr-HR" dirty="0"/>
              <a:t>Antivir Ther. </a:t>
            </a:r>
            <a:r>
              <a:rPr lang="hr-HR" dirty="0" smtClean="0"/>
              <a:t>2002;7:</a:t>
            </a:r>
            <a:r>
              <a:rPr lang="hr-HR" dirty="0"/>
              <a:t>165-74.</a:t>
            </a:r>
            <a:endParaRPr lang="en-US" dirty="0"/>
          </a:p>
          <a:p>
            <a:r>
              <a:rPr lang="pt-BR" dirty="0" smtClean="0">
                <a:latin typeface="Arial" pitchFamily="31" charset="0"/>
              </a:rPr>
              <a:t>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109831"/>
              </p:ext>
            </p:extLst>
          </p:nvPr>
        </p:nvGraphicFramePr>
        <p:xfrm>
          <a:off x="361950" y="1828800"/>
          <a:ext cx="842009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0622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* “dropouts as censored” analysis</a:t>
            </a:r>
          </a:p>
        </p:txBody>
      </p:sp>
    </p:spTree>
    <p:extLst>
      <p:ext uri="{BB962C8B-B14F-4D97-AF65-F5344CB8AC3E}">
        <p14:creationId xmlns:p14="http://schemas.microsoft.com/office/powerpoint/2010/main" val="28387442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Efavirenz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2 NRTIs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M98-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957: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72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Response*, by Baseline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Lopinavir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Mutation Score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Kemfp</a:t>
            </a:r>
            <a:r>
              <a:rPr lang="en-US" dirty="0"/>
              <a:t> DJ, et al</a:t>
            </a:r>
            <a:r>
              <a:rPr lang="it-IT" dirty="0"/>
              <a:t>. </a:t>
            </a:r>
            <a:r>
              <a:rPr lang="hr-HR" dirty="0"/>
              <a:t>Antivir Ther. </a:t>
            </a:r>
            <a:r>
              <a:rPr lang="hr-HR" dirty="0" smtClean="0"/>
              <a:t>2002;7:</a:t>
            </a:r>
            <a:r>
              <a:rPr lang="hr-HR" dirty="0"/>
              <a:t>165-74.</a:t>
            </a:r>
            <a:endParaRPr lang="en-US" dirty="0"/>
          </a:p>
          <a:p>
            <a:r>
              <a:rPr lang="pt-BR" dirty="0" smtClean="0">
                <a:latin typeface="Arial" pitchFamily="31" charset="0"/>
              </a:rPr>
              <a:t>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269557"/>
              </p:ext>
            </p:extLst>
          </p:nvPr>
        </p:nvGraphicFramePr>
        <p:xfrm>
          <a:off x="342901" y="1828800"/>
          <a:ext cx="8458198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073914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* “dropouts </a:t>
            </a:r>
            <a:r>
              <a:rPr lang="en-US" sz="1600" dirty="0">
                <a:latin typeface="Arial"/>
              </a:rPr>
              <a:t>as </a:t>
            </a:r>
            <a:r>
              <a:rPr lang="en-US" sz="1600" dirty="0" smtClean="0">
                <a:latin typeface="Arial"/>
              </a:rPr>
              <a:t>censored” </a:t>
            </a:r>
            <a:r>
              <a:rPr lang="en-US" sz="1600" dirty="0">
                <a:latin typeface="Arial"/>
              </a:rPr>
              <a:t>analysis</a:t>
            </a:r>
          </a:p>
          <a:p>
            <a:endParaRPr lang="en-US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60761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Efavirenz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2 NRTIs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M98-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957</a:t>
            </a:r>
            <a:r>
              <a:rPr lang="en-US" sz="280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Source: </a:t>
            </a:r>
            <a:r>
              <a:rPr lang="en-US" dirty="0" err="1"/>
              <a:t>Kemfp</a:t>
            </a:r>
            <a:r>
              <a:rPr lang="en-US" dirty="0"/>
              <a:t> DJ, et al</a:t>
            </a:r>
            <a:r>
              <a:rPr lang="it-IT" dirty="0"/>
              <a:t>. </a:t>
            </a:r>
            <a:r>
              <a:rPr lang="hr-HR" dirty="0"/>
              <a:t>Antivir Ther. </a:t>
            </a:r>
            <a:r>
              <a:rPr lang="hr-HR" dirty="0" smtClean="0"/>
              <a:t>2002;7:</a:t>
            </a:r>
            <a:r>
              <a:rPr lang="hr-HR" dirty="0"/>
              <a:t>165-74.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91993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“The correlation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response with baseline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phenotype and mutation score through 72 weeks observed in this study suggests that HIV resistance testing may be beneficial in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optimising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the use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 in PI-experienced patients.”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79133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44385</TotalTime>
  <Words>306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Lopinavir-RTV + EFV + 2 NRTIs in Treatment-Experienced M98-957 Trial</vt:lpstr>
      <vt:lpstr>Lopinavir-RTV + Efavirenz + 2 NRTIs in Treatment-Experienced  M98-957: Study Design</vt:lpstr>
      <vt:lpstr>Lopinavir-RTV + Efavirenz + 2NRTIs in Treatment-Experienced  M98-957: Results </vt:lpstr>
      <vt:lpstr>Lopinavir-RTV + Efavirenz + 2 NRTIs in Treatment-Experienced  M98-957: Results </vt:lpstr>
      <vt:lpstr>Lopinavir-RTV + Efavirenz + 2 NRTIs in Treatment-Experienced  M98-957: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1953</cp:revision>
  <cp:lastPrinted>2008-02-05T14:34:24Z</cp:lastPrinted>
  <dcterms:created xsi:type="dcterms:W3CDTF">2010-11-28T05:36:22Z</dcterms:created>
  <dcterms:modified xsi:type="dcterms:W3CDTF">2017-07-06T06:48:35Z</dcterms:modified>
</cp:coreProperties>
</file>