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8"/>
  </p:notesMasterIdLst>
  <p:handoutMasterIdLst>
    <p:handoutMasterId r:id="rId9"/>
  </p:handoutMasterIdLst>
  <p:sldIdLst>
    <p:sldId id="1118" r:id="rId2"/>
    <p:sldId id="1119" r:id="rId3"/>
    <p:sldId id="1120" r:id="rId4"/>
    <p:sldId id="1121" r:id="rId5"/>
    <p:sldId id="1122" r:id="rId6"/>
    <p:sldId id="1117" r:id="rId7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547F"/>
    <a:srgbClr val="295480"/>
    <a:srgbClr val="C7D6D8"/>
    <a:srgbClr val="BECDCE"/>
    <a:srgbClr val="C4D6CF"/>
    <a:srgbClr val="B4CBCE"/>
    <a:srgbClr val="97ACAC"/>
    <a:srgbClr val="647271"/>
    <a:srgbClr val="596772"/>
    <a:srgbClr val="E6EB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88" autoAdjust="0"/>
    <p:restoredTop sz="94636" autoAdjust="0"/>
  </p:normalViewPr>
  <p:slideViewPr>
    <p:cSldViewPr showGuides="1">
      <p:cViewPr>
        <p:scale>
          <a:sx n="152" d="100"/>
          <a:sy n="152" d="100"/>
        </p:scale>
        <p:origin x="-80" y="-80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5" d="100"/>
        <a:sy n="175" d="100"/>
      </p:scale>
      <p:origin x="0" y="0"/>
    </p:cViewPr>
  </p:sorterViewPr>
  <p:notesViewPr>
    <p:cSldViewPr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486682220278"/>
          <c:y val="0.122360010204016"/>
          <c:w val="0.835276927189657"/>
          <c:h val="0.6982618177330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LPV-RTV 400/100 mg BID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1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&lt;50 copies/mL</c:v>
                </c:pt>
                <c:pt idx="1">
                  <c:v>&lt;400 copies/mL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56.0</c:v>
                </c:pt>
                <c:pt idx="1">
                  <c:v>67.0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LPV-RTV 400/200 mg BID </c:v>
                </c:pt>
              </c:strCache>
            </c:strRef>
          </c:tx>
          <c:spPr>
            <a:solidFill>
              <a:schemeClr val="accent5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&lt;50 copies/mL</c:v>
                </c:pt>
                <c:pt idx="1">
                  <c:v>&lt;400 copies/mL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68.0</c:v>
                </c:pt>
                <c:pt idx="1">
                  <c:v>74.0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088551080"/>
        <c:axId val="-2116601400"/>
      </c:barChart>
      <c:catAx>
        <c:axId val="-20885510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HIV RNA Threshol</a:t>
                </a:r>
                <a:r>
                  <a:rPr lang="en-US" baseline="0" dirty="0" smtClean="0"/>
                  <a:t>d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430015432098765"/>
              <c:y val="0.918372017420502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11660140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16601400"/>
        <c:scaling>
          <c:orientation val="minMax"/>
          <c:max val="100.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 err="1" smtClean="0"/>
                  <a:t>Virologic</a:t>
                </a:r>
                <a:r>
                  <a:rPr lang="en-US" sz="1600" dirty="0" smtClean="0"/>
                  <a:t> Response (%)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0154320987654321"/>
              <c:y val="0.218597095170867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088551080"/>
        <c:crosses val="autoZero"/>
        <c:crossBetween val="between"/>
        <c:majorUnit val="20.0"/>
        <c:minorUnit val="2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75925925925926"/>
          <c:y val="0.0331632817514806"/>
          <c:w val="0.824074074074074"/>
          <c:h val="0.0751353551651384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896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Relationship Id="rId3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and Add Title of Talk</a:t>
            </a:r>
            <a:endParaRPr lang="en-US" dirty="0"/>
          </a:p>
        </p:txBody>
      </p:sp>
      <p:grpSp>
        <p:nvGrpSpPr>
          <p:cNvPr id="246" name="Logo Horizontal V2"/>
          <p:cNvGrpSpPr>
            <a:grpSpLocks noChangeAspect="1"/>
          </p:cNvGrpSpPr>
          <p:nvPr/>
        </p:nvGrpSpPr>
        <p:grpSpPr>
          <a:xfrm>
            <a:off x="576463" y="296189"/>
            <a:ext cx="3313826" cy="314128"/>
            <a:chOff x="960861" y="1655928"/>
            <a:chExt cx="4437220" cy="420624"/>
          </a:xfrm>
        </p:grpSpPr>
        <p:pic>
          <p:nvPicPr>
            <p:cNvPr id="247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248" name="Nat HIV Cur logo type horiz"/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249" name="Freeform 29"/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30"/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31"/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32"/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33"/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34"/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35"/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36"/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37"/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38"/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39"/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40"/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41"/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42"/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43"/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44"/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45"/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46"/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47"/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48"/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49"/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  <a:defRPr sz="22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 smtClean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and Add Last Updated Info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ncrclogo022016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857" y="6139217"/>
            <a:ext cx="2865339" cy="54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83897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White Layout: click to add title</a:t>
            </a:r>
            <a:endParaRPr lang="en-US" dirty="0"/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knowle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8220" y="1608527"/>
            <a:ext cx="8633487" cy="152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 smtClean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 smtClean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is an AIDS Education and Training Center (AETC) Program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resource funded by the United States Health Resources and Services Administration. The project is led by the University of Washington and the AETC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National Coordinating Resource </a:t>
            </a:r>
            <a:r>
              <a:rPr lang="en-US" sz="2000" i="0" dirty="0" smtClean="0">
                <a:solidFill>
                  <a:schemeClr val="tx1"/>
                </a:solidFill>
                <a:latin typeface="Arial"/>
              </a:rPr>
              <a:t>Center.</a:t>
            </a:r>
          </a:p>
        </p:txBody>
      </p:sp>
      <p:pic>
        <p:nvPicPr>
          <p:cNvPr id="37" name="Picture 36" descr="Screen Shot 2016-03-10 at 7.51.11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6059" y="5235540"/>
            <a:ext cx="2722947" cy="742126"/>
          </a:xfrm>
          <a:prstGeom prst="rect">
            <a:avLst/>
          </a:prstGeom>
        </p:spPr>
      </p:pic>
      <p:pic>
        <p:nvPicPr>
          <p:cNvPr id="38" name="Picture 37" descr="Screen Shot 2016-03-10 at 7.51.11 AM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5750" y="5254104"/>
            <a:ext cx="3499250" cy="75520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2827" y="3663621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 smtClean="0">
                <a:solidFill>
                  <a:schemeClr val="tx1"/>
                </a:solidFill>
                <a:latin typeface="Arial"/>
              </a:rPr>
              <a:t>The content in this slide set does not represent</a:t>
            </a:r>
            <a:r>
              <a:rPr lang="en-US" sz="1600" i="1" baseline="0" dirty="0" smtClean="0">
                <a:solidFill>
                  <a:schemeClr val="tx1"/>
                </a:solidFill>
                <a:latin typeface="Arial"/>
              </a:rPr>
              <a:t> the official views of the U.S. Department of Health and Human Services, Health Resources &amp; Services Administration.</a:t>
            </a:r>
            <a:endParaRPr lang="en-US" sz="1600" i="1" dirty="0" smtClean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3016305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Type in Speaker name, disclosure information</a:t>
            </a:r>
            <a:endParaRPr lang="en-US" dirty="0"/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Slide: click to enter title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and Figure Slide: click to enter title</a:t>
            </a:r>
            <a:endParaRPr lang="en-US" dirty="0"/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Graph/Table/Image: click to add title</a:t>
            </a:r>
            <a:endParaRPr lang="en-US" dirty="0"/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</p:cSld>
  <p:clrMapOvr>
    <a:masterClrMapping/>
  </p:clrMapOvr>
  <p:transition xmlns:p14="http://schemas.microsoft.com/office/powerpoint/2010/main" spd="slow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B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76199"/>
            <a:ext cx="9156413" cy="6976582"/>
            <a:chOff x="0" y="-76199"/>
            <a:chExt cx="9156413" cy="6976582"/>
          </a:xfrm>
        </p:grpSpPr>
        <p:pic>
          <p:nvPicPr>
            <p:cNvPr id="17" name="Picture 16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-76199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8" name="Oval 17"/>
            <p:cNvSpPr>
              <a:spLocks noChangeAspect="1"/>
            </p:cNvSpPr>
            <p:nvPr userDrawn="1"/>
          </p:nvSpPr>
          <p:spPr>
            <a:xfrm rot="19977071">
              <a:off x="8256244" y="5997218"/>
              <a:ext cx="555629" cy="459932"/>
            </a:xfrm>
            <a:prstGeom prst="ellipse">
              <a:avLst/>
            </a:prstGeom>
            <a:solidFill>
              <a:srgbClr val="12639D">
                <a:alpha val="90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 userDrawn="1"/>
          </p:nvSpPr>
          <p:spPr>
            <a:xfrm rot="19977071">
              <a:off x="7497503" y="6210952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 userDrawn="1"/>
          </p:nvSpPr>
          <p:spPr>
            <a:xfrm>
              <a:off x="8317301" y="644867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 userDrawn="1"/>
          </p:nvSpPr>
          <p:spPr>
            <a:xfrm rot="19977071">
              <a:off x="6668932" y="633382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 userDrawn="1"/>
          </p:nvSpPr>
          <p:spPr>
            <a:xfrm rot="19977071">
              <a:off x="5953179" y="6505874"/>
              <a:ext cx="399826" cy="273482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 userDrawn="1"/>
          </p:nvSpPr>
          <p:spPr>
            <a:xfrm>
              <a:off x="5926011" y="6592211"/>
              <a:ext cx="439929" cy="300913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 userDrawn="1"/>
          </p:nvSpPr>
          <p:spPr>
            <a:xfrm rot="21371606">
              <a:off x="5213850" y="6558975"/>
              <a:ext cx="499132" cy="341408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Blue Layout: click to add title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518541844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2" r:id="rId9"/>
    <p:sldLayoutId id="2147483703" r:id="rId10"/>
    <p:sldLayoutId id="2147483704" r:id="rId11"/>
  </p:sldLayoutIdLst>
  <p:transition xmlns:p14="http://schemas.microsoft.com/office/powerpoint/2010/main"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0" dirty="0" err="1" smtClean="0"/>
              <a:t>Lopinavir</a:t>
            </a:r>
            <a:r>
              <a:rPr lang="en-US" sz="2700" b="0" dirty="0" smtClean="0"/>
              <a:t>-RTV </a:t>
            </a:r>
            <a:r>
              <a:rPr lang="en-US" sz="2700" b="0" dirty="0"/>
              <a:t>+ </a:t>
            </a:r>
            <a:r>
              <a:rPr lang="en-US" sz="2700" b="0" dirty="0" smtClean="0"/>
              <a:t>NVP </a:t>
            </a:r>
            <a:r>
              <a:rPr lang="en-US" sz="2700" b="0" dirty="0"/>
              <a:t>+ </a:t>
            </a:r>
            <a:r>
              <a:rPr lang="en-US" sz="2700" b="0" dirty="0" smtClean="0"/>
              <a:t>2 NRTIs in Treatment-Experienced</a:t>
            </a:r>
            <a:r>
              <a:rPr lang="en-US" sz="2700" b="0" dirty="0"/>
              <a:t/>
            </a:r>
            <a:br>
              <a:rPr lang="en-US" sz="2700" b="0" dirty="0"/>
            </a:br>
            <a:r>
              <a:rPr lang="en-US" sz="3600" dirty="0" smtClean="0"/>
              <a:t>M97-765 Trial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3943179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ShapeType="1"/>
          </p:cNvSpPr>
          <p:nvPr/>
        </p:nvSpPr>
        <p:spPr bwMode="auto">
          <a:xfrm rot="1169337" flipV="1">
            <a:off x="5440889" y="3026294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rot="20430663">
            <a:off x="5440889" y="3631603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err="1" smtClean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Lopinavir</a:t>
            </a:r>
            <a:r>
              <a:rPr lang="en-US" sz="2400" dirty="0" smtClean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-RTV + </a:t>
            </a:r>
            <a:r>
              <a:rPr lang="en-US" sz="2400" dirty="0" err="1" smtClean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Nevirapine</a:t>
            </a:r>
            <a:r>
              <a:rPr lang="en-US" sz="2400" dirty="0" smtClean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 + 2 NRTIs in Treatment-Experienced 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M97-765: </a:t>
            </a: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Source</a:t>
            </a:r>
            <a:r>
              <a:rPr lang="en-US" dirty="0"/>
              <a:t>: </a:t>
            </a:r>
            <a:r>
              <a:rPr lang="en-US" dirty="0" smtClean="0">
                <a:latin typeface="Arial" pitchFamily="31" charset="0"/>
              </a:rPr>
              <a:t>Benson CA, et al. </a:t>
            </a:r>
            <a:r>
              <a:rPr lang="pt-BR" dirty="0">
                <a:latin typeface="Arial" pitchFamily="31" charset="0"/>
              </a:rPr>
              <a:t>J </a:t>
            </a:r>
            <a:r>
              <a:rPr lang="pt-BR" dirty="0" err="1">
                <a:latin typeface="Arial" pitchFamily="31" charset="0"/>
              </a:rPr>
              <a:t>Infect</a:t>
            </a:r>
            <a:r>
              <a:rPr lang="pt-BR" dirty="0">
                <a:latin typeface="Arial" pitchFamily="31" charset="0"/>
              </a:rPr>
              <a:t> </a:t>
            </a:r>
            <a:r>
              <a:rPr lang="pt-BR" dirty="0" err="1">
                <a:latin typeface="Arial" pitchFamily="31" charset="0"/>
              </a:rPr>
              <a:t>Dis</a:t>
            </a:r>
            <a:r>
              <a:rPr lang="pt-BR" dirty="0">
                <a:latin typeface="Arial" pitchFamily="31" charset="0"/>
              </a:rPr>
              <a:t>. 2002;185:599-607.</a:t>
            </a:r>
            <a:endParaRPr lang="en-US" dirty="0">
              <a:latin typeface="Arial" pitchFamily="31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952514" y="2370782"/>
            <a:ext cx="2819288" cy="1371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LPV-RTV 400/100 mg BID </a:t>
            </a:r>
            <a:b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+ NVP + 2 NRTIs</a:t>
            </a:r>
          </a:p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(n = 36)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990727" y="3938021"/>
            <a:ext cx="2819288" cy="1371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LPV-RTV 400/200 mg </a:t>
            </a: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BID 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+ NVP + 2 NRTIs</a:t>
            </a:r>
            <a:endParaRPr lang="en-US" sz="16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n = 34)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010961"/>
              </p:ext>
            </p:extLst>
          </p:nvPr>
        </p:nvGraphicFramePr>
        <p:xfrm>
          <a:off x="334809" y="1295400"/>
          <a:ext cx="5151967" cy="45868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5151967"/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M97-765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</a:tr>
              <a:tr h="3543729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Prospective, randomized, double-blind phase I/II study to evaluate the safety and efficacy of two different doses of </a:t>
                      </a:r>
                      <a:r>
                        <a:rPr lang="en-US" sz="1600" u="none" baseline="0" dirty="0" err="1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lopinavir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-ritonavir in combination with </a:t>
                      </a:r>
                      <a:r>
                        <a:rPr lang="en-US" sz="1600" u="none" baseline="0" dirty="0" err="1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nevirapine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and 2 NRTIs 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in treatment-experienced patients with HIV infection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70)</a:t>
                      </a:r>
                      <a:r>
                        <a:rPr lang="en-US" sz="1600" b="0" u="sng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Age </a:t>
                      </a:r>
                      <a:r>
                        <a:rPr lang="en-US" sz="1600" u="sng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&gt;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18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 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1,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000-10,000 copies/mL on 1</a:t>
                      </a:r>
                      <a:r>
                        <a:rPr lang="en-US" sz="1600" baseline="300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st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PI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regimen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No past NNRTI treatment,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naïve to or had received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less than 8 weeks of treatment with ≥1 other NRTIs</a:t>
                      </a:r>
                      <a:endParaRPr lang="en-US" sz="1600" b="0" baseline="3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LPV-RTV 400/100 mg BID + NVP + 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2 NRTIs (≥1 NRTI not previously received)*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LPV-RTV 400/200 mg BID + NVP + 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2 NRTIs (≥1 NRTI not previously received)*</a:t>
                      </a:r>
                      <a:endParaRPr lang="en-US" sz="1600" dirty="0" smtClean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5957633"/>
            <a:ext cx="9162288" cy="46835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457200" rtlCol="0">
            <a:spAutoFit/>
          </a:bodyPr>
          <a:lstStyle/>
          <a:p>
            <a:r>
              <a:rPr lang="en-US" sz="1400" dirty="0" smtClean="0">
                <a:latin typeface="Arial"/>
              </a:rPr>
              <a:t>*Day 1-14: LPV-RTV + 2 baseline NRTIs. Day 15: NRTI regimen changed to include ≥1 new NRTI and NVP added at 200 mg QD. Day 28: NVP increased to 200 mg BID.</a:t>
            </a:r>
          </a:p>
        </p:txBody>
      </p:sp>
    </p:spTree>
    <p:extLst>
      <p:ext uri="{BB962C8B-B14F-4D97-AF65-F5344CB8AC3E}">
        <p14:creationId xmlns:p14="http://schemas.microsoft.com/office/powerpoint/2010/main" val="185474893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err="1" smtClean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Lopinavir</a:t>
            </a:r>
            <a:r>
              <a:rPr lang="en-US" sz="2400" dirty="0" smtClean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-RTV 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+ </a:t>
            </a:r>
            <a:r>
              <a:rPr lang="en-US" sz="2400" dirty="0" err="1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Nevirapine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 + </a:t>
            </a:r>
            <a:r>
              <a:rPr lang="en-US" sz="2400" dirty="0" smtClean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2 NRTIs 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in Treatment-Experienced </a:t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M97-765: 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Results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</a:t>
            </a:r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48</a:t>
            </a: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: Virologic Response (ITT, Missing=Failure)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31" charset="0"/>
              </a:rPr>
              <a:t>Benson CA, et al. </a:t>
            </a:r>
            <a:r>
              <a:rPr lang="pt-BR" dirty="0">
                <a:latin typeface="Arial" pitchFamily="31" charset="0"/>
              </a:rPr>
              <a:t>J </a:t>
            </a:r>
            <a:r>
              <a:rPr lang="pt-BR" dirty="0" err="1">
                <a:latin typeface="Arial" pitchFamily="31" charset="0"/>
              </a:rPr>
              <a:t>Infect</a:t>
            </a:r>
            <a:r>
              <a:rPr lang="pt-BR" dirty="0">
                <a:latin typeface="Arial" pitchFamily="31" charset="0"/>
              </a:rPr>
              <a:t> </a:t>
            </a:r>
            <a:r>
              <a:rPr lang="pt-BR" dirty="0" err="1">
                <a:latin typeface="Arial" pitchFamily="31" charset="0"/>
              </a:rPr>
              <a:t>Dis</a:t>
            </a:r>
            <a:r>
              <a:rPr lang="pt-BR" dirty="0">
                <a:latin typeface="Arial" pitchFamily="31" charset="0"/>
              </a:rPr>
              <a:t>. 2002;185:599-607.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7453752"/>
              </p:ext>
            </p:extLst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047308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err="1" smtClean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Lopinavir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-</a:t>
            </a:r>
            <a:r>
              <a:rPr lang="en-US" sz="2400" dirty="0" smtClean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RTV 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+ </a:t>
            </a:r>
            <a:r>
              <a:rPr lang="en-US" sz="2400" dirty="0" err="1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Nevirapine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 + </a:t>
            </a:r>
            <a:r>
              <a:rPr lang="en-US" sz="2400" dirty="0" smtClean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2 NRTIs 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in Treatment-Experienced </a:t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M97-765: Results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31" charset="0"/>
              </a:rPr>
              <a:t>Benson CA, et al. </a:t>
            </a:r>
            <a:r>
              <a:rPr lang="pt-BR" dirty="0">
                <a:latin typeface="Arial" pitchFamily="31" charset="0"/>
              </a:rPr>
              <a:t>J </a:t>
            </a:r>
            <a:r>
              <a:rPr lang="pt-BR" dirty="0" err="1">
                <a:latin typeface="Arial" pitchFamily="31" charset="0"/>
              </a:rPr>
              <a:t>Infect</a:t>
            </a:r>
            <a:r>
              <a:rPr lang="pt-BR" dirty="0">
                <a:latin typeface="Arial" pitchFamily="31" charset="0"/>
              </a:rPr>
              <a:t> </a:t>
            </a:r>
            <a:r>
              <a:rPr lang="pt-BR" dirty="0" err="1">
                <a:latin typeface="Arial" pitchFamily="31" charset="0"/>
              </a:rPr>
              <a:t>Dis</a:t>
            </a:r>
            <a:r>
              <a:rPr lang="pt-BR" dirty="0">
                <a:latin typeface="Arial" pitchFamily="31" charset="0"/>
              </a:rPr>
              <a:t>. 2002;185:599-607.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7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587861"/>
              </p:ext>
            </p:extLst>
          </p:nvPr>
        </p:nvGraphicFramePr>
        <p:xfrm>
          <a:off x="304800" y="1501176"/>
          <a:ext cx="8516112" cy="432141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819400"/>
                <a:gridCol w="2848356"/>
                <a:gridCol w="2848356"/>
              </a:tblGrid>
              <a:tr h="927551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 smtClean="0">
                          <a:solidFill>
                            <a:srgbClr val="FFFFFF"/>
                          </a:solidFill>
                        </a:rPr>
                        <a:t>Adverse Events and Grade 3 or 4 Laboratory Abnormalities</a:t>
                      </a:r>
                      <a:endParaRPr lang="en-US" sz="1800" b="1" dirty="0" smtClean="0">
                        <a:solidFill>
                          <a:srgbClr val="FFFFFF"/>
                        </a:solidFill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/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49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FFFFFF"/>
                        </a:solidFill>
                      </a:endParaRPr>
                    </a:p>
                  </a:txBody>
                  <a:tcPr marL="65762" marR="65762" marT="32871" marB="32871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1D48"/>
                    </a:solidFill>
                  </a:tcPr>
                </a:tc>
              </a:tr>
              <a:tr h="924073">
                <a:tc>
                  <a:txBody>
                    <a:bodyPr/>
                    <a:lstStyle/>
                    <a:p>
                      <a:pPr marL="0" indent="0" algn="l"/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Adverse Event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LPV-RTV 400/100 mg BID</a:t>
                      </a:r>
                    </a:p>
                    <a:p>
                      <a:pPr marL="0" indent="0" algn="ctr"/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36)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LPV-RTV 400/200 mg BID</a:t>
                      </a:r>
                    </a:p>
                    <a:p>
                      <a:pPr marL="0" indent="0" algn="ctr"/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34)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</a:tr>
              <a:tr h="411631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Diarrhea</a:t>
                      </a: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19%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24%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11631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Asthenia</a:t>
                      </a:r>
                      <a:endParaRPr lang="en-US" sz="1600" b="0" kern="1200" spc="-3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3%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9%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11631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GTT</a:t>
                      </a:r>
                      <a:r>
                        <a:rPr lang="en-US" sz="16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level &gt; 5x ULN</a:t>
                      </a:r>
                      <a:endParaRPr lang="en-US" sz="1600" kern="1200" spc="-3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19%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33%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11631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Total cholesterol</a:t>
                      </a:r>
                      <a:r>
                        <a:rPr lang="en-US" sz="16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&gt; 300 mg/</a:t>
                      </a:r>
                      <a:r>
                        <a:rPr lang="en-US" sz="1600" kern="1200" spc="-3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dL</a:t>
                      </a:r>
                      <a:endParaRPr lang="en-US" sz="1600" kern="1200" spc="-3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17%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33%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11631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Triglycerides &gt; 750 mg/</a:t>
                      </a:r>
                      <a:r>
                        <a:rPr lang="en-US" sz="1600" kern="1200" spc="-3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dL</a:t>
                      </a:r>
                      <a:endParaRPr lang="en-US" sz="1600" kern="1200" spc="-3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19%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30%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11631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AST/ALT level &gt; 5x ULN</a:t>
                      </a: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8%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20%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241493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err="1" smtClean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Lopinavir</a:t>
            </a:r>
            <a:r>
              <a:rPr lang="en-US" sz="2400" dirty="0" smtClean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-RTV 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+ </a:t>
            </a:r>
            <a:r>
              <a:rPr lang="en-US" sz="2400" dirty="0" err="1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Nevirapine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 + </a:t>
            </a:r>
            <a:r>
              <a:rPr lang="en-US" sz="2400" dirty="0" smtClean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2 NRTIs 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in Treatment-Experienced </a:t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M97-765: </a:t>
            </a: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Conclusions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31" charset="0"/>
              </a:rPr>
              <a:t>Benson CA, et al. </a:t>
            </a:r>
            <a:r>
              <a:rPr lang="pt-BR" dirty="0">
                <a:latin typeface="Arial" pitchFamily="31" charset="0"/>
              </a:rPr>
              <a:t>J </a:t>
            </a:r>
            <a:r>
              <a:rPr lang="pt-BR" dirty="0" err="1">
                <a:latin typeface="Arial" pitchFamily="31" charset="0"/>
              </a:rPr>
              <a:t>Infect</a:t>
            </a:r>
            <a:r>
              <a:rPr lang="pt-BR" dirty="0">
                <a:latin typeface="Arial" pitchFamily="31" charset="0"/>
              </a:rPr>
              <a:t> </a:t>
            </a:r>
            <a:r>
              <a:rPr lang="pt-BR" dirty="0" err="1">
                <a:latin typeface="Arial" pitchFamily="31" charset="0"/>
              </a:rPr>
              <a:t>Dis</a:t>
            </a:r>
            <a:r>
              <a:rPr lang="pt-BR" dirty="0">
                <a:latin typeface="Arial" pitchFamily="31" charset="0"/>
              </a:rPr>
              <a:t>. 2002;185:599-607.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291814"/>
              </p:ext>
            </p:extLst>
          </p:nvPr>
        </p:nvGraphicFramePr>
        <p:xfrm>
          <a:off x="0" y="2563368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/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“For single PI-experienced, NNRTI-naive patients, the combination of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lopoinavir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-ritonavir,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nevirapine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, and NRTIs produced significant reductions in plasma HIV-1 RNA levels and increased CD4 cell counts.”</a:t>
                      </a:r>
                      <a:endParaRPr lang="en-US" sz="2000" b="0" dirty="0" smtClean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664774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9342692"/>
      </p:ext>
    </p:extLst>
  </p:cSld>
  <p:clrMapOvr>
    <a:masterClrMapping/>
  </p:clrMapOvr>
  <p:transition xmlns:p14="http://schemas.microsoft.com/office/powerpoint/2010/main"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44391</TotalTime>
  <Words>401</Words>
  <Application>Microsoft Macintosh PowerPoint</Application>
  <PresentationFormat>On-screen Show (4:3)</PresentationFormat>
  <Paragraphs>49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NCRC</vt:lpstr>
      <vt:lpstr>Lopinavir-RTV + NVP + 2 NRTIs in Treatment-Experienced M97-765 Trial</vt:lpstr>
      <vt:lpstr>Lopinavir-RTV + Nevirapine + 2 NRTIs in Treatment-Experienced  M97-765: Study Design</vt:lpstr>
      <vt:lpstr>Lopinavir-RTV + Nevirapine + 2 NRTIs in Treatment-Experienced  M97-765: Results</vt:lpstr>
      <vt:lpstr>Lopinavir-RTV + Nevirapine + 2 NRTIs in Treatment-Experienced  M97-765: Results</vt:lpstr>
      <vt:lpstr>Lopinavir-RTV + Nevirapine + 2 NRTIs in Treatment-Experienced  M97-765: Conclusions</vt:lpstr>
      <vt:lpstr>PowerPoint Presentation</vt:lpstr>
    </vt:vector>
  </TitlesOfParts>
  <Company>HMC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Spach</cp:lastModifiedBy>
  <cp:revision>1949</cp:revision>
  <cp:lastPrinted>2008-02-05T14:34:24Z</cp:lastPrinted>
  <dcterms:created xsi:type="dcterms:W3CDTF">2010-11-28T05:36:22Z</dcterms:created>
  <dcterms:modified xsi:type="dcterms:W3CDTF">2017-07-06T06:42:37Z</dcterms:modified>
</cp:coreProperties>
</file>