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1118" r:id="rId2"/>
    <p:sldId id="1119" r:id="rId3"/>
    <p:sldId id="1120" r:id="rId4"/>
    <p:sldId id="1121" r:id="rId5"/>
    <p:sldId id="1122" r:id="rId6"/>
    <p:sldId id="1117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0346404696057548"/>
          <c:w val="0.852252235831632"/>
          <c:h val="0.7713614348982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Saquinavir + Lopinavir-ritonavir +/- Lamivudine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E683F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&lt;50 copies/mL</c:v>
                </c:pt>
                <c:pt idx="1">
                  <c:v>&lt;400 copies/mL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64.0</c:v>
                </c:pt>
                <c:pt idx="1">
                  <c:v>78.0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0"/>
        <c:axId val="-2082774744"/>
        <c:axId val="-2104250088"/>
      </c:barChart>
      <c:catAx>
        <c:axId val="-2082774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HIV RNA Threshold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26233352775348"/>
              <c:y val="0.90960006336067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0425008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04250088"/>
        <c:scaling>
          <c:orientation val="minMax"/>
          <c:max val="100.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>
                    <a:effectLst/>
                  </a:rPr>
                  <a:t>Virologic Response</a:t>
                </a:r>
                <a:r>
                  <a:rPr lang="en-US" sz="1400" baseline="0" dirty="0" smtClean="0">
                    <a:effectLst/>
                  </a:rPr>
                  <a:t> </a:t>
                </a:r>
                <a:r>
                  <a:rPr lang="en-US" sz="1400" dirty="0" smtClean="0"/>
                  <a:t>(%)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00908160785457373"/>
              <c:y val="0.19812920236460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82774744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052184377725407"/>
          <c:w val="0.852252235831632"/>
          <c:h val="0.7538175267786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Saquinavir + Lopinavir-ritonavir +/- Lamivudine</c:v>
                </c:pt>
              </c:strCache>
            </c:strRef>
          </c:tx>
          <c:spPr>
            <a:solidFill>
              <a:schemeClr val="accent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E683F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&lt;50 copies/mL</c:v>
                </c:pt>
                <c:pt idx="1">
                  <c:v>&lt;400 copies/mL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74.0</c:v>
                </c:pt>
                <c:pt idx="1">
                  <c:v>78.0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5"/>
        <c:axId val="-2140590104"/>
        <c:axId val="-2085541272"/>
      </c:barChart>
      <c:catAx>
        <c:axId val="-21405901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HIV RNA</a:t>
                </a:r>
                <a:r>
                  <a:rPr lang="en-US" baseline="0" dirty="0" smtClean="0"/>
                  <a:t> Threshold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24690142898804"/>
              <c:y val="0.927143971480328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08554127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85541272"/>
        <c:scaling>
          <c:orientation val="minMax"/>
          <c:max val="100.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>
                    <a:effectLst/>
                  </a:rPr>
                  <a:t>Virologic Response </a:t>
                </a:r>
                <a:r>
                  <a:rPr lang="en-US" sz="1400" dirty="0" smtClean="0"/>
                  <a:t>(%)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00908160785457373"/>
              <c:y val="0.19812920236460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140590104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SQV and LPV-RTV in Treatment-Experienced Children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en-US" dirty="0" smtClean="0"/>
              <a:t>HIV-NAT </a:t>
            </a:r>
            <a:r>
              <a:rPr lang="en-US" dirty="0" smtClean="0"/>
              <a:t>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39644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5416810" y="3733800"/>
            <a:ext cx="602990" cy="45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SQV and 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LPV-RTV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 Treatment-Experienced Children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HIV-NAT </a:t>
            </a: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017: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Study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err="1">
                <a:latin typeface="Arial" pitchFamily="31" charset="0"/>
              </a:rPr>
              <a:t>Kosalaraksa</a:t>
            </a:r>
            <a:r>
              <a:rPr lang="en-US" dirty="0">
                <a:latin typeface="Arial" pitchFamily="31" charset="0"/>
              </a:rPr>
              <a:t> P, et al. </a:t>
            </a:r>
            <a:r>
              <a:rPr lang="en-US" dirty="0" err="1">
                <a:latin typeface="Arial" pitchFamily="31" charset="0"/>
              </a:rPr>
              <a:t>Pediatr</a:t>
            </a:r>
            <a:r>
              <a:rPr lang="en-US" dirty="0">
                <a:latin typeface="Arial" pitchFamily="31" charset="0"/>
              </a:rPr>
              <a:t> Infect Dis J. </a:t>
            </a:r>
            <a:r>
              <a:rPr lang="en-US" dirty="0" smtClean="0">
                <a:latin typeface="Arial" pitchFamily="31" charset="0"/>
              </a:rPr>
              <a:t>2008;27:</a:t>
            </a:r>
            <a:r>
              <a:rPr lang="en-US" dirty="0">
                <a:latin typeface="Arial" pitchFamily="31" charset="0"/>
              </a:rPr>
              <a:t>623-8. </a:t>
            </a:r>
            <a:endParaRPr lang="en-US" dirty="0"/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6096000" y="3124200"/>
            <a:ext cx="2749809" cy="12283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2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SQV + LPV-RTV +/- 3TC</a:t>
            </a:r>
          </a:p>
          <a:p>
            <a:pPr algn="ctr">
              <a:lnSpc>
                <a:spcPts val="2000"/>
              </a:lnSpc>
              <a:spcBef>
                <a:spcPts val="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(n = 50)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060489"/>
              </p:ext>
            </p:extLst>
          </p:nvPr>
        </p:nvGraphicFramePr>
        <p:xfrm>
          <a:off x="304800" y="1417834"/>
          <a:ext cx="5181600" cy="4688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5181600"/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HIV-NAT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017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</a:tr>
              <a:tr h="3967395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Single-arm, open-label, prospective phase IV study to assess the efficacy, safety, pharmacokinetics, and resistance of double boosted protease inhibitors,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saquinavir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(SQV) and </a:t>
                      </a:r>
                      <a:r>
                        <a:rPr lang="en-US" sz="1600" u="non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lopinavir</a:t>
                      </a:r>
                      <a:r>
                        <a:rPr lang="en-US" sz="160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-ritonavir (LPV-RTV), in children with HIV infection who have failed nucleoside reverse transcription inhibitors and/or non-nucleoside reverse transcription inhibitors-based regimens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 = 50)</a:t>
                      </a:r>
                      <a:br>
                        <a:rPr lang="en-US" sz="1600" b="1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Children </a:t>
                      </a:r>
                      <a:r>
                        <a:rPr lang="en-US" sz="1600" b="0" u="none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&lt;</a:t>
                      </a: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16 years of age</a:t>
                      </a:r>
                      <a:b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PI naïve and failing NRTI and/or NRTI/NNRTIs</a:t>
                      </a:r>
                      <a:endParaRPr lang="en-US" sz="1600" b="0" baseline="3000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Saquinavir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50 mg/kg BID + </a:t>
                      </a:r>
                      <a:r>
                        <a:rPr lang="en-US" sz="1600" b="0" baseline="0" dirty="0" err="1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Lopinavir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-ritonavir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230/57.5 mg/m</a:t>
                      </a:r>
                      <a:r>
                        <a:rPr lang="en-US" sz="1600" b="0" baseline="300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2</a:t>
                      </a: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BID +/- lamivudine 4 mg/kg BID </a:t>
                      </a:r>
                      <a:b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(only in children who previously had not taken it)</a:t>
                      </a:r>
                      <a:endParaRPr lang="en-US" sz="1600" b="0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62800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SQV and LPV-</a:t>
            </a:r>
            <a:r>
              <a:rPr lang="en-U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RTV 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 Treatment-Experienced Children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HIV-NAT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017: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Results 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</a:t>
            </a:r>
            <a:r>
              <a:rPr lang="en-US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 (ITT)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Kosalaraksa</a:t>
            </a:r>
            <a:r>
              <a:rPr lang="en-US" dirty="0">
                <a:latin typeface="Arial" pitchFamily="31" charset="0"/>
              </a:rPr>
              <a:t> P, et al. </a:t>
            </a:r>
            <a:r>
              <a:rPr lang="en-US" dirty="0" err="1">
                <a:latin typeface="Arial" pitchFamily="31" charset="0"/>
              </a:rPr>
              <a:t>Pediatr</a:t>
            </a:r>
            <a:r>
              <a:rPr lang="en-US" dirty="0">
                <a:latin typeface="Arial" pitchFamily="31" charset="0"/>
              </a:rPr>
              <a:t> Infect Dis J. </a:t>
            </a:r>
            <a:r>
              <a:rPr lang="en-US" dirty="0" smtClean="0">
                <a:latin typeface="Arial" pitchFamily="31" charset="0"/>
              </a:rPr>
              <a:t>2008;27:</a:t>
            </a:r>
            <a:r>
              <a:rPr lang="en-US" dirty="0">
                <a:latin typeface="Arial" pitchFamily="31" charset="0"/>
              </a:rPr>
              <a:t>623-8. 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66776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367583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SQV and LPV-RTV in Treatment-Experienced Children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HIV-NAT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017: </a:t>
            </a:r>
            <a:r>
              <a:rPr lang="en-US" sz="2800" dirty="0" smtClean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Conclusions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Kosalaraksa</a:t>
            </a:r>
            <a:r>
              <a:rPr lang="en-US" dirty="0">
                <a:latin typeface="Arial" pitchFamily="31" charset="0"/>
              </a:rPr>
              <a:t> P, et al. </a:t>
            </a:r>
            <a:r>
              <a:rPr lang="en-US" dirty="0" err="1">
                <a:latin typeface="Arial" pitchFamily="31" charset="0"/>
              </a:rPr>
              <a:t>Pediatr</a:t>
            </a:r>
            <a:r>
              <a:rPr lang="en-US" dirty="0">
                <a:latin typeface="Arial" pitchFamily="31" charset="0"/>
              </a:rPr>
              <a:t> Infect Dis J. </a:t>
            </a:r>
            <a:r>
              <a:rPr lang="en-US" dirty="0" smtClean="0">
                <a:latin typeface="Arial" pitchFamily="31" charset="0"/>
              </a:rPr>
              <a:t>2008;27:</a:t>
            </a:r>
            <a:r>
              <a:rPr lang="en-US" dirty="0">
                <a:latin typeface="Arial" pitchFamily="31" charset="0"/>
              </a:rPr>
              <a:t>623-8.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563368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“Double boosted SQV/LPV/r resulted in significant CD4 rise and VL decline at 48 weeks. Hyperlipidemia was common.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Cmin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of both PIs exceeded therapeutic concentrations. Poor adherence caused failure in 10%. No major PI mutations were found.”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42785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SQV and LPV/r in Treatment-Experienced Children </a:t>
            </a:r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/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 smtClean="0">
                <a:ea typeface="ＭＳ Ｐゴシック" pitchFamily="31" charset="-128"/>
                <a:cs typeface="ＭＳ Ｐゴシック" pitchFamily="31" charset="-128"/>
              </a:rPr>
              <a:t>HIV-NAT 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017: </a:t>
            </a:r>
            <a:r>
              <a:rPr lang="en-US" sz="2800" dirty="0" smtClean="0">
                <a:solidFill>
                  <a:srgbClr val="FFFFFF"/>
                </a:solidFill>
                <a:latin typeface="Arial" pitchFamily="22" charset="0"/>
              </a:rPr>
              <a:t>Results 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 smtClean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96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Virologic</a:t>
            </a:r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Response (ITT)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>
                <a:latin typeface="Arial" pitchFamily="31" charset="0"/>
              </a:rPr>
              <a:t>Bunupuradah</a:t>
            </a:r>
            <a:r>
              <a:rPr lang="en-US" dirty="0">
                <a:latin typeface="Arial" pitchFamily="31" charset="0"/>
              </a:rPr>
              <a:t> </a:t>
            </a:r>
            <a:r>
              <a:rPr lang="en-US" dirty="0" smtClean="0">
                <a:latin typeface="Arial" pitchFamily="31" charset="0"/>
              </a:rPr>
              <a:t>T, </a:t>
            </a:r>
            <a:r>
              <a:rPr lang="en-US" dirty="0">
                <a:latin typeface="Arial" pitchFamily="31" charset="0"/>
              </a:rPr>
              <a:t>et al. </a:t>
            </a:r>
            <a:r>
              <a:rPr lang="hr-HR" dirty="0">
                <a:latin typeface="Arial" pitchFamily="31" charset="0"/>
              </a:rPr>
              <a:t>Antivir Ther. </a:t>
            </a:r>
            <a:r>
              <a:rPr lang="hr-HR" dirty="0" smtClean="0">
                <a:latin typeface="Arial" pitchFamily="31" charset="0"/>
              </a:rPr>
              <a:t>2009;14:</a:t>
            </a:r>
            <a:r>
              <a:rPr lang="hr-HR" dirty="0">
                <a:latin typeface="Arial" pitchFamily="31" charset="0"/>
              </a:rPr>
              <a:t>241-8.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8560168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208337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44385</TotalTime>
  <Words>307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NCRC</vt:lpstr>
      <vt:lpstr>SQV and LPV-RTV in Treatment-Experienced Children HIV-NAT 017</vt:lpstr>
      <vt:lpstr>SQV and LPV-RTV in Treatment-Experienced Children  HIV-NAT 017: Study Design</vt:lpstr>
      <vt:lpstr>SQV and LPV-RTV in Treatment-Experienced Children  HIV-NAT 017: Results  </vt:lpstr>
      <vt:lpstr>SQV and LPV-RTV in Treatment-Experienced Children  HIV-NAT 017: Conclusions</vt:lpstr>
      <vt:lpstr>SQV and LPV/r in Treatment-Experienced Children  HIV-NAT 017: Results  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1950</cp:revision>
  <cp:lastPrinted>2008-02-05T14:34:24Z</cp:lastPrinted>
  <dcterms:created xsi:type="dcterms:W3CDTF">2010-11-28T05:36:22Z</dcterms:created>
  <dcterms:modified xsi:type="dcterms:W3CDTF">2017-07-06T06:36:52Z</dcterms:modified>
</cp:coreProperties>
</file>