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118" r:id="rId2"/>
    <p:sldId id="1119" r:id="rId3"/>
    <p:sldId id="1120" r:id="rId4"/>
    <p:sldId id="1121" r:id="rId5"/>
    <p:sldId id="1122" r:id="rId6"/>
    <p:sldId id="111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050422441214"/>
          <c:y val="0.104816102084364"/>
          <c:w val="0.816713184358341"/>
          <c:h val="0.7713614348982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study subjects with evaluatable viral loads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24 Weeks</c:v>
                </c:pt>
                <c:pt idx="2">
                  <c:v>48 Weeks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76785.0</c:v>
                </c:pt>
                <c:pt idx="1">
                  <c:v>28395.0</c:v>
                </c:pt>
                <c:pt idx="2" formatCode="General">
                  <c:v>8492.0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2126671272"/>
        <c:axId val="-2059150856"/>
      </c:barChart>
      <c:catAx>
        <c:axId val="2126671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c:spPr>
        <c:txPr>
          <a:bodyPr/>
          <a:lstStyle/>
          <a:p>
            <a:pPr>
              <a:defRPr sz="1600"/>
            </a:pPr>
            <a:endParaRPr lang="en-US"/>
          </a:p>
        </c:txPr>
        <c:crossAx val="-205915085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59150856"/>
        <c:scaling>
          <c:orientation val="minMax"/>
          <c:max val="1000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aseline="0" dirty="0" smtClean="0"/>
                  <a:t>Median HIV RNA (copies/mL)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0640931771310526"/>
              <c:y val="0.125029585199388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400">
                <a:solidFill>
                  <a:srgbClr val="000000"/>
                </a:solidFill>
              </a:defRPr>
            </a:pPr>
            <a:endParaRPr lang="en-US"/>
          </a:p>
        </c:txPr>
        <c:crossAx val="2126671272"/>
        <c:crosses val="autoZero"/>
        <c:crossBetween val="between"/>
        <c:majorUnit val="2000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13684826131143"/>
          <c:y val="0.0233918774928696"/>
          <c:w val="0.614250879139404"/>
          <c:h val="0.0751353551651384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04816102084364"/>
          <c:w val="0.844536186448916"/>
          <c:h val="0.727501664599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study subjects with evaluatable viral loads</c:v>
                </c:pt>
              </c:strCache>
            </c:strRef>
          </c:tx>
          <c:spPr>
            <a:solidFill>
              <a:schemeClr val="accent4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24 Weeks</c:v>
                </c:pt>
                <c:pt idx="2">
                  <c:v>48 Weeks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262.0</c:v>
                </c:pt>
                <c:pt idx="1">
                  <c:v>341.0</c:v>
                </c:pt>
                <c:pt idx="2" formatCode="General">
                  <c:v>572.0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-2087861016"/>
        <c:axId val="-2060325672"/>
      </c:barChart>
      <c:catAx>
        <c:axId val="-2087861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c:spPr>
        <c:txPr>
          <a:bodyPr/>
          <a:lstStyle/>
          <a:p>
            <a:pPr>
              <a:defRPr sz="1600"/>
            </a:pPr>
            <a:endParaRPr lang="en-US"/>
          </a:p>
        </c:txPr>
        <c:crossAx val="-206032567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0325672"/>
        <c:scaling>
          <c:orientation val="minMax"/>
          <c:max val="10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aseline="0" dirty="0" smtClean="0"/>
                  <a:t>Median CD4 count (cells/m</a:t>
                </a:r>
                <a:r>
                  <a:rPr lang="en-US" sz="1600" baseline="30000" dirty="0" smtClean="0"/>
                  <a:t>3</a:t>
                </a:r>
                <a:r>
                  <a:rPr lang="en-US" sz="1600" baseline="0" dirty="0" smtClean="0"/>
                  <a:t>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122667879362864"/>
              <c:y val="0.130877554572606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400">
                <a:solidFill>
                  <a:srgbClr val="000000"/>
                </a:solidFill>
              </a:defRPr>
            </a:pPr>
            <a:endParaRPr lang="en-US"/>
          </a:p>
        </c:txPr>
        <c:crossAx val="-2087861016"/>
        <c:crosses val="autoZero"/>
        <c:crossBetween val="between"/>
        <c:majorUnit val="200.0"/>
        <c:minorUnit val="20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75008157795636"/>
          <c:y val="0.0185433583184371"/>
          <c:w val="0.595859575683935"/>
          <c:h val="0.0719416010498688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LPV/r +/- SQV in Treatment-Experienced Children </a:t>
            </a:r>
            <a:r>
              <a:rPr lang="en-US" dirty="0" smtClean="0"/>
              <a:t>PACTG 1038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37054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015545" y="3303001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015545" y="3896110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</a:rPr>
              <a:t>LPV-RTV +/- SQV in Treatment-Experienced Children </a:t>
            </a:r>
            <a:r>
              <a:rPr lang="en-US" sz="2400" dirty="0">
                <a:solidFill>
                  <a:srgbClr val="E7F1CA"/>
                </a:solidFill>
              </a:rPr>
              <a:t/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 smtClean="0"/>
              <a:t>PACTG 1038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>
                <a:latin typeface="Arial" pitchFamily="31" charset="0"/>
              </a:rPr>
              <a:t>Robbins BL, et al.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Agents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</a:t>
            </a:r>
            <a:r>
              <a:rPr lang="en-US" dirty="0" smtClean="0">
                <a:latin typeface="Arial" pitchFamily="31" charset="0"/>
              </a:rPr>
              <a:t>2008;52:3276-83.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607256" y="2529840"/>
            <a:ext cx="1555544" cy="12283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LPV-RTV BID + ≥2NRTIs</a:t>
            </a: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(n=21)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607256" y="4181861"/>
            <a:ext cx="1555544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LPV-RTV BID </a:t>
            </a: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+ 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NNRTI + ≥</a:t>
            </a: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2NRTIs </a:t>
            </a:r>
            <a:b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(n=5)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094454"/>
              </p:ext>
            </p:extLst>
          </p:nvPr>
        </p:nvGraphicFramePr>
        <p:xfrm>
          <a:off x="164554" y="1499729"/>
          <a:ext cx="5169446" cy="4942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69446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PACTG 1038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5204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Phase I/II, open-label trial to assess the safety and tolerability of high-dose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-ritonavir (LPV-RTV) with or without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saquinavir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(SQV) in protease inhibitor-experienced children with HIV infection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26)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Children aged 2 to 18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years old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PI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therapy for ≥6 months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Failing current regimen: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HIV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RNA &gt;5000 copies/mL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Phenotypic resistance to LPV ≥5 times wild-type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count ≥50 cells/mm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LPV-RTV 400-100 mg/m</a:t>
                      </a:r>
                      <a:r>
                        <a:rPr lang="en-US" sz="1600" b="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2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+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≥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2NRTIs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sym typeface="Wingdings"/>
                        </a:rPr>
                        <a:t> SQV 750 mg/m</a:t>
                      </a:r>
                      <a:r>
                        <a:rPr lang="en-US" sz="1600" b="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  <a:sym typeface="Wingdings"/>
                        </a:rPr>
                        <a:t>2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sym typeface="Wingdings"/>
                        </a:rPr>
                        <a:t> BID added at week 4 if IQ&lt;15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LPV-RTV 480-120 mg/m</a:t>
                      </a:r>
                      <a:r>
                        <a:rPr lang="en-US" sz="1600" b="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2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BID + NNRTI + 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≥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2NRTIs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sym typeface="Wingdings"/>
                        </a:rPr>
                        <a:t> SQV750 mg/m</a:t>
                      </a:r>
                      <a:r>
                        <a:rPr lang="en-US" sz="1600" b="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  <a:sym typeface="Wingdings"/>
                        </a:rPr>
                        <a:t>2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sym typeface="Wingdings"/>
                        </a:rPr>
                        <a:t> BID added at week 4 if IQ&lt;15</a:t>
                      </a:r>
                      <a:endParaRPr lang="en-US" sz="1600" b="0" baseline="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>
            <a:spLocks/>
          </p:cNvSpPr>
          <p:nvPr/>
        </p:nvSpPr>
        <p:spPr>
          <a:xfrm>
            <a:off x="7332133" y="2529840"/>
            <a:ext cx="1554480" cy="12252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400" b="1" dirty="0" smtClean="0">
              <a:latin typeface="Arial"/>
            </a:endParaRPr>
          </a:p>
          <a:p>
            <a:pPr algn="ctr"/>
            <a:r>
              <a:rPr lang="en-US" sz="1400" b="1" dirty="0" smtClean="0">
                <a:latin typeface="Arial"/>
              </a:rPr>
              <a:t>If IQ&lt;15, add</a:t>
            </a:r>
            <a:endParaRPr lang="en-US" sz="1400" b="1" dirty="0">
              <a:latin typeface="Arial"/>
            </a:endParaRPr>
          </a:p>
          <a:p>
            <a:pPr algn="ctr"/>
            <a:r>
              <a:rPr lang="en-US" sz="1400" b="1" dirty="0" smtClean="0">
                <a:latin typeface="Arial"/>
              </a:rPr>
              <a:t>SQV BID</a:t>
            </a: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7315200" y="4184904"/>
            <a:ext cx="1554480" cy="12252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400" b="1" dirty="0">
              <a:latin typeface="Arial"/>
            </a:endParaRPr>
          </a:p>
          <a:p>
            <a:pPr algn="ctr"/>
            <a:r>
              <a:rPr lang="en-US" sz="1400" b="1" dirty="0" smtClean="0">
                <a:latin typeface="Arial"/>
              </a:rPr>
              <a:t>If IG&lt; 15, add</a:t>
            </a:r>
          </a:p>
          <a:p>
            <a:pPr algn="ctr"/>
            <a:r>
              <a:rPr lang="en-US" sz="1400" b="1" dirty="0" smtClean="0">
                <a:latin typeface="Arial"/>
              </a:rPr>
              <a:t>SQV BID</a:t>
            </a:r>
            <a:endParaRPr lang="en-US" sz="1400" b="1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07256" y="1499728"/>
            <a:ext cx="1555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/>
              </a:rPr>
              <a:t>Step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32132" y="1524000"/>
            <a:ext cx="1537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/>
              </a:rPr>
              <a:t>Step 2: Wk4</a:t>
            </a:r>
          </a:p>
        </p:txBody>
      </p:sp>
    </p:spTree>
    <p:extLst>
      <p:ext uri="{BB962C8B-B14F-4D97-AF65-F5344CB8AC3E}">
        <p14:creationId xmlns:p14="http://schemas.microsoft.com/office/powerpoint/2010/main" val="87051435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</a:rPr>
              <a:t>LPV-RTV </a:t>
            </a:r>
            <a:r>
              <a:rPr lang="en-US" sz="2400" dirty="0">
                <a:solidFill>
                  <a:srgbClr val="E7F1CA"/>
                </a:solidFill>
              </a:rPr>
              <a:t>+/- SQV in Treatment-Experienced Children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PACTG 1038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 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Robbins BL, et al.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Agents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</a:t>
            </a:r>
            <a:r>
              <a:rPr lang="en-US" dirty="0" smtClean="0">
                <a:latin typeface="Arial" pitchFamily="31" charset="0"/>
              </a:rPr>
              <a:t>2008;52:</a:t>
            </a:r>
            <a:r>
              <a:rPr lang="en-US" dirty="0">
                <a:latin typeface="Arial" pitchFamily="31" charset="0"/>
              </a:rPr>
              <a:t>3276-83.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9988061"/>
              </p:ext>
            </p:extLst>
          </p:nvPr>
        </p:nvGraphicFramePr>
        <p:xfrm>
          <a:off x="318914" y="1981200"/>
          <a:ext cx="8672686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462575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E7F1CA"/>
                </a:solidFill>
              </a:rPr>
              <a:t>LPV-RTV </a:t>
            </a:r>
            <a:r>
              <a:rPr lang="en-US" sz="2400" dirty="0">
                <a:solidFill>
                  <a:srgbClr val="E7F1CA"/>
                </a:solidFill>
              </a:rPr>
              <a:t>+/- SQV in Treatment-Experienced Children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PACTG 1038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Results 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Immunologic Response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Robbins BL, et al.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Agents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</a:t>
            </a:r>
            <a:r>
              <a:rPr lang="en-US" dirty="0" smtClean="0">
                <a:latin typeface="Arial" pitchFamily="31" charset="0"/>
              </a:rPr>
              <a:t>2008;52:</a:t>
            </a:r>
            <a:r>
              <a:rPr lang="en-US" dirty="0">
                <a:latin typeface="Arial" pitchFamily="31" charset="0"/>
              </a:rPr>
              <a:t>3276-83.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957719"/>
              </p:ext>
            </p:extLst>
          </p:nvPr>
        </p:nvGraphicFramePr>
        <p:xfrm>
          <a:off x="235657" y="1905000"/>
          <a:ext cx="8672686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090990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LPV/r +/- SQV in Treatment-Experienced Children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/>
              <a:t>PACTG 1038</a:t>
            </a:r>
            <a:r>
              <a:rPr lang="en-US" sz="280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Robbins BL, et al.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Agents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2008;52(9):3276-83.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91974"/>
              </p:ext>
            </p:extLst>
          </p:nvPr>
        </p:nvGraphicFramePr>
        <p:xfrm>
          <a:off x="0" y="2563368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“In antiretroviral-experienced children and adolescents with HIV, high doses of LPV/r with or without SQV offer safe options for salvage therapy, but the modest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virologic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response and the challenge of adherence to a regimen with a high pill burden may limit the usefulness of this approach.”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88556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44390</TotalTime>
  <Words>315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NCRC</vt:lpstr>
      <vt:lpstr>LPV/r +/- SQV in Treatment-Experienced Children PACTG 1038</vt:lpstr>
      <vt:lpstr>LPV-RTV +/- SQV in Treatment-Experienced Children  PACTG 1038: Study Design</vt:lpstr>
      <vt:lpstr>LPV-RTV +/- SQV in Treatment-Experienced Children  PACTG 1038: Results </vt:lpstr>
      <vt:lpstr>LPV-RTV +/- SQV in Treatment-Experienced Children  PACTG 1038: Results </vt:lpstr>
      <vt:lpstr>LPV/r +/- SQV in Treatment-Experienced Children  PACTG 1038: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1947</cp:revision>
  <cp:lastPrinted>2008-02-05T14:34:24Z</cp:lastPrinted>
  <dcterms:created xsi:type="dcterms:W3CDTF">2010-11-28T05:36:22Z</dcterms:created>
  <dcterms:modified xsi:type="dcterms:W3CDTF">2017-07-06T06:28:14Z</dcterms:modified>
</cp:coreProperties>
</file>