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8" r:id="rId2"/>
    <p:sldId id="1119" r:id="rId3"/>
    <p:sldId id="1120" r:id="rId4"/>
    <p:sldId id="1121" r:id="rId5"/>
    <p:sldId id="1122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18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04816102084364"/>
          <c:w val="0.852252235831632"/>
          <c:h val="0.727501664599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LPV-RTV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E683F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Intention-to-treat* </c:v>
                </c:pt>
                <c:pt idx="1">
                  <c:v>As-treated**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84.0</c:v>
                </c:pt>
                <c:pt idx="1">
                  <c:v>89.0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LPV-RTV + 2 NRTIs</c:v>
                </c:pt>
              </c:strCache>
            </c:strRef>
          </c:tx>
          <c:spPr>
            <a:solidFill>
              <a:srgbClr val="62726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spPr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Intention-to-treat* </c:v>
                </c:pt>
                <c:pt idx="1">
                  <c:v>As-treated** 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90.0</c:v>
                </c:pt>
                <c:pt idx="1">
                  <c:v>97.0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2026374552"/>
        <c:axId val="-2105288872"/>
      </c:barChart>
      <c:catAx>
        <c:axId val="-202637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52888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5288872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effectLst/>
                  </a:rPr>
                  <a:t>HIV RNA &lt;50 copies/mL </a:t>
                </a:r>
                <a:r>
                  <a:rPr lang="en-US" sz="1400" dirty="0" smtClean="0"/>
                  <a:t>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0137112374842034"/>
              <c:y val="0.16888935549851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2637455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44377491008068"/>
          <c:y val="0.0185433583184371"/>
          <c:w val="0.432546174783708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19435914260717"/>
          <c:w val="0.842992976572373"/>
          <c:h val="0.712881774690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LPV-RTV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E683F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Intention-to-treat* </c:v>
                </c:pt>
                <c:pt idx="1">
                  <c:v>As-treated**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77.0</c:v>
                </c:pt>
                <c:pt idx="1">
                  <c:v>86.0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LPV-RTV + 2 NRTIs</c:v>
                </c:pt>
              </c:strCache>
            </c:strRef>
          </c:tx>
          <c:spPr>
            <a:solidFill>
              <a:srgbClr val="62726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Intention-to-treat* </c:v>
                </c:pt>
                <c:pt idx="1">
                  <c:v>As-treated** 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78.0</c:v>
                </c:pt>
                <c:pt idx="1">
                  <c:v>94.0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2088100888"/>
        <c:axId val="-2046763336"/>
      </c:barChart>
      <c:catAx>
        <c:axId val="-2088100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467633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6763336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effectLst/>
                  </a:rPr>
                  <a:t>HIV RNA &lt;50 copies/mL </a:t>
                </a:r>
                <a:r>
                  <a:rPr lang="en-US" sz="1400" dirty="0" smtClean="0"/>
                  <a:t>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0229704967434626"/>
              <c:y val="0.16888935549851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810088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585897248955"/>
          <c:y val="0.0185433583184371"/>
          <c:w val="0.451064693302226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 smtClean="0"/>
              <a:t>LPV-RTV </a:t>
            </a:r>
            <a:r>
              <a:rPr lang="en-US" sz="2400" b="0" dirty="0"/>
              <a:t>Monotherapy vs. </a:t>
            </a:r>
            <a:r>
              <a:rPr lang="en-US" sz="2400" b="0" dirty="0" smtClean="0"/>
              <a:t>LPV-RTV </a:t>
            </a:r>
            <a:r>
              <a:rPr lang="en-US" sz="2400" b="0" dirty="0"/>
              <a:t>+ 2 NRTIs </a:t>
            </a:r>
            <a:br>
              <a:rPr lang="en-US" sz="2400" b="0" dirty="0"/>
            </a:br>
            <a:r>
              <a:rPr lang="en-US" dirty="0" smtClean="0"/>
              <a:t>OK04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3267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539158" y="295708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539158" y="3550195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vs. LPV-RTV + 2 NRTIs in Treatment-Experienced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OK04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/>
              <a:t>Pulido F, et al. </a:t>
            </a:r>
            <a:r>
              <a:rPr lang="is-IS" dirty="0"/>
              <a:t>AIDS. </a:t>
            </a:r>
            <a:r>
              <a:rPr lang="is-IS" dirty="0" smtClean="0"/>
              <a:t>2008;22:</a:t>
            </a:r>
            <a:r>
              <a:rPr lang="is-IS" dirty="0"/>
              <a:t>F1-9.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155110" y="2212356"/>
            <a:ext cx="2760290" cy="1136899"/>
          </a:xfrm>
          <a:prstGeom prst="rect">
            <a:avLst/>
          </a:prstGeom>
          <a:solidFill>
            <a:srgbClr val="ECE5D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Monotherapy group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Lopinavir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-ritonavir 400-100 mg BID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100)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155110" y="3864377"/>
            <a:ext cx="2760290" cy="1136899"/>
          </a:xfrm>
          <a:prstGeom prst="rect">
            <a:avLst/>
          </a:prstGeom>
          <a:solidFill>
            <a:srgbClr val="DEE3E7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Triple therapy group</a:t>
            </a:r>
          </a:p>
          <a:p>
            <a:pPr algn="ctr">
              <a:spcBef>
                <a:spcPts val="600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Lopinavir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-ritonavir 400-100 mg BID + 2 NRTIs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98)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855825"/>
              </p:ext>
            </p:extLst>
          </p:nvPr>
        </p:nvGraphicFramePr>
        <p:xfrm>
          <a:off x="304800" y="1456893"/>
          <a:ext cx="5334000" cy="4358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34000"/>
              </a:tblGrid>
              <a:tr h="4572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OK04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 Randomized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, open-label, phase III/IV study comparing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monotherapy with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and 2 NRTIs for maintenance of viral suppression in treatment-experienced patients with HIV infection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205)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Age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≥18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Taking LPV/r + 2 NRTIs for ≥4 weeks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&lt;50 copies/mL for ≥6 months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history of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virologic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failure on PI regimen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400-100 mg BID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400-100 mg BID + 2 NRTIs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(or 1 NRTI and tenofovir DF)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63411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vs. LPV-RTV + 2 NRTIs in Treatment-Experienced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OK04: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Pulido F, et al. </a:t>
            </a:r>
            <a:r>
              <a:rPr lang="is-IS" dirty="0"/>
              <a:t>AIDS. </a:t>
            </a:r>
            <a:r>
              <a:rPr lang="is-IS" dirty="0" smtClean="0"/>
              <a:t>2008;22:</a:t>
            </a:r>
            <a:r>
              <a:rPr lang="is-IS" dirty="0"/>
              <a:t>F1-9.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696018"/>
              </p:ext>
            </p:extLst>
          </p:nvPr>
        </p:nvGraphicFramePr>
        <p:xfrm>
          <a:off x="457200" y="1828801"/>
          <a:ext cx="8229600" cy="419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8914" y="5816025"/>
            <a:ext cx="850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*ITT analysis: missing=failure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NRTI reintroduction=failure</a:t>
            </a: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**As-treated analysis: NRTI reintroduction=failure, missing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or change in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therapy=censored </a:t>
            </a:r>
          </a:p>
        </p:txBody>
      </p:sp>
    </p:spTree>
    <p:extLst>
      <p:ext uri="{BB962C8B-B14F-4D97-AF65-F5344CB8AC3E}">
        <p14:creationId xmlns:p14="http://schemas.microsoft.com/office/powerpoint/2010/main" val="241598202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vs. LPV-RTV + 2 NRTIs in Treatment-Experienced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OK04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Conclusion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Pulido F, et al. </a:t>
            </a:r>
            <a:r>
              <a:rPr lang="is-IS" dirty="0"/>
              <a:t>AIDS. </a:t>
            </a:r>
            <a:r>
              <a:rPr lang="is-IS" dirty="0" smtClean="0"/>
              <a:t>2008;22:</a:t>
            </a:r>
            <a:r>
              <a:rPr lang="is-IS" dirty="0"/>
              <a:t>F1-9.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90182"/>
              </p:ext>
            </p:extLst>
          </p:nvPr>
        </p:nvGraphicFramePr>
        <p:xfrm>
          <a:off x="0" y="2402840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 this trial, 48 weeks of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lopinavir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-ritonavir monotherapy with reintroduction of nucleosides as needed was non-inferior to continuation of two nucleosides and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lopinavir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-ritonavir in patients with prior stable suppression. However, episodes of low level viremia were more common in patients receiving monotherapy.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9000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vs. LPV-RTV + 2 NRTIs in Treatment-Experienced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OK04: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96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Arribas</a:t>
            </a:r>
            <a:r>
              <a:rPr lang="en-US" dirty="0"/>
              <a:t> JR,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</a:t>
            </a:r>
            <a:r>
              <a:rPr lang="it-IT" dirty="0" smtClean="0"/>
              <a:t>2009;51:</a:t>
            </a:r>
            <a:r>
              <a:rPr lang="it-IT" dirty="0"/>
              <a:t>147-52.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267472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8914" y="5816025"/>
            <a:ext cx="8063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*ITT analysis: missing=failure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NRTI reintroduction=failure</a:t>
            </a: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**As-treated analysis: reintroduction=failure, missing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or change in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therapy=censored </a:t>
            </a:r>
          </a:p>
        </p:txBody>
      </p:sp>
    </p:spTree>
    <p:extLst>
      <p:ext uri="{BB962C8B-B14F-4D97-AF65-F5344CB8AC3E}">
        <p14:creationId xmlns:p14="http://schemas.microsoft.com/office/powerpoint/2010/main" val="153961616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44384</TotalTime>
  <Words>364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LPV-RTV Monotherapy vs. LPV-RTV + 2 NRTIs  OK04 Trial</vt:lpstr>
      <vt:lpstr>LPV-RTV vs. LPV-RTV + 2 NRTIs in Treatment-Experienced  OK04: Study Design</vt:lpstr>
      <vt:lpstr>LPV-RTV vs. LPV-RTV + 2 NRTIs in Treatment-Experienced  OK04: Results  </vt:lpstr>
      <vt:lpstr>LPV-RTV vs. LPV-RTV + 2 NRTIs in Treatment-Experienced  OK04: Conclusion</vt:lpstr>
      <vt:lpstr>LPV-RTV vs. LPV-RTV + 2 NRTIs in Treatment-Experienced  OK04: Results  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1947</cp:revision>
  <cp:lastPrinted>2008-02-05T14:34:24Z</cp:lastPrinted>
  <dcterms:created xsi:type="dcterms:W3CDTF">2010-11-28T05:36:22Z</dcterms:created>
  <dcterms:modified xsi:type="dcterms:W3CDTF">2017-07-06T06:25:27Z</dcterms:modified>
</cp:coreProperties>
</file>