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24" r:id="rId8"/>
    <p:sldId id="1117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2784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0872721939647114"/>
          <c:w val="0.835276927189657"/>
          <c:h val="0.73334963397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Group I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0.0015432098765431"/>
                  <c:y val="0.0087719540598261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&lt;50 copies/mL</c:v>
                </c:pt>
                <c:pt idx="1">
                  <c:v>&lt;400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75.0</c:v>
                </c:pt>
                <c:pt idx="1">
                  <c:v>91.0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Group II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&lt;50 copies/mL</c:v>
                </c:pt>
                <c:pt idx="1">
                  <c:v>&lt;400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79.0</c:v>
                </c:pt>
                <c:pt idx="1">
                  <c:v>82.0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127119464"/>
        <c:axId val="-2059139016"/>
      </c:barChart>
      <c:catAx>
        <c:axId val="2127119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HIV RNA Threshol</a:t>
                </a:r>
                <a:r>
                  <a:rPr lang="en-US" baseline="0" dirty="0" smtClean="0"/>
                  <a:t>d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30015432098765"/>
              <c:y val="0.91837201742050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591390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9139016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err="1" smtClean="0"/>
                  <a:t>Virologic</a:t>
                </a:r>
                <a:r>
                  <a:rPr lang="en-US" sz="1600" dirty="0" smtClean="0"/>
                  <a:t> Response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617283950617284"/>
              <c:y val="0.18350927893156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12711946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96296296296296"/>
          <c:y val="0.000999450198784911"/>
          <c:w val="0.703703703703704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284126646331"/>
          <c:y val="0.0318996650956062"/>
          <c:w val="0.79265091863517"/>
          <c:h val="0.7667924896459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200/100mg</c:v>
                </c:pt>
              </c:strCache>
            </c:strRef>
          </c:tx>
          <c:spPr>
            <a:solidFill>
              <a:srgbClr val="6B96C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&lt;50 copies/mL</c:v>
                </c:pt>
              </c:strCache>
            </c:strRef>
          </c:cat>
          <c:val>
            <c:numRef>
              <c:f>Sheet1!$B$2</c:f>
              <c:numCache>
                <c:formatCode>0</c:formatCode>
                <c:ptCount val="1"/>
                <c:pt idx="0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400/100mg   </c:v>
                </c:pt>
              </c:strCache>
            </c:strRef>
          </c:tx>
          <c:spPr>
            <a:solidFill>
              <a:srgbClr val="295580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&lt;50 copies/mL</c:v>
                </c:pt>
              </c:strCache>
            </c:strRef>
          </c:cat>
          <c:val>
            <c:numRef>
              <c:f>Sheet1!$C$2</c:f>
              <c:numCache>
                <c:formatCode>0</c:formatCode>
                <c:ptCount val="1"/>
                <c:pt idx="0">
                  <c:v>50.0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&lt;50 copies/mL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400/100mg</c:v>
                </c:pt>
              </c:strCache>
            </c:strRef>
          </c:tx>
          <c:spPr>
            <a:solidFill>
              <a:srgbClr val="90B530"/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&lt;50 copies/mL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86.0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400/200mg</c:v>
                </c:pt>
              </c:strCache>
            </c:strRef>
          </c:tx>
          <c:spPr>
            <a:solidFill>
              <a:srgbClr val="5A711E"/>
            </a:solidFill>
            <a:ln w="12700"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&lt;50 copies/mL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73.0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27426280"/>
        <c:axId val="-2087915608"/>
      </c:barChart>
      <c:catAx>
        <c:axId val="21274262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879156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7915608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RNA &lt; 50 copies/mL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399148755054267"/>
              <c:y val="0.12561441942572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127426280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088378141921449"/>
          <c:y val="0.898841185223356"/>
          <c:w val="0.91012035657705"/>
          <c:h val="0.0683737236032915"/>
        </c:manualLayout>
      </c:layout>
      <c:overlay val="0"/>
      <c:spPr>
        <a:noFill/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04816102084364"/>
          <c:w val="0.835276927189657"/>
          <c:h val="0.715805725852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LPV/r 400/100 mg BID + Stauvudine + Lamivudine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&lt;50 copies/mL</c:v>
                </c:pt>
                <c:pt idx="1">
                  <c:v>&lt;400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70.0</c:v>
                </c:pt>
                <c:pt idx="1">
                  <c:v>71.0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-2106284648"/>
        <c:axId val="-2103727224"/>
      </c:barChart>
      <c:catAx>
        <c:axId val="-2106284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HIV RNA Threshol</a:t>
                </a:r>
                <a:r>
                  <a:rPr lang="en-US" baseline="0" dirty="0" smtClean="0"/>
                  <a:t>d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30015432098765"/>
              <c:y val="0.91837201742050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37272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3727224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err="1" smtClean="0"/>
                  <a:t>Virologic</a:t>
                </a:r>
                <a:r>
                  <a:rPr lang="en-US" sz="1600" dirty="0" smtClean="0"/>
                  <a:t> Response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54320987654321"/>
              <c:y val="0.18350927893156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0628464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04012345679012"/>
          <c:y val="0.0185433583184371"/>
          <c:w val="0.675925925925926"/>
          <c:h val="0.0751353551651384"/>
        </c:manualLayout>
      </c:layout>
      <c:overlay val="0"/>
      <c:spPr>
        <a:noFill/>
      </c:spPr>
      <c:txPr>
        <a:bodyPr/>
        <a:lstStyle/>
        <a:p>
          <a:pPr algn="r"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0.16667</cdr:x>
      <cdr:y>0.82237</cdr:y>
    </cdr:from>
    <cdr:to>
      <cdr:x>0.47222</cdr:x>
      <cdr:y>0.89544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3809999"/>
          <a:ext cx="2514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US" sz="1600" b="1" dirty="0" smtClean="0">
              <a:latin typeface="Arial"/>
            </a:rPr>
            <a:t>Group I: LPV</a:t>
          </a:r>
          <a:r>
            <a:rPr lang="en-US" sz="1600" b="1" dirty="0">
              <a:latin typeface="Arial"/>
            </a:rPr>
            <a:t> </a:t>
          </a:r>
          <a:r>
            <a:rPr lang="en-US" sz="1600" b="1" dirty="0" smtClean="0">
              <a:latin typeface="Arial"/>
            </a:rPr>
            <a:t>+ RTV BID</a:t>
          </a:r>
        </a:p>
      </cdr:txBody>
    </cdr:sp>
  </cdr:relSizeAnchor>
  <cdr:relSizeAnchor xmlns:cdr="http://schemas.openxmlformats.org/drawingml/2006/chartDrawing">
    <cdr:from>
      <cdr:x>0.2037</cdr:x>
      <cdr:y>0.84211</cdr:y>
    </cdr:from>
    <cdr:to>
      <cdr:x>0.29922</cdr:x>
      <cdr:y>0.90234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76400" y="3657599"/>
          <a:ext cx="786063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en-US" sz="1100" dirty="0" smtClean="0">
            <a:latin typeface="Arial"/>
          </a:endParaRPr>
        </a:p>
      </cdr:txBody>
    </cdr:sp>
  </cdr:relSizeAnchor>
  <cdr:relSizeAnchor xmlns:cdr="http://schemas.openxmlformats.org/drawingml/2006/chartDrawing">
    <cdr:from>
      <cdr:x>0.61111</cdr:x>
      <cdr:y>0.82237</cdr:y>
    </cdr:from>
    <cdr:to>
      <cdr:x>0.92593</cdr:x>
      <cdr:y>0.89544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29201" y="3809999"/>
          <a:ext cx="2590800" cy="3385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US" sz="1600" b="1" dirty="0" smtClean="0">
              <a:latin typeface="Arial"/>
            </a:rPr>
            <a:t>Group II: LPV</a:t>
          </a:r>
          <a:r>
            <a:rPr lang="en-US" sz="1600" b="1" dirty="0">
              <a:latin typeface="Arial"/>
            </a:rPr>
            <a:t> </a:t>
          </a:r>
          <a:r>
            <a:rPr lang="en-US" sz="1600" b="1" dirty="0" smtClean="0">
              <a:latin typeface="Arial"/>
            </a:rPr>
            <a:t>+ RTV BID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 err="1" smtClean="0"/>
              <a:t>Lopinavir</a:t>
            </a:r>
            <a:r>
              <a:rPr lang="en-US" sz="2700" b="0" dirty="0" smtClean="0"/>
              <a:t> (ABT-378) + Ritonavir + </a:t>
            </a:r>
            <a:r>
              <a:rPr lang="en-US" sz="2700" b="0" dirty="0" err="1" smtClean="0"/>
              <a:t>Stavudine</a:t>
            </a:r>
            <a:r>
              <a:rPr lang="en-US" sz="2700" b="0" dirty="0" smtClean="0"/>
              <a:t> + Lamivudine</a:t>
            </a:r>
            <a:br>
              <a:rPr lang="en-US" sz="2700" b="0" dirty="0" smtClean="0"/>
            </a:br>
            <a:r>
              <a:rPr lang="en-US" sz="3600" dirty="0" smtClean="0"/>
              <a:t>M97-720 Trial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810400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440889" y="327927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440889" y="388458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(ABT-378) + Ritonavir + NRTIs in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M97-720: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smtClean="0">
                <a:latin typeface="Arial" pitchFamily="31" charset="0"/>
              </a:rPr>
              <a:t>Murphy RL, et al</a:t>
            </a:r>
            <a:r>
              <a:rPr lang="it-IT" dirty="0" smtClean="0">
                <a:latin typeface="Arial" pitchFamily="31" charset="0"/>
              </a:rPr>
              <a:t>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2001;15:</a:t>
            </a:r>
            <a:r>
              <a:rPr lang="is-IS" dirty="0">
                <a:latin typeface="Arial" pitchFamily="31" charset="0"/>
              </a:rPr>
              <a:t>F1-9.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52514" y="2623761"/>
            <a:ext cx="2819288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Group I</a:t>
            </a:r>
          </a:p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LPV/r 200/100 mg BID or 400/100 mg BID, + d4t/3TC added at week 3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 32)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90727" y="4191000"/>
            <a:ext cx="2819288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Group </a:t>
            </a: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endParaRPr lang="en-US" sz="1600" i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LPV/r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400/100 mg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BID or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400/200 mg BID, + d4T/3TC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 = 68)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418792"/>
              </p:ext>
            </p:extLst>
          </p:nvPr>
        </p:nvGraphicFramePr>
        <p:xfrm>
          <a:off x="228601" y="1447800"/>
          <a:ext cx="5334000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34000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M97-720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Prospective, randomized, double-blind phase I/II study to evaluate the safety and efficacy of various doses of lopinavir and ritonavir in combination with stavudine and lamivudine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in treatment-naïve patients with HIV infection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100)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000 copies/mL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Lopinavir-ritonavir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200/100 mg BID or 400/100 mg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BID x 3 weeks,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then with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stavudine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lamivudine BID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Lopinavir-ritonavir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400/100 mg BID or 400/200 mg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BID + stavudine + lamivudine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After 48 weeks, lopinavir-ritonavir dosed open-label at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400/100 mg BID + stavudine + lamivudine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2055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(ABT-378) + Ritonavir + NRTIs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M97-720: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(ITT, Missing=Failure), overall group results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Murphy RL, et al</a:t>
            </a:r>
            <a:r>
              <a:rPr lang="it-IT" dirty="0">
                <a:latin typeface="Arial" pitchFamily="31" charset="0"/>
              </a:rPr>
              <a:t>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2001;15:</a:t>
            </a:r>
            <a:r>
              <a:rPr lang="is-IS" dirty="0">
                <a:latin typeface="Arial" pitchFamily="31" charset="0"/>
              </a:rPr>
              <a:t>F1-9.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65354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386109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(ABT-378)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+ Ritonavir + NRTIs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M97-720: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(ITT, M=F), by ABT-378 dose arm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Murphy RL, et al</a:t>
            </a:r>
            <a:r>
              <a:rPr lang="it-IT" dirty="0">
                <a:latin typeface="Arial" pitchFamily="31" charset="0"/>
              </a:rPr>
              <a:t>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2001;15:</a:t>
            </a:r>
            <a:r>
              <a:rPr lang="is-IS" dirty="0">
                <a:latin typeface="Arial" pitchFamily="31" charset="0"/>
              </a:rPr>
              <a:t>F1-9.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668465"/>
              </p:ext>
            </p:extLst>
          </p:nvPr>
        </p:nvGraphicFramePr>
        <p:xfrm>
          <a:off x="381000" y="1828800"/>
          <a:ext cx="84582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5155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(ABT-378)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+ Ritonavir + NRTIs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M97-720: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Murphy RL, et al</a:t>
            </a:r>
            <a:r>
              <a:rPr lang="it-IT" dirty="0">
                <a:latin typeface="Arial" pitchFamily="31" charset="0"/>
              </a:rPr>
              <a:t>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2001;15:</a:t>
            </a:r>
            <a:r>
              <a:rPr lang="is-IS" dirty="0">
                <a:latin typeface="Arial" pitchFamily="31" charset="0"/>
              </a:rPr>
              <a:t>F1-9.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65963"/>
              </p:ext>
            </p:extLst>
          </p:nvPr>
        </p:nvGraphicFramePr>
        <p:xfrm>
          <a:off x="278157" y="1377909"/>
          <a:ext cx="8549643" cy="495907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855443"/>
                <a:gridCol w="1673550"/>
                <a:gridCol w="1673550"/>
                <a:gridCol w="1673550"/>
                <a:gridCol w="1673550"/>
              </a:tblGrid>
              <a:tr h="30029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Most Common Adverse Events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(occurring in ≥ 5% of patients overall by week 48)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684652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Adverse event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Group I: LPV-RTV 200/100mg BID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16)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7B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Group I: LPV-RTV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400/100mg BID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16)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4E7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Group II: LPV-RTV 400/100mg BID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(n=35)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962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Group II: LPV-RTV 400/200mg BID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(n=33)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1422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Nausea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D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422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D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422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Abnormal stools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D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422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Vomiting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D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422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Asthenia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D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422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Headache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D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725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Triglycerides</a:t>
                      </a:r>
                      <a:r>
                        <a:rPr lang="en-US" sz="14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br>
                        <a:rPr lang="en-US" sz="14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</a:br>
                      <a:r>
                        <a:rPr lang="en-US" sz="14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(&gt;750mg/dL)</a:t>
                      </a:r>
                      <a:endParaRPr lang="en-US" sz="14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D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6823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Total cholesterol</a:t>
                      </a:r>
                      <a:r>
                        <a:rPr lang="en-US" sz="14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(&gt;300mg/</a:t>
                      </a:r>
                      <a:r>
                        <a:rPr lang="en-US" sz="1400" kern="1200" spc="-3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r>
                        <a:rPr lang="en-US" sz="14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4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D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4227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AST or ALT &gt; 5x ULN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D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814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(ABT-378) + Ritonavir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+ NRTIs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M97-720: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Murphy RL, et al</a:t>
            </a:r>
            <a:r>
              <a:rPr lang="it-IT" dirty="0">
                <a:latin typeface="Arial" pitchFamily="31" charset="0"/>
              </a:rPr>
              <a:t>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2001;15:</a:t>
            </a:r>
            <a:r>
              <a:rPr lang="is-IS" dirty="0">
                <a:latin typeface="Arial" pitchFamily="31" charset="0"/>
              </a:rPr>
              <a:t>F1-9.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23892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“ABT-378 is a potent, well-tolerated protease inhibitor. The activity and durable suppression of HIV-1 observed in this study is probably attributable to the observed tolerability profile and the achievement of high ABT-378 plasma concentrations.”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80779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(ABT-378)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+ Ritonavir + NRTIs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M97-720: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 at 4-year Follow-up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204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(ITT, Missing=Failure)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>
                <a:latin typeface="Arial" pitchFamily="31" charset="0"/>
              </a:rPr>
              <a:t>Hicks C, et al.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2004;18:</a:t>
            </a:r>
            <a:r>
              <a:rPr lang="is-IS" dirty="0">
                <a:latin typeface="Arial" pitchFamily="31" charset="0"/>
              </a:rPr>
              <a:t>775-9.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125126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068913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44390</TotalTime>
  <Words>602</Words>
  <Application>Microsoft Macintosh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NCRC</vt:lpstr>
      <vt:lpstr>Lopinavir (ABT-378) + Ritonavir + Stavudine + Lamivudine M97-720 Trial </vt:lpstr>
      <vt:lpstr>Lopinavir (ABT-378) + Ritonavir + NRTIs in Treatment-Naïve  M97-720: Study Design</vt:lpstr>
      <vt:lpstr>Lopinavir (ABT-378) + Ritonavir + NRTIs in Treatment-Naïve  M97-720: Results</vt:lpstr>
      <vt:lpstr>Lopinavir (ABT-378) + Ritonavir + NRTIs in Treatment-Naïve  M97-720: Results</vt:lpstr>
      <vt:lpstr>Lopinavir (ABT-378) + Ritonavir + NRTIs in Treatment-Naïve  M97-720: Results </vt:lpstr>
      <vt:lpstr>Lopinavir (ABT-378) + Ritonavir + NRTIs in Treatment-Naïve  M97-720: Conclusions</vt:lpstr>
      <vt:lpstr>Lopinavir (ABT-378) + Ritonavir + NRTIs in Treatment-Naïve  M97-720: Results at 4-year Follow-up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1944</cp:revision>
  <cp:lastPrinted>2008-02-05T14:34:24Z</cp:lastPrinted>
  <dcterms:created xsi:type="dcterms:W3CDTF">2010-11-28T05:36:22Z</dcterms:created>
  <dcterms:modified xsi:type="dcterms:W3CDTF">2017-07-06T06:11:38Z</dcterms:modified>
</cp:coreProperties>
</file>