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8163701759"/>
          <c:y val="0.122360010204016"/>
          <c:w val="0.853795445708175"/>
          <c:h val="0.69826181773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LPV/r 800/200 mg QD + TDF-FTC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Sheet1!$B$2</c:f>
              <c:numCache>
                <c:formatCode>0</c:formatCode>
                <c:ptCount val="1"/>
                <c:pt idx="0">
                  <c:v>70.0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LPV/r 400/100mg BID + TDF-FTC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0%</c:formatCode>
                <c:ptCount val="1"/>
              </c:numCache>
            </c:numRef>
          </c:cat>
          <c:val>
            <c:numRef>
              <c:f>Sheet1!$C$2</c:f>
              <c:numCache>
                <c:formatCode>0</c:formatCode>
                <c:ptCount val="1"/>
                <c:pt idx="0">
                  <c:v>64.0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8"/>
        <c:axId val="-2083732536"/>
        <c:axId val="-2104250088"/>
      </c:barChart>
      <c:catAx>
        <c:axId val="-20837325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04250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4250088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RNA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154320987654321"/>
              <c:y val="0.1396495086324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373253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0910493827160494"/>
          <c:y val="0.000999450198784911"/>
          <c:w val="0.907407407407407"/>
          <c:h val="0.121649274713657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9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Once-Daily versus Twice-Daily </a:t>
            </a:r>
            <a:r>
              <a:rPr lang="en-US" sz="2400" b="0" dirty="0" err="1" smtClean="0"/>
              <a:t>Lopinavir</a:t>
            </a:r>
            <a:r>
              <a:rPr lang="en-US" sz="2400" b="0" dirty="0" smtClean="0"/>
              <a:t>-ritonavir </a:t>
            </a:r>
            <a:r>
              <a:rPr lang="en-US" sz="2700" b="0" dirty="0" smtClean="0"/>
              <a:t/>
            </a:r>
            <a:br>
              <a:rPr lang="en-US" sz="2700" b="0" dirty="0" smtClean="0"/>
            </a:br>
            <a:r>
              <a:rPr lang="en-US" dirty="0" smtClean="0"/>
              <a:t>M02-418 Trial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790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262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316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versus twice-daily </a:t>
            </a:r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/r in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M02-418: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>
                <a:latin typeface="Arial" pitchFamily="31" charset="0"/>
              </a:rPr>
              <a:t>Johnson MA,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smtClean="0">
                <a:latin typeface="Arial" pitchFamily="31" charset="0"/>
              </a:rPr>
              <a:t>2006;43:</a:t>
            </a:r>
            <a:r>
              <a:rPr lang="it-IT" dirty="0">
                <a:latin typeface="Arial" pitchFamily="31" charset="0"/>
              </a:rPr>
              <a:t>153-60.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70782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800/200 mg QD + TDF + 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(n=115)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LPV/r 400/100 mg BID + TDF + 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75)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29963"/>
              </p:ext>
            </p:extLst>
          </p:nvPr>
        </p:nvGraphicFramePr>
        <p:xfrm>
          <a:off x="334809" y="1590339"/>
          <a:ext cx="51519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M02-418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open-label, phase 3 study to evaluate the efficacy, pharmacokinetics, and tolerability of once-daily versus twice-daily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and ritonavir in combination with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tenofovir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and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emtricitabine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190)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CD4 criteria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800/200 mg QD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TDF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FTC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400/100 mg BID + TDF + FTC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084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twice-daily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/r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M02-418: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Noncompleter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=Failure)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Johnson MA,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2006;43:</a:t>
            </a:r>
            <a:r>
              <a:rPr lang="it-IT" dirty="0">
                <a:latin typeface="Arial" pitchFamily="31" charset="0"/>
              </a:rPr>
              <a:t>153-60.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542759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887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twice-daily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/r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M02-418: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Johnson MA,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2006;43:153-60.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62237"/>
              </p:ext>
            </p:extLst>
          </p:nvPr>
        </p:nvGraphicFramePr>
        <p:xfrm>
          <a:off x="304800" y="1388808"/>
          <a:ext cx="8516112" cy="493579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69528"/>
                <a:gridCol w="2523292"/>
                <a:gridCol w="2523292"/>
              </a:tblGrid>
              <a:tr h="92755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Most Common Adverse Events and Grade 3/4 Laboratory Abnormalities 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924073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Adverse Event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LPV/r 800/200mg QD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 115)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LPV/r 400/100mg BID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(n=75)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  <a:endParaRPr lang="en-US" sz="14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Vomiting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&gt;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5x ULN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ALT &gt;5x ULN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Triglycerides (&gt;750 mg/</a:t>
                      </a:r>
                      <a:r>
                        <a:rPr lang="en-US" sz="18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or 8.47 </a:t>
                      </a:r>
                      <a:r>
                        <a:rPr lang="en-US" sz="1800" kern="1200" spc="-3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mmol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/L)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31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Amylase &gt;</a:t>
                      </a: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2x ULN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2309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Once-daily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versus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twice-daily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/r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M02-418: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Johnson MA, et al. </a:t>
            </a:r>
            <a:r>
              <a:rPr lang="it-IT" dirty="0" err="1">
                <a:latin typeface="Arial" pitchFamily="31" charset="0"/>
              </a:rPr>
              <a:t>J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Acquir</a:t>
            </a:r>
            <a:r>
              <a:rPr lang="it-IT" dirty="0">
                <a:latin typeface="Arial" pitchFamily="31" charset="0"/>
              </a:rPr>
              <a:t> Immune </a:t>
            </a:r>
            <a:r>
              <a:rPr lang="it-IT" dirty="0" err="1">
                <a:latin typeface="Arial" pitchFamily="31" charset="0"/>
              </a:rPr>
              <a:t>Defic</a:t>
            </a:r>
            <a:r>
              <a:rPr lang="it-IT" dirty="0">
                <a:latin typeface="Arial" pitchFamily="31" charset="0"/>
              </a:rPr>
              <a:t> </a:t>
            </a:r>
            <a:r>
              <a:rPr lang="it-IT" dirty="0" err="1">
                <a:latin typeface="Arial" pitchFamily="31" charset="0"/>
              </a:rPr>
              <a:t>Syndr</a:t>
            </a:r>
            <a:r>
              <a:rPr lang="it-IT" dirty="0">
                <a:latin typeface="Arial" pitchFamily="31" charset="0"/>
              </a:rPr>
              <a:t>. </a:t>
            </a:r>
            <a:r>
              <a:rPr lang="it-IT" dirty="0" smtClean="0">
                <a:latin typeface="Arial" pitchFamily="31" charset="0"/>
              </a:rPr>
              <a:t>2006;43:</a:t>
            </a:r>
            <a:r>
              <a:rPr lang="it-IT" dirty="0">
                <a:latin typeface="Arial" pitchFamily="31" charset="0"/>
              </a:rPr>
              <a:t>153-60.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435440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“Through 48 weeks, a once-daily regimen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+ TDF + FTC appears to have similar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and immunologic responses in antiretroviral-naive subjects as the same regimen with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/ritonavir administered twice daily. Both regimens were relatively well tolerated, and no LPV or TDF resistance was observed.”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72188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44383</TotalTime>
  <Words>415</Words>
  <Application>Microsoft Macintosh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Once-Daily versus Twice-Daily Lopinavir-ritonavir  M02-418 Trial </vt:lpstr>
      <vt:lpstr>Once-daily versus twice-daily Lopinavir/r in Treatment-Naïve  M02-418: Study Design</vt:lpstr>
      <vt:lpstr>Once-daily versus twice-daily Lopinavir/r in Treatment-Naïve  M02-418: Results</vt:lpstr>
      <vt:lpstr>Once-daily versus twice-daily Lopinavir/r in Treatment-Naïve  M02-418: Results</vt:lpstr>
      <vt:lpstr>Once-daily versus twice-daily Lopinavir/r in Treatment-Naïve  M02-418: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1944</cp:revision>
  <cp:lastPrinted>2008-02-05T14:34:24Z</cp:lastPrinted>
  <dcterms:created xsi:type="dcterms:W3CDTF">2010-11-28T05:36:22Z</dcterms:created>
  <dcterms:modified xsi:type="dcterms:W3CDTF">2017-07-06T06:13:54Z</dcterms:modified>
</cp:coreProperties>
</file>