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1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22360010204016"/>
          <c:w val="0.835276927189657"/>
          <c:h val="0.6982618177330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ABC-3TC + Lopinavir-ritonavir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68.0</c:v>
                </c:pt>
                <c:pt idx="1">
                  <c:v>71.0</c:v>
                </c:pt>
                <c:pt idx="2">
                  <c:v>63.0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TDF-FTC + Lopinavir-ritonavir</c:v>
                </c:pt>
              </c:strCache>
            </c:strRef>
          </c:tx>
          <c:spPr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67.0</c:v>
                </c:pt>
                <c:pt idx="1">
                  <c:v>69.0</c:v>
                </c:pt>
                <c:pt idx="2">
                  <c:v>65.0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102367064"/>
        <c:axId val="-2105539592"/>
      </c:barChart>
      <c:catAx>
        <c:axId val="-2102367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</a:t>
                </a:r>
              </a:p>
            </c:rich>
          </c:tx>
          <c:layout>
            <c:manualLayout>
              <c:xMode val="edge"/>
              <c:yMode val="edge"/>
              <c:x val="0.584618936521824"/>
              <c:y val="0.92714397148032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55395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5539592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RNA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&lt;50 </a:t>
                </a:r>
                <a:r>
                  <a:rPr lang="en-US" sz="1600" dirty="0"/>
                  <a:t>copies/</a:t>
                </a:r>
                <a:r>
                  <a:rPr lang="en-US" sz="1600" dirty="0" smtClean="0"/>
                  <a:t>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154320987654321"/>
              <c:y val="0.15426943206547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0236706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6604938271605"/>
          <c:y val="0.000999450198784911"/>
          <c:w val="0.828703703703704"/>
          <c:h val="0.121649274713657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22360010204016"/>
          <c:w val="0.835276927189657"/>
          <c:h val="0.6982618177330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ABC-3TC + Lopinavir-ritonavir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60.0</c:v>
                </c:pt>
                <c:pt idx="1">
                  <c:v>63.0</c:v>
                </c:pt>
                <c:pt idx="2">
                  <c:v>56.0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TDF-FTC + Lopinavir-ritonavir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58.0</c:v>
                </c:pt>
                <c:pt idx="1">
                  <c:v>58.0</c:v>
                </c:pt>
                <c:pt idx="2">
                  <c:v>58.0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060008920"/>
        <c:axId val="-2088643048"/>
      </c:barChart>
      <c:catAx>
        <c:axId val="-2060008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</a:t>
                </a:r>
              </a:p>
            </c:rich>
          </c:tx>
          <c:layout>
            <c:manualLayout>
              <c:xMode val="edge"/>
              <c:yMode val="edge"/>
              <c:x val="0.584618936521824"/>
              <c:y val="0.92714397148032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86430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8643048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RNA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&lt;50 </a:t>
                </a:r>
                <a:r>
                  <a:rPr lang="en-US" sz="1600" dirty="0"/>
                  <a:t>copies/</a:t>
                </a:r>
                <a:r>
                  <a:rPr lang="en-US" sz="1600" dirty="0" smtClean="0"/>
                  <a:t>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154320987654321"/>
              <c:y val="0.15426943206547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000892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6604938271605"/>
          <c:y val="0.000999450198784911"/>
          <c:w val="0.828703703703704"/>
          <c:h val="0.121649274713657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0.43519</cdr:x>
      <cdr:y>0.91228</cdr:y>
    </cdr:from>
    <cdr:to>
      <cdr:x>0.95593</cdr:x>
      <cdr:y>0.91228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581400" y="3962399"/>
          <a:ext cx="4285484" cy="0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0.43519</cdr:x>
      <cdr:y>0.91228</cdr:y>
    </cdr:from>
    <cdr:to>
      <cdr:x>0.95593</cdr:x>
      <cdr:y>0.91228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581400" y="3962399"/>
          <a:ext cx="4285484" cy="0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6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ABC-3TC + LPV-RTV versus TDF-FTC + LPV-RTV</a:t>
            </a:r>
            <a:br>
              <a:rPr lang="en-US" sz="2400" b="0" dirty="0" smtClean="0"/>
            </a:br>
            <a:r>
              <a:rPr lang="en-US" dirty="0" smtClean="0"/>
              <a:t>HEAT Trial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5732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440889" y="30262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40889" y="36316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ABC-3TC + LPV-RTV versus TDF-FTC + LPV-</a:t>
            </a:r>
            <a:r>
              <a:rPr lang="en-US" sz="22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RTV in Treatment Naïve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HEAT: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smtClean="0">
                <a:latin typeface="Arial" pitchFamily="31" charset="0"/>
              </a:rPr>
              <a:t>Smith KY, et al.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2009;23(12</a:t>
            </a:r>
            <a:r>
              <a:rPr lang="is-IS" dirty="0">
                <a:latin typeface="Arial" pitchFamily="31" charset="0"/>
              </a:rPr>
              <a:t>):1547-56.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52514" y="2370782"/>
            <a:ext cx="2819288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ABC-3TC + LPV-RTV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343)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90727" y="3938021"/>
            <a:ext cx="2819288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TDF-FTC + LPV-RTV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345)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82938"/>
              </p:ext>
            </p:extLst>
          </p:nvPr>
        </p:nvGraphicFramePr>
        <p:xfrm>
          <a:off x="334809" y="1590339"/>
          <a:ext cx="5151967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519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HEAT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double-blind, placebo-matched phase IV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study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comparing the efficacy, safety, and tolerability of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abacavir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-lamivudine versus tenofovir DF-emtricitabine in combination with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in treatment-naïve patients with HIV infection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688)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≥1000 copies/mL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CD4 criteria, no HLA-B*5701 screening done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Abacavir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-lamivudine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BID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Tenofovir DF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-emtricitabine +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BID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5243" y="6096000"/>
            <a:ext cx="9159243" cy="338554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HEAT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= </a:t>
            </a:r>
            <a:r>
              <a:rPr lang="en-US" sz="1600" b="1" dirty="0" smtClean="0">
                <a:latin typeface="Arial"/>
                <a:cs typeface="Arial"/>
              </a:rPr>
              <a:t>H</a:t>
            </a:r>
            <a:r>
              <a:rPr lang="en-US" sz="1600" dirty="0" smtClean="0">
                <a:latin typeface="Arial"/>
                <a:cs typeface="Arial"/>
              </a:rPr>
              <a:t>IV study with </a:t>
            </a:r>
            <a:r>
              <a:rPr lang="en-US" sz="1600" b="1" dirty="0" err="1" smtClean="0">
                <a:latin typeface="Arial"/>
                <a:cs typeface="Arial"/>
              </a:rPr>
              <a:t>E</a:t>
            </a:r>
            <a:r>
              <a:rPr lang="en-US" sz="1600" dirty="0" err="1" smtClean="0">
                <a:latin typeface="Arial"/>
                <a:cs typeface="Arial"/>
              </a:rPr>
              <a:t>pizicom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A</a:t>
            </a:r>
            <a:r>
              <a:rPr lang="en-US" sz="1600" dirty="0" smtClean="0">
                <a:latin typeface="Arial"/>
                <a:cs typeface="Arial"/>
              </a:rPr>
              <a:t>nd </a:t>
            </a:r>
            <a:r>
              <a:rPr lang="en-US" sz="1600" b="1" dirty="0" err="1" smtClean="0">
                <a:latin typeface="Arial"/>
                <a:cs typeface="Arial"/>
              </a:rPr>
              <a:t>T</a:t>
            </a:r>
            <a:r>
              <a:rPr lang="en-US" sz="1600" dirty="0" err="1" smtClean="0">
                <a:latin typeface="Arial"/>
                <a:cs typeface="Arial"/>
              </a:rPr>
              <a:t>ruvada</a:t>
            </a:r>
            <a:endParaRPr lang="en-US" sz="1600" dirty="0">
              <a:latin typeface="Arial"/>
              <a:ea typeface="Arial" pitchFamily="-107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9804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ABC-3TC + LPV-RTV versus TDF-FTC + LPV-RTV in Treatment Naïve </a:t>
            </a:r>
            <a:b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HEAT: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(ITT, Missing=Failure)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Smith KY, et al.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2009;23:</a:t>
            </a:r>
            <a:r>
              <a:rPr lang="is-IS" dirty="0">
                <a:latin typeface="Arial" pitchFamily="31" charset="0"/>
              </a:rPr>
              <a:t>1547-56.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825928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81970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ABC-3TC + LPV-RTV versus TDF-FTC + LPV-RTV in Treatment Naïve </a:t>
            </a:r>
            <a:b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HEAT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96: Virologic Response (ITT, Missing=Failure)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Smith KY, et al.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2009;23:</a:t>
            </a:r>
            <a:r>
              <a:rPr lang="is-IS" dirty="0">
                <a:latin typeface="Arial" pitchFamily="31" charset="0"/>
              </a:rPr>
              <a:t>1547-56.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05880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295465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ABC-3TC + LPV-RTV versus TDF-FTC + LPV-RTV in Treatment Naïve </a:t>
            </a:r>
            <a:b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HEAT: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Smith KY, et al.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2009;23:</a:t>
            </a:r>
            <a:r>
              <a:rPr lang="is-IS" dirty="0">
                <a:latin typeface="Arial" pitchFamily="31" charset="0"/>
              </a:rPr>
              <a:t>1547-56.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737121"/>
              </p:ext>
            </p:extLst>
          </p:nvPr>
        </p:nvGraphicFramePr>
        <p:xfrm>
          <a:off x="304800" y="1501176"/>
          <a:ext cx="8516112" cy="389165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69528"/>
                <a:gridCol w="2523292"/>
                <a:gridCol w="2523292"/>
              </a:tblGrid>
              <a:tr h="101342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Most Common Drug-Related Adverse Events (in at least 5% of patients and all serious adverse events reported by investigators) </a:t>
                      </a:r>
                      <a:endParaRPr lang="en-US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1231928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Adverse Event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ABC-3TC + LPV/r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343)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TDF-FTC + LPV/r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345)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4876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drug-related </a:t>
                      </a: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grade 2-3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AEs </a:t>
                      </a:r>
                      <a:endParaRPr lang="en-US" sz="14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876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drug-related grade 3-4 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AEs</a:t>
                      </a:r>
                      <a:endParaRPr lang="en-US" sz="1400" b="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876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Serious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drug-related AEs</a:t>
                      </a:r>
                      <a:endParaRPr lang="en-US" sz="14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47219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ABC-3TC vs. TDF-FTC, with </a:t>
            </a:r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-RTV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in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Treatment Naïve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HEAT: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Conclusion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Smith KY, et al.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2009;23:1547-56</a:t>
            </a:r>
            <a:r>
              <a:rPr lang="en-US" dirty="0" smtClean="0">
                <a:latin typeface="Arial" pitchFamily="31" charset="0"/>
              </a:rPr>
              <a:t>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663492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“Both ABC/3TC and TDF/FTC provided comparable antiviral efficacy, safety, and tolerability when each was combined with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/ritonavir in treatment-naive patients.”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9187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44383</TotalTime>
  <Words>444</Words>
  <Application>Microsoft Macintosh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ABC-3TC + LPV-RTV versus TDF-FTC + LPV-RTV HEAT Trial </vt:lpstr>
      <vt:lpstr>ABC-3TC + LPV-RTV versus TDF-FTC + LPV-RTV in Treatment Naïve  HEAT: Study Design</vt:lpstr>
      <vt:lpstr>ABC-3TC + LPV-RTV versus TDF-FTC + LPV-RTV in Treatment Naïve  HEAT: Results</vt:lpstr>
      <vt:lpstr>ABC-3TC + LPV-RTV versus TDF-FTC + LPV-RTV in Treatment Naïve  HEAT: Results</vt:lpstr>
      <vt:lpstr>ABC-3TC + LPV-RTV versus TDF-FTC + LPV-RTV in Treatment Naïve  HEAT: Results</vt:lpstr>
      <vt:lpstr>ABC-3TC vs. TDF-FTC, with Lopinavir-RTV in Treatment Naïve  HEAT: Conclusion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1943</cp:revision>
  <cp:lastPrinted>2008-02-05T14:34:24Z</cp:lastPrinted>
  <dcterms:created xsi:type="dcterms:W3CDTF">2010-11-28T05:36:22Z</dcterms:created>
  <dcterms:modified xsi:type="dcterms:W3CDTF">2017-07-06T06:08:51Z</dcterms:modified>
</cp:coreProperties>
</file>