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1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75120866529"/>
          <c:y val="0.104040152875627"/>
          <c:w val="0.848596806268646"/>
          <c:h val="0.772287378551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NRTI group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 delivery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96.0</c:v>
                </c:pt>
                <c:pt idx="1">
                  <c:v>96.0</c:v>
                </c:pt>
                <c:pt idx="2">
                  <c:v>97.0</c:v>
                </c:pt>
                <c:pt idx="3">
                  <c:v>96.0</c:v>
                </c:pt>
                <c:pt idx="4">
                  <c:v>92.0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 group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 delivery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All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93.0</c:v>
                </c:pt>
                <c:pt idx="1">
                  <c:v>96.0</c:v>
                </c:pt>
                <c:pt idx="2">
                  <c:v>98.0</c:v>
                </c:pt>
                <c:pt idx="3">
                  <c:v>97.0</c:v>
                </c:pt>
                <c:pt idx="4">
                  <c:v>93.0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Observational group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 delivery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All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94.0</c:v>
                </c:pt>
                <c:pt idx="1">
                  <c:v>99.0</c:v>
                </c:pt>
                <c:pt idx="2">
                  <c:v>95.0</c:v>
                </c:pt>
                <c:pt idx="3">
                  <c:v>96.0</c:v>
                </c:pt>
                <c:pt idx="4">
                  <c:v>95.0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62464552"/>
        <c:axId val="-2061907720"/>
      </c:barChart>
      <c:catAx>
        <c:axId val="-206246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619077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190772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HIV RNA &lt;400 copies/mL</a:t>
                </a:r>
                <a:r>
                  <a:rPr lang="en-US" sz="1500" baseline="0" dirty="0" smtClean="0"/>
                  <a:t> 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0808059505405165"/>
              <c:y val="0.1760109591564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6246455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313452994590274"/>
          <c:y val="0.00238683980291937"/>
          <c:w val="0.665927191088638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75120866529"/>
          <c:y val="0.104040152875627"/>
          <c:w val="0.848596806268646"/>
          <c:h val="0.772287378551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NRTI group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In Utero Transmissions</c:v>
                </c:pt>
                <c:pt idx="1">
                  <c:v>Transmissions during Breastfeeding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4.0</c:v>
                </c:pt>
                <c:pt idx="1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 group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In Utero Transmissions</c:v>
                </c:pt>
                <c:pt idx="1">
                  <c:v>Transmissions during Breastfeeding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1.0</c:v>
                </c:pt>
                <c:pt idx="1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Observational group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In Utero Transmissions</c:v>
                </c:pt>
                <c:pt idx="1">
                  <c:v>Transmissions during Breastfeeding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1.0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87999320"/>
        <c:axId val="-2046306536"/>
      </c:barChart>
      <c:catAx>
        <c:axId val="-2087999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463065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6306536"/>
        <c:scaling>
          <c:orientation val="minMax"/>
          <c:max val="5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smtClean="0"/>
                  <a:t>Number of HIV Transmissions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.0142591081073159"/>
              <c:y val="0.16850877192982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-2087999320"/>
        <c:crosses val="autoZero"/>
        <c:crossBetween val="between"/>
        <c:majorUnit val="1.0"/>
        <c:minorUnit val="1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l"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313452994590274"/>
          <c:y val="0.00238683980291937"/>
          <c:w val="0.665927191088638"/>
          <c:h val="0.0815759543214993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ABC-ZDV-3TC </a:t>
            </a:r>
            <a:r>
              <a:rPr lang="en-US" sz="2400" b="0" dirty="0"/>
              <a:t>versus </a:t>
            </a:r>
            <a:r>
              <a:rPr lang="en-US" sz="2400" b="0" dirty="0" smtClean="0"/>
              <a:t>LPV-RTV </a:t>
            </a:r>
            <a:r>
              <a:rPr lang="en-US" sz="2400" b="0" dirty="0"/>
              <a:t>+ </a:t>
            </a:r>
            <a:r>
              <a:rPr lang="en-US" sz="2400" b="0" dirty="0" smtClean="0"/>
              <a:t>ZDV</a:t>
            </a:r>
            <a:r>
              <a:rPr lang="en-US" sz="2400" b="0" dirty="0"/>
              <a:t>-3TC for PMTCT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 err="1"/>
              <a:t>Mma</a:t>
            </a:r>
            <a:r>
              <a:rPr lang="en-US" dirty="0"/>
              <a:t> </a:t>
            </a:r>
            <a:r>
              <a:rPr lang="en-US" dirty="0" smtClean="0"/>
              <a:t>Bana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441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74444" y="288926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ABC-ZDV-3TC versus LPV-RTV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-3TC for PMTCT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Bana: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pt-BR" dirty="0">
                <a:latin typeface="Arial" pitchFamily="31" charset="0"/>
              </a:rPr>
              <a:t>Shapiro RL, et al. N </a:t>
            </a:r>
            <a:r>
              <a:rPr lang="pt-BR" dirty="0" err="1">
                <a:latin typeface="Arial" pitchFamily="31" charset="0"/>
              </a:rPr>
              <a:t>Engl</a:t>
            </a:r>
            <a:r>
              <a:rPr lang="pt-BR" dirty="0">
                <a:latin typeface="Arial" pitchFamily="31" charset="0"/>
              </a:rPr>
              <a:t> J Med. </a:t>
            </a:r>
            <a:r>
              <a:rPr lang="pt-BR" dirty="0" smtClean="0">
                <a:latin typeface="Arial" pitchFamily="31" charset="0"/>
              </a:rPr>
              <a:t>2010;362:</a:t>
            </a:r>
            <a:r>
              <a:rPr lang="pt-BR" dirty="0">
                <a:latin typeface="Arial" pitchFamily="31" charset="0"/>
              </a:rPr>
              <a:t>2282-94.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16315" y="1935480"/>
            <a:ext cx="2791968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NRTI group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ABC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-ZDV-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3TC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(n=285)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034603" y="3232679"/>
            <a:ext cx="2791968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PI group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LPV-RTV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ZDV-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3TC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(n=275)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6034603" y="4728001"/>
            <a:ext cx="279196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i="1" dirty="0" smtClean="0">
                <a:latin typeface="Arial"/>
              </a:rPr>
              <a:t>Observational group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NVP + ZDV-3TC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</a:rPr>
              <a:t>(n=170)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5380039" y="372377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42412" y="38100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0633"/>
              </p:ext>
            </p:extLst>
          </p:nvPr>
        </p:nvGraphicFramePr>
        <p:xfrm>
          <a:off x="230926" y="1295400"/>
          <a:ext cx="5407874" cy="4660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07874"/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Bana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controlled trial comparing antiretroviral therapy regimens in pregnancy and breastfeeding to evaluate differences in efficacy, pregnancy outcomes, and toxic effects in mothers and infants 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(n=560 + 170 observational)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HIV-infected pregnant women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≥200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randomized groups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&lt;200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observational group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NRTI group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ABC-ZDV-3TC 300-300-150 mg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PI group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LPV-RTV 400/100 mg BID + ABC-ZDV-3TC 300-300-150 mg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i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Observational group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NVP + ZDV-3TC 300-150 mg BID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9436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*Women in NRTI and PI groups treated from 26-34 weeks’ gestation through 6 months.  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  All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infants received single-dose NVP + 4 weeks AZT</a:t>
            </a:r>
          </a:p>
          <a:p>
            <a:endParaRPr lang="en-US" sz="14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36743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Delivery and Breastfeeding </a:t>
            </a:r>
            <a:r>
              <a:rPr lang="en-US" dirty="0" err="1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Outcomes, by Study Group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pt-BR" dirty="0">
                <a:latin typeface="Arial" pitchFamily="31" charset="0"/>
              </a:rPr>
              <a:t>Shapiro RL, et al. N </a:t>
            </a:r>
            <a:r>
              <a:rPr lang="pt-BR" dirty="0" err="1">
                <a:latin typeface="Arial" pitchFamily="31" charset="0"/>
              </a:rPr>
              <a:t>Engl</a:t>
            </a:r>
            <a:r>
              <a:rPr lang="pt-BR" dirty="0">
                <a:latin typeface="Arial" pitchFamily="31" charset="0"/>
              </a:rPr>
              <a:t> J Med. </a:t>
            </a:r>
            <a:r>
              <a:rPr lang="pt-BR" dirty="0" smtClean="0">
                <a:latin typeface="Arial" pitchFamily="31" charset="0"/>
              </a:rPr>
              <a:t>2010;362:</a:t>
            </a:r>
            <a:r>
              <a:rPr lang="pt-BR" dirty="0">
                <a:latin typeface="Arial" pitchFamily="31" charset="0"/>
              </a:rPr>
              <a:t>2282-94.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938473"/>
              </p:ext>
            </p:extLst>
          </p:nvPr>
        </p:nvGraphicFramePr>
        <p:xfrm>
          <a:off x="460978" y="1905000"/>
          <a:ext cx="822204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ABC-ZDV-3TC versus LPV-RTV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-3TC for PMTCT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 smtClean="0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Bana: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61076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/>
              </a:rPr>
              <a:t>Breastfeeding Period (months)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33081" y="6117491"/>
            <a:ext cx="518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8002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Through 6 Months Post-Partum: Mother-to-Child HIV Transmissions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pt-BR" dirty="0">
                <a:latin typeface="Arial" pitchFamily="31" charset="0"/>
              </a:rPr>
              <a:t>Shapiro RL, et al. N </a:t>
            </a:r>
            <a:r>
              <a:rPr lang="pt-BR" dirty="0" err="1">
                <a:latin typeface="Arial" pitchFamily="31" charset="0"/>
              </a:rPr>
              <a:t>Engl</a:t>
            </a:r>
            <a:r>
              <a:rPr lang="pt-BR" dirty="0">
                <a:latin typeface="Arial" pitchFamily="31" charset="0"/>
              </a:rPr>
              <a:t> J Med. </a:t>
            </a:r>
            <a:r>
              <a:rPr lang="pt-BR" dirty="0" smtClean="0">
                <a:latin typeface="Arial" pitchFamily="31" charset="0"/>
              </a:rPr>
              <a:t>2010;362:</a:t>
            </a:r>
            <a:r>
              <a:rPr lang="pt-BR" dirty="0">
                <a:latin typeface="Arial" pitchFamily="31" charset="0"/>
              </a:rPr>
              <a:t>2282-94.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87367"/>
              </p:ext>
            </p:extLst>
          </p:nvPr>
        </p:nvGraphicFramePr>
        <p:xfrm>
          <a:off x="460978" y="1905000"/>
          <a:ext cx="822204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ABC-ZDV-3TC versus LPV-RTV 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-3TC for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PMTCT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Bana: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0219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/ZDV/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versus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LPV-RTV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for PMTCT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Bana: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>
                <a:latin typeface="Arial" pitchFamily="31" charset="0"/>
              </a:rPr>
              <a:t>Shapiro RL, et al. N </a:t>
            </a:r>
            <a:r>
              <a:rPr lang="pt-BR" dirty="0" err="1">
                <a:latin typeface="Arial" pitchFamily="31" charset="0"/>
              </a:rPr>
              <a:t>Engl</a:t>
            </a:r>
            <a:r>
              <a:rPr lang="pt-BR" dirty="0">
                <a:latin typeface="Arial" pitchFamily="31" charset="0"/>
              </a:rPr>
              <a:t> J Med. </a:t>
            </a:r>
            <a:r>
              <a:rPr lang="pt-BR" dirty="0" smtClean="0">
                <a:latin typeface="Arial" pitchFamily="31" charset="0"/>
              </a:rPr>
              <a:t>2010;362:</a:t>
            </a:r>
            <a:r>
              <a:rPr lang="pt-BR" dirty="0">
                <a:latin typeface="Arial" pitchFamily="31" charset="0"/>
              </a:rPr>
              <a:t>2282-94.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95241"/>
              </p:ext>
            </p:extLst>
          </p:nvPr>
        </p:nvGraphicFramePr>
        <p:xfrm>
          <a:off x="304800" y="1361739"/>
          <a:ext cx="8473162" cy="46693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43962"/>
                <a:gridCol w="1676400"/>
                <a:gridCol w="1676400"/>
                <a:gridCol w="1676400"/>
              </a:tblGrid>
              <a:tr h="4605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Mma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Bana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: Adverse Events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at 6 Months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92326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Events in Mothers 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NRTI group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285)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PI group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275)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Control group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170)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683E"/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&lt;1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≥1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grade 3 or 4 diagnosis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grade 3 or 4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laboratory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 gridSpan="4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Common grade 3 or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laboratory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Anemia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Neutropenia 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Elevate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 ALT, AST, or total bilirubin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Elevated level of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amylase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or lipase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071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Treatment-modifying adverse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480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/ZDV/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versus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LPV-RTV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for PMTCT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Bana: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pt-BR" dirty="0">
                <a:latin typeface="Arial" pitchFamily="31" charset="0"/>
              </a:rPr>
              <a:t>Shapiro RL, et al. N </a:t>
            </a:r>
            <a:r>
              <a:rPr lang="pt-BR" dirty="0" err="1">
                <a:latin typeface="Arial" pitchFamily="31" charset="0"/>
              </a:rPr>
              <a:t>Engl</a:t>
            </a:r>
            <a:r>
              <a:rPr lang="pt-BR" dirty="0">
                <a:latin typeface="Arial" pitchFamily="31" charset="0"/>
              </a:rPr>
              <a:t> J Med. </a:t>
            </a:r>
            <a:r>
              <a:rPr lang="pt-BR" dirty="0" smtClean="0">
                <a:latin typeface="Arial" pitchFamily="31" charset="0"/>
              </a:rPr>
              <a:t>2010;362:</a:t>
            </a:r>
            <a:r>
              <a:rPr lang="pt-BR" dirty="0">
                <a:latin typeface="Arial" pitchFamily="31" charset="0"/>
              </a:rPr>
              <a:t>2282-94.</a:t>
            </a: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72095"/>
              </p:ext>
            </p:extLst>
          </p:nvPr>
        </p:nvGraphicFramePr>
        <p:xfrm>
          <a:off x="304800" y="1600201"/>
          <a:ext cx="8458200" cy="411479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37880"/>
                <a:gridCol w="1673440"/>
                <a:gridCol w="1673440"/>
                <a:gridCol w="1673440"/>
              </a:tblGrid>
              <a:tr h="56569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Mma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FFFF"/>
                          </a:solidFill>
                        </a:rPr>
                        <a:t>Bana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: Adverse Events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at 6 Months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89950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Events in Infants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727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NRTI group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283)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PI group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270)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Control group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156)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683E"/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Death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≥1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grade 3 or 4 diagnosis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grade 3 or 4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laboratory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450">
                <a:tc gridSpan="4"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Common grade 3 or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laboratory event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3E7"/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Anemia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0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5D9"/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Neutropenia 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0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5D9"/>
                    </a:solidFill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Elevate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 ALT, AST, or  total bilirubin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0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5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396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ABC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/ZDV/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versus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LPV-RTV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+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ZDV/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3TC for PMTCT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err="1">
                <a:ea typeface="ＭＳ Ｐゴシック" pitchFamily="31" charset="-128"/>
                <a:cs typeface="ＭＳ Ｐゴシック" pitchFamily="31" charset="-128"/>
              </a:rPr>
              <a:t>Mma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Bana: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it-IT" dirty="0" err="1">
                <a:latin typeface="Arial" pitchFamily="31" charset="0"/>
              </a:rPr>
              <a:t>Shapiro</a:t>
            </a:r>
            <a:r>
              <a:rPr lang="it-IT" dirty="0">
                <a:latin typeface="Arial" pitchFamily="31" charset="0"/>
              </a:rPr>
              <a:t> RL, et al. </a:t>
            </a:r>
            <a:r>
              <a:rPr lang="is-IS" dirty="0">
                <a:latin typeface="Arial" pitchFamily="31" charset="0"/>
              </a:rPr>
              <a:t>N Engl J Med. </a:t>
            </a:r>
            <a:r>
              <a:rPr lang="is-IS" dirty="0" smtClean="0">
                <a:latin typeface="Arial" pitchFamily="31" charset="0"/>
              </a:rPr>
              <a:t>2010;362:</a:t>
            </a:r>
            <a:r>
              <a:rPr lang="is-IS" dirty="0">
                <a:latin typeface="Arial" pitchFamily="31" charset="0"/>
              </a:rPr>
              <a:t>2282-94.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5252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“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All regimens of HAART from pregnancy through 6 months post partum resulted in high rates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suppression, with an overall rate of mother-to-child transmission of 1.1%.”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3745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44383</TotalTime>
  <Words>585</Words>
  <Application>Microsoft Macintosh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ABC-ZDV-3TC versus LPV-RTV + ZDV-3TC for PMTCT Mma Bana Trial</vt:lpstr>
      <vt:lpstr>ABC-ZDV-3TC versus LPV-RTV + ZDV-3TC for PMTCT Mma Bana: Study Design</vt:lpstr>
      <vt:lpstr>ABC-ZDV-3TC versus LPV-RTV + ZDV-3TC for PMTCT Mma Bana: Result </vt:lpstr>
      <vt:lpstr>ABC-ZDV-3TC versus LPV-RTV + ZDV-3TC for PMTCT Mma Bana: Result </vt:lpstr>
      <vt:lpstr>ABC/ZDV/3TC versus LPV-RTV + ZDV/3TC for PMTCT Mma Bana: Results</vt:lpstr>
      <vt:lpstr>ABC/ZDV/3TC versus LPV-RTV + ZDV/3TC for PMTCT Mma Bana: Results</vt:lpstr>
      <vt:lpstr>ABC/ZDV/3TC versus LPV-RTV + ZDV/3TC for PMTCT Mma Bana: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1941</cp:revision>
  <cp:lastPrinted>2008-02-05T14:34:24Z</cp:lastPrinted>
  <dcterms:created xsi:type="dcterms:W3CDTF">2010-11-28T05:36:22Z</dcterms:created>
  <dcterms:modified xsi:type="dcterms:W3CDTF">2017-07-06T06:01:05Z</dcterms:modified>
</cp:coreProperties>
</file>