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17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Relationship Id="rId3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0.119435914260717"/>
          <c:w val="0.826017615566649"/>
          <c:h val="0.712881774690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LPV-RTV + 3TC</c:v>
                </c:pt>
              </c:strCache>
            </c:strRef>
          </c:tx>
          <c:spPr>
            <a:solidFill>
              <a:srgbClr val="967C4A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</c:f>
              <c:numCache>
                <c:formatCode>0.0</c:formatCode>
                <c:ptCount val="1"/>
                <c:pt idx="0">
                  <c:v>87.8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LPV-RTV + 2 NRTIs</c:v>
                </c:pt>
              </c:strCache>
            </c:strRef>
          </c:tx>
          <c:spPr>
            <a:solidFill>
              <a:srgbClr val="000000">
                <a:lumMod val="50000"/>
                <a:lumOff val="50000"/>
              </a:srgbClr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Sheet1!$C$2</c:f>
              <c:numCache>
                <c:formatCode>0.0</c:formatCode>
                <c:ptCount val="1"/>
                <c:pt idx="0">
                  <c:v>86.6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8"/>
        <c:axId val="-2059004568"/>
        <c:axId val="-2088200984"/>
      </c:barChart>
      <c:catAx>
        <c:axId val="-20590045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0882009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8200984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effectLst/>
                  </a:rPr>
                  <a:t>HIV RNA &lt;50 copies/mL</a:t>
                </a:r>
                <a:r>
                  <a:rPr lang="en-US" sz="1600" baseline="0" dirty="0" smtClean="0">
                    <a:effectLst/>
                  </a:rPr>
                  <a:t> </a:t>
                </a:r>
                <a:r>
                  <a:rPr lang="en-US" sz="1600" dirty="0" smtClean="0"/>
                  <a:t>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98840769903762"/>
              <c:y val="0.15719341675208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5900456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42525639156217"/>
          <c:y val="0.0331632817514806"/>
          <c:w val="0.537601341498979"/>
          <c:h val="0.0719416010498688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0.119435914260717"/>
          <c:w val="0.826017615566649"/>
          <c:h val="0.712881774690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LPV-RTV + 3TC</c:v>
                </c:pt>
              </c:strCache>
            </c:strRef>
          </c:tx>
          <c:spPr>
            <a:solidFill>
              <a:srgbClr val="7E683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Responders (ITT)</c:v>
                </c:pt>
                <c:pt idx="1">
                  <c:v>AEs</c:v>
                </c:pt>
                <c:pt idx="2">
                  <c:v>Lost to follow-up</c:v>
                </c:pt>
                <c:pt idx="3">
                  <c:v>Other</c:v>
                </c:pt>
                <c:pt idx="4">
                  <c:v>VF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88.0</c:v>
                </c:pt>
                <c:pt idx="1">
                  <c:v>1.0</c:v>
                </c:pt>
                <c:pt idx="2">
                  <c:v>3.0</c:v>
                </c:pt>
                <c:pt idx="3">
                  <c:v>6.0</c:v>
                </c:pt>
                <c:pt idx="4" formatCode="General">
                  <c:v>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LPV-RTV + 2 NRTIs</c:v>
                </c:pt>
              </c:strCache>
            </c:strRef>
          </c:tx>
          <c:spPr>
            <a:solidFill>
              <a:srgbClr val="787C7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Responders (ITT)</c:v>
                </c:pt>
                <c:pt idx="1">
                  <c:v>AEs</c:v>
                </c:pt>
                <c:pt idx="2">
                  <c:v>Lost to follow-up</c:v>
                </c:pt>
                <c:pt idx="3">
                  <c:v>Other</c:v>
                </c:pt>
                <c:pt idx="4">
                  <c:v>VF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87.0</c:v>
                </c:pt>
                <c:pt idx="1">
                  <c:v>3.0</c:v>
                </c:pt>
                <c:pt idx="2">
                  <c:v>2.0</c:v>
                </c:pt>
                <c:pt idx="3">
                  <c:v>6.0</c:v>
                </c:pt>
                <c:pt idx="4" formatCode="General">
                  <c:v>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2116922232"/>
        <c:axId val="-1951021432"/>
      </c:barChart>
      <c:catAx>
        <c:axId val="-2116922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smtClean="0"/>
                  <a:t>Non-responders</a:t>
                </a:r>
                <a:r>
                  <a:rPr lang="en-US" sz="1400" b="0" baseline="0" smtClean="0"/>
                  <a:t> (ITT)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.53562360260523"/>
              <c:y val="0.94415189248577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195102143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51021432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effectLst/>
                  </a:rPr>
                  <a:t>Patients </a:t>
                </a:r>
                <a:r>
                  <a:rPr lang="en-US" sz="1600" dirty="0" smtClean="0"/>
                  <a:t>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384025955088947"/>
              <c:y val="0.37649226824773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116922232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05388961796442"/>
          <c:y val="0.0331632817514806"/>
          <c:w val="0.577635729561582"/>
          <c:h val="0.075135355165138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0.36111</cdr:x>
      <cdr:y>0.92983</cdr:y>
    </cdr:from>
    <cdr:to>
      <cdr:x>0.93519</cdr:x>
      <cdr:y>0.92983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2971800" y="4038599"/>
          <a:ext cx="4724400" cy="1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0" dirty="0" smtClean="0"/>
              <a:t>LPV-RTV + 3TC vs. LPV-RTV + 2 NRTIs in </a:t>
            </a:r>
            <a:r>
              <a:rPr lang="en-US" sz="2000" b="0" dirty="0" err="1" smtClean="0"/>
              <a:t>Virologically</a:t>
            </a:r>
            <a:r>
              <a:rPr lang="en-US" sz="2000" b="0" dirty="0" smtClean="0"/>
              <a:t> Suppressed</a:t>
            </a:r>
            <a:r>
              <a:rPr lang="en-US" sz="2000" b="0" dirty="0"/>
              <a:t/>
            </a:r>
            <a:br>
              <a:rPr lang="en-US" sz="2000" b="0" dirty="0"/>
            </a:br>
            <a:r>
              <a:rPr lang="en-US" dirty="0" smtClean="0"/>
              <a:t>OLE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788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539158" y="2957086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539158" y="3550195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LPV-RTV + 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3TC vs. LPV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-RTV + 2 NRTIs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in </a:t>
            </a:r>
            <a:r>
              <a:rPr lang="en-US" sz="2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Virologically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Suppressed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3100" dirty="0" smtClean="0"/>
              <a:t>OLE: </a:t>
            </a:r>
            <a:r>
              <a:rPr lang="en-US" sz="3100" dirty="0" smtClean="0">
                <a:ea typeface="ＭＳ Ｐゴシック" pitchFamily="31" charset="-128"/>
                <a:cs typeface="ＭＳ Ｐゴシック" pitchFamily="31" charset="-128"/>
              </a:rPr>
              <a:t>Study Design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Arribas</a:t>
            </a:r>
            <a:r>
              <a:rPr lang="en-US" dirty="0" smtClean="0"/>
              <a:t> JR, et al. </a:t>
            </a:r>
            <a:r>
              <a:rPr lang="ro-RO" dirty="0"/>
              <a:t>Lancet Infect Dis. </a:t>
            </a:r>
            <a:r>
              <a:rPr lang="ro-RO" dirty="0" smtClean="0"/>
              <a:t>2015;15:</a:t>
            </a:r>
            <a:r>
              <a:rPr lang="ro-RO" dirty="0"/>
              <a:t>785-92.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155110" y="2212356"/>
            <a:ext cx="2646178" cy="1136899"/>
          </a:xfrm>
          <a:prstGeom prst="rect">
            <a:avLst/>
          </a:prstGeom>
          <a:solidFill>
            <a:srgbClr val="ECE5D9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Dual </a:t>
            </a:r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>treatment</a:t>
            </a:r>
            <a:endParaRPr lang="en-US" sz="1600" i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Lopinavir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-ritonavir 400-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100 mg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BID + 3TC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(n =123)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155110" y="3864377"/>
            <a:ext cx="2646178" cy="1136899"/>
          </a:xfrm>
          <a:prstGeom prst="rect">
            <a:avLst/>
          </a:prstGeom>
          <a:solidFill>
            <a:srgbClr val="DEE3E7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endParaRPr lang="en-US" sz="1400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>Triple treatment</a:t>
            </a:r>
            <a:endParaRPr lang="en-US" sz="1600" i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Lopinavir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-ritonavir 400-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100 mg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BID + 2NRTIs</a:t>
            </a: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n=127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algn="ctr">
              <a:spcBef>
                <a:spcPts val="600"/>
              </a:spcBef>
            </a:pP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561685"/>
              </p:ext>
            </p:extLst>
          </p:nvPr>
        </p:nvGraphicFramePr>
        <p:xfrm>
          <a:off x="304800" y="1456893"/>
          <a:ext cx="5334000" cy="48666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334000"/>
              </a:tblGrid>
              <a:tr h="4572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OLE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open-label, non-inferiority, phase 3 trial to compare the dual treatment (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-ritonavir plus lamivudine) with triple treatment (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-ritonavir plus two NRTIs) in treatment-experienced persons with suppressed HIV RNA levels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250)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Age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≥18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Taking LPV-RTV + (3TC or FTC) + 2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nd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NRTI for ≥2 months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RNA &lt;50 copies/mL for ≥6 months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genotypic resistance (or history of failure) to LPV, ritonavir, 3TC, or FTC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400-100 mg BID + 3TC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400-100mg BID + (3TC or FTC) + 2</a:t>
                      </a:r>
                      <a:r>
                        <a:rPr lang="en-US" sz="1600" b="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nd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NRTI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181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LPV-RTV + 3TC versus LPV-RTV + 2 NRTIs in </a:t>
            </a:r>
            <a:r>
              <a:rPr lang="en-US" sz="22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Virologically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Suppressed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3100" dirty="0"/>
              <a:t>OLE: </a:t>
            </a:r>
            <a:r>
              <a:rPr lang="en-US" sz="3100" dirty="0" smtClean="0">
                <a:solidFill>
                  <a:srgbClr val="FFFFFF"/>
                </a:solidFill>
                <a:latin typeface="Arial" pitchFamily="22" charset="0"/>
              </a:rPr>
              <a:t>Results 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(ITT)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Arribas</a:t>
            </a:r>
            <a:r>
              <a:rPr lang="en-US" dirty="0"/>
              <a:t> JR, et al. </a:t>
            </a:r>
            <a:r>
              <a:rPr lang="ro-RO" dirty="0"/>
              <a:t>Lancet Infect Dis. </a:t>
            </a:r>
            <a:r>
              <a:rPr lang="ro-RO" dirty="0" smtClean="0"/>
              <a:t>2015;15:</a:t>
            </a:r>
            <a:r>
              <a:rPr lang="ro-RO" dirty="0"/>
              <a:t>785-92.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663356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207511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LPV-RTV + 3TC versus LPV-RTV + 2 NRTIs in </a:t>
            </a:r>
            <a:r>
              <a:rPr lang="en-US" sz="22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Virologically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Suppressed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3100" dirty="0"/>
              <a:t>OLE: </a:t>
            </a:r>
            <a:r>
              <a:rPr lang="en-US" sz="3100" dirty="0" smtClean="0">
                <a:solidFill>
                  <a:srgbClr val="FFFFFF"/>
                </a:solidFill>
                <a:latin typeface="Arial" pitchFamily="22" charset="0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Responders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and Non-responders in ITT Population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Arribas</a:t>
            </a:r>
            <a:r>
              <a:rPr lang="en-US" dirty="0"/>
              <a:t> JR, et al. </a:t>
            </a:r>
            <a:r>
              <a:rPr lang="ro-RO" dirty="0"/>
              <a:t>Lancet Infect Dis. </a:t>
            </a:r>
            <a:r>
              <a:rPr lang="ro-RO" dirty="0" smtClean="0"/>
              <a:t>2015;15:</a:t>
            </a:r>
            <a:r>
              <a:rPr lang="ro-RO" dirty="0"/>
              <a:t>785-92.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7470451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400162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LPV-RTV + 3TC versus LPV-RTV + 2 NRTIs in </a:t>
            </a:r>
            <a:r>
              <a:rPr lang="en-US" sz="22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Virologically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Suppressed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3100" dirty="0"/>
              <a:t>OLE: </a:t>
            </a:r>
            <a:r>
              <a:rPr lang="en-US" sz="3100" dirty="0" smtClean="0">
                <a:solidFill>
                  <a:srgbClr val="FFFFFF"/>
                </a:solidFill>
                <a:latin typeface="Arial" pitchFamily="22" charset="0"/>
              </a:rPr>
              <a:t>Results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Arribas</a:t>
            </a:r>
            <a:r>
              <a:rPr lang="en-US" dirty="0"/>
              <a:t> JR, et al. </a:t>
            </a:r>
            <a:r>
              <a:rPr lang="ro-RO" dirty="0"/>
              <a:t>Lancet Infect Dis. </a:t>
            </a:r>
            <a:r>
              <a:rPr lang="ro-RO" dirty="0" smtClean="0"/>
              <a:t>2015;15:785-92.</a:t>
            </a:r>
            <a:endParaRPr lang="en-US" dirty="0"/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11957"/>
              </p:ext>
            </p:extLst>
          </p:nvPr>
        </p:nvGraphicFramePr>
        <p:xfrm>
          <a:off x="304800" y="1361739"/>
          <a:ext cx="8458200" cy="442946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429000"/>
                <a:gridCol w="2514600"/>
                <a:gridCol w="2514600"/>
              </a:tblGrid>
              <a:tr h="75980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Summary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of Adverse Events 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</a:tr>
              <a:tr h="926681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+ 3TC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118)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603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+ 2 NRTIs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121)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7267"/>
                    </a:solidFill>
                  </a:tcPr>
                </a:tc>
              </a:tr>
              <a:tr h="548596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 adverse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event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58%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3E7"/>
                    </a:solidFill>
                  </a:tcPr>
                </a:tc>
              </a:tr>
              <a:tr h="548596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Grade 3 or 4 adverse event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3E7"/>
                    </a:solidFill>
                  </a:tcPr>
                </a:tc>
              </a:tr>
              <a:tr h="548596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Serious adverse event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3E7"/>
                    </a:solidFill>
                  </a:tcPr>
                </a:tc>
              </a:tr>
              <a:tr h="548596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Discontinuation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due to adverse event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3E7"/>
                    </a:solidFill>
                  </a:tcPr>
                </a:tc>
              </a:tr>
              <a:tr h="548596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Death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3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95881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LPV-RTV + 3TC versus LPV-RTV + 2 NRTIs in </a:t>
            </a:r>
            <a:r>
              <a:rPr lang="en-US" sz="22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Virologically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Suppressed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3100" dirty="0" smtClean="0"/>
              <a:t>OLE: </a:t>
            </a:r>
            <a:r>
              <a:rPr lang="en-US" sz="31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Conclusions</a:t>
            </a:r>
            <a:endParaRPr lang="en-US" sz="31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 smtClean="0"/>
              <a:t>Arribas</a:t>
            </a:r>
            <a:r>
              <a:rPr lang="en-US" dirty="0"/>
              <a:t> </a:t>
            </a:r>
            <a:r>
              <a:rPr lang="en-US" dirty="0" smtClean="0"/>
              <a:t>JR, et al. </a:t>
            </a:r>
            <a:r>
              <a:rPr lang="ro-RO" dirty="0" smtClean="0"/>
              <a:t>Lancet </a:t>
            </a:r>
            <a:r>
              <a:rPr lang="ro-RO" dirty="0"/>
              <a:t>Infect Dis. </a:t>
            </a:r>
            <a:r>
              <a:rPr lang="ro-RO" dirty="0" smtClean="0"/>
              <a:t>2015;15:</a:t>
            </a:r>
            <a:r>
              <a:rPr lang="ro-RO" dirty="0"/>
              <a:t>785-92.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864397"/>
              </p:ext>
            </p:extLst>
          </p:nvPr>
        </p:nvGraphicFramePr>
        <p:xfrm>
          <a:off x="0" y="240284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Dual treatment with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lopinavir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-ritonavir plus lamivudine has non-inferior therapeutic efficacy and is similarly tolerated to triple treatment.”</a:t>
                      </a:r>
                      <a:endParaRPr lang="en-US" sz="2000" b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96032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44390</TotalTime>
  <Words>381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NCRC</vt:lpstr>
      <vt:lpstr>LPV-RTV + 3TC vs. LPV-RTV + 2 NRTIs in Virologically Suppressed OLE Trial</vt:lpstr>
      <vt:lpstr>LPV-RTV + 3TC vs. LPV-RTV + 2 NRTIs in Virologically Suppressed OLE: Study Design</vt:lpstr>
      <vt:lpstr>LPV-RTV + 3TC versus LPV-RTV + 2 NRTIs in Virologically Suppressed OLE: Results </vt:lpstr>
      <vt:lpstr>LPV-RTV + 3TC versus LPV-RTV + 2 NRTIs in Virologically Suppressed OLE: Results</vt:lpstr>
      <vt:lpstr>LPV-RTV + 3TC versus LPV-RTV + 2 NRTIs in Virologically Suppressed OLE: Results</vt:lpstr>
      <vt:lpstr>LPV-RTV + 3TC versus LPV-RTV + 2 NRTIs in Virologically Suppressed OLE: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1943</cp:revision>
  <cp:lastPrinted>2008-02-05T14:34:24Z</cp:lastPrinted>
  <dcterms:created xsi:type="dcterms:W3CDTF">2010-11-28T05:36:22Z</dcterms:created>
  <dcterms:modified xsi:type="dcterms:W3CDTF">2017-07-06T05:56:36Z</dcterms:modified>
</cp:coreProperties>
</file>