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23" r:id="rId2"/>
    <p:sldId id="1124" r:id="rId3"/>
    <p:sldId id="1125" r:id="rId4"/>
    <p:sldId id="1126" r:id="rId5"/>
    <p:sldId id="1127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86682220278"/>
          <c:y val="0.104816102084364"/>
          <c:w val="0.835276927189657"/>
          <c:h val="0.7158057258527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Lopinavir-ritonavir + d4T + 3TC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67.0</c:v>
                </c:pt>
                <c:pt idx="1">
                  <c:v>75.0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Nelfinavir + d4T + 3TC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52.0</c:v>
                </c:pt>
                <c:pt idx="1">
                  <c:v>63.0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88247928"/>
        <c:axId val="-2088421416"/>
      </c:barChart>
      <c:catAx>
        <c:axId val="-2088247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HIV RNA Threshol</a:t>
                </a:r>
                <a:r>
                  <a:rPr lang="en-US" baseline="0" dirty="0" smtClean="0"/>
                  <a:t>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30015432098765"/>
              <c:y val="0.9183720174205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84214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8421416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err="1" smtClean="0"/>
                  <a:t>Virologic</a:t>
                </a:r>
                <a:r>
                  <a:rPr lang="en-US" sz="1600" dirty="0" smtClean="0"/>
                  <a:t> Response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46913580246914"/>
              <c:y val="0.20105318705121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824792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197530864198"/>
          <c:y val="0.0156193736318284"/>
          <c:w val="0.753086419753086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6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err="1"/>
              <a:t>Lopinavir</a:t>
            </a:r>
            <a:r>
              <a:rPr lang="en-US" sz="2700" b="0" dirty="0"/>
              <a:t>-ritonavir versus Nelfinavir in Treatment-Naïve </a:t>
            </a:r>
            <a:r>
              <a:rPr lang="en-US" sz="2700" b="0" dirty="0" smtClean="0"/>
              <a:t/>
            </a:r>
            <a:br>
              <a:rPr lang="en-US" sz="2700" b="0" dirty="0" smtClean="0"/>
            </a:br>
            <a:r>
              <a:rPr lang="en-US" sz="3600" dirty="0" smtClean="0"/>
              <a:t>M98-863 Trial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83285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440889" y="3011776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440889" y="361708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ritonavir versus Nelfinavir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M98-863: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smtClean="0">
                <a:latin typeface="Arial" pitchFamily="31" charset="0"/>
              </a:rPr>
              <a:t>Walmsley S, et al. </a:t>
            </a:r>
            <a:r>
              <a:rPr lang="nb-NO" dirty="0">
                <a:latin typeface="Arial" pitchFamily="31" charset="0"/>
              </a:rPr>
              <a:t>N </a:t>
            </a:r>
            <a:r>
              <a:rPr lang="nb-NO" dirty="0" err="1">
                <a:latin typeface="Arial" pitchFamily="31" charset="0"/>
              </a:rPr>
              <a:t>Engl</a:t>
            </a:r>
            <a:r>
              <a:rPr lang="nb-NO" dirty="0">
                <a:latin typeface="Arial" pitchFamily="31" charset="0"/>
              </a:rPr>
              <a:t> J Med. 2002;346:2039-46.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52514" y="2356264"/>
            <a:ext cx="2819288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LPV-RTV (400/100 mg BID) + d4T + 3TC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326)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90727" y="3938021"/>
            <a:ext cx="2819288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NFV 750 mg TID 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 d4T + 3TC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327)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35875"/>
              </p:ext>
            </p:extLst>
          </p:nvPr>
        </p:nvGraphicFramePr>
        <p:xfrm>
          <a:off x="334809" y="1392350"/>
          <a:ext cx="5151967" cy="443483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51967"/>
              </a:tblGrid>
              <a:tr h="4212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M98-863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40136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double-blind,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study comparing the efficacy and safety of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 plus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stavudine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and lamivudine versus nelfinavir plus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stavudine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and lamivudine in treatment-naïve patients with HIV infection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653)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12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&gt;400 copies/mL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CD4 criteria 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400-100 mg BID +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stavudine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lamivudine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Nelfinavir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750 mg TID +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stavudine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lamivudine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15243" y="5943600"/>
            <a:ext cx="9159243" cy="338554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Stavudine</a:t>
            </a:r>
            <a:r>
              <a:rPr lang="en-US" sz="1600" dirty="0" smtClean="0">
                <a:latin typeface="Arial"/>
                <a:cs typeface="Arial"/>
              </a:rPr>
              <a:t> = d4T; Lamivudine = 3TC</a:t>
            </a:r>
            <a:endParaRPr lang="en-US" sz="1600" dirty="0">
              <a:latin typeface="Arial"/>
              <a:ea typeface="Arial" pitchFamily="-107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70779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-ritonavir versus Nelfinavir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M98-863: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(ITT, Missing=Failure)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Walmsley S, et al. </a:t>
            </a:r>
            <a:r>
              <a:rPr lang="nb-NO" dirty="0">
                <a:latin typeface="Arial" pitchFamily="31" charset="0"/>
              </a:rPr>
              <a:t>N </a:t>
            </a:r>
            <a:r>
              <a:rPr lang="nb-NO" dirty="0" err="1">
                <a:latin typeface="Arial" pitchFamily="31" charset="0"/>
              </a:rPr>
              <a:t>Engl</a:t>
            </a:r>
            <a:r>
              <a:rPr lang="nb-NO" dirty="0">
                <a:latin typeface="Arial" pitchFamily="31" charset="0"/>
              </a:rPr>
              <a:t> J Med. 2002;346:2039-46.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44697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4194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-ritonavir versus Nelfinavir in Treatment-Naïve 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M98-863: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Walmsley S, et al. </a:t>
            </a:r>
            <a:r>
              <a:rPr lang="nb-NO" dirty="0">
                <a:latin typeface="Arial" pitchFamily="31" charset="0"/>
              </a:rPr>
              <a:t>N </a:t>
            </a:r>
            <a:r>
              <a:rPr lang="nb-NO" dirty="0" err="1">
                <a:latin typeface="Arial" pitchFamily="31" charset="0"/>
              </a:rPr>
              <a:t>Engl</a:t>
            </a:r>
            <a:r>
              <a:rPr lang="nb-NO" dirty="0">
                <a:latin typeface="Arial" pitchFamily="31" charset="0"/>
              </a:rPr>
              <a:t> J Med. </a:t>
            </a:r>
            <a:r>
              <a:rPr lang="nb-NO" dirty="0" smtClean="0">
                <a:latin typeface="Arial" pitchFamily="31" charset="0"/>
              </a:rPr>
              <a:t>2002;346:2039-46.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664593"/>
              </p:ext>
            </p:extLst>
          </p:nvPr>
        </p:nvGraphicFramePr>
        <p:xfrm>
          <a:off x="296779" y="1550599"/>
          <a:ext cx="8516112" cy="46978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69528"/>
                <a:gridCol w="2523292"/>
                <a:gridCol w="2523292"/>
              </a:tblGrid>
              <a:tr h="39813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Most Common Adverse Events and Grade 3 or 4 Laboratory Abnormalities 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592467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Event or Abnormality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d4T + 3TC 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326)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NFV + d4T + 3TC</a:t>
                      </a:r>
                    </a:p>
                    <a:p>
                      <a:pPr marL="0" indent="0" algn="ctr"/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327)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Abdominal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pain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3.1%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Asthenia</a:t>
                      </a:r>
                      <a:r>
                        <a:rPr lang="en-US" sz="1600" b="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en-US" sz="1600" b="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3.4%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1.8%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15.6%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17.1%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Dyspepsia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2.1%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6.7%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Vomiting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AST or ALT &gt;5x ULN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5.2%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Total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cholesterol &gt;300 mg/</a:t>
                      </a:r>
                      <a:r>
                        <a:rPr lang="en-US" sz="1600" kern="1200" spc="-3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9.0%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720">
                <a:tc>
                  <a:txBody>
                    <a:bodyPr/>
                    <a:lstStyle/>
                    <a:p>
                      <a:pPr marL="587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Triglycerides &gt;750 mg/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en-US" sz="16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9.3%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1.3%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3030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Lopinavir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-ritonavir versus Nelfinavir in Treatment-Naïve </a:t>
            </a:r>
            <a: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 smtClean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M98-863: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Walmsley S, et al. </a:t>
            </a:r>
            <a:r>
              <a:rPr lang="nb-NO" dirty="0">
                <a:latin typeface="Arial" pitchFamily="31" charset="0"/>
              </a:rPr>
              <a:t>N </a:t>
            </a:r>
            <a:r>
              <a:rPr lang="nb-NO" dirty="0" err="1">
                <a:latin typeface="Arial" pitchFamily="31" charset="0"/>
              </a:rPr>
              <a:t>Engl</a:t>
            </a:r>
            <a:r>
              <a:rPr lang="nb-NO" dirty="0">
                <a:latin typeface="Arial" pitchFamily="31" charset="0"/>
              </a:rPr>
              <a:t> J Med. 2002;346:2039-46.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68479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“For the initial treatment of HIV-infected adults, a combination regimen that includes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-ritonavir is well tolerated and has antiviral activity superior to that of a nelfinavir-containing regimen.”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81919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44383</TotalTime>
  <Words>367</Words>
  <Application>Microsoft Macintosh PowerPoint</Application>
  <PresentationFormat>On-screen Show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Lopinavir-ritonavir versus Nelfinavir in Treatment-Naïve  M98-863 Trial </vt:lpstr>
      <vt:lpstr>Lopinavir-ritonavir versus Nelfinavir in Treatment-Naïve  M98-863: Study Design</vt:lpstr>
      <vt:lpstr>Lopinavir-ritonavir versus Nelfinavir in Treatment-Naïve  M98-863: Results</vt:lpstr>
      <vt:lpstr>Lopinavir-ritonavir versus Nelfinavir in Treatment-Naïve  M98-863: Results</vt:lpstr>
      <vt:lpstr>Lopinavir-ritonavir versus Nelfinavir in Treatment-Naïve  M98-863: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1940</cp:revision>
  <cp:lastPrinted>2008-02-05T14:34:24Z</cp:lastPrinted>
  <dcterms:created xsi:type="dcterms:W3CDTF">2010-11-28T05:36:22Z</dcterms:created>
  <dcterms:modified xsi:type="dcterms:W3CDTF">2017-07-06T05:47:34Z</dcterms:modified>
</cp:coreProperties>
</file>