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3"/>
  </p:notesMasterIdLst>
  <p:handoutMasterIdLst>
    <p:handoutMasterId r:id="rId14"/>
  </p:handoutMasterIdLst>
  <p:sldIdLst>
    <p:sldId id="1129" r:id="rId2"/>
    <p:sldId id="1130" r:id="rId3"/>
    <p:sldId id="1131" r:id="rId4"/>
    <p:sldId id="1132" r:id="rId5"/>
    <p:sldId id="1133" r:id="rId6"/>
    <p:sldId id="1134" r:id="rId7"/>
    <p:sldId id="1135" r:id="rId8"/>
    <p:sldId id="1136" r:id="rId9"/>
    <p:sldId id="1137" r:id="rId10"/>
    <p:sldId id="1138" r:id="rId11"/>
    <p:sldId id="1117" r:id="rId12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1984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22360010204016"/>
          <c:w val="0.835276927189657"/>
          <c:h val="0.806449251137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monotherapy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&lt;50 copies/mL</c:v>
                </c:pt>
              </c:strCache>
            </c:strRef>
          </c:cat>
          <c:val>
            <c:numRef>
              <c:f>Sheet1!$B$2:$B$2</c:f>
              <c:numCache>
                <c:formatCode>0</c:formatCode>
                <c:ptCount val="1"/>
                <c:pt idx="0">
                  <c:v>64.0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ZDV-3TC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&lt;50 copies/mL</c:v>
                </c:pt>
              </c:strCache>
            </c:strRef>
          </c:cat>
          <c:val>
            <c:numRef>
              <c:f>Sheet1!$C$2:$C$2</c:f>
              <c:numCache>
                <c:formatCode>0</c:formatCode>
                <c:ptCount val="1"/>
                <c:pt idx="0">
                  <c:v>75.0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87874824"/>
        <c:axId val="-2146000424"/>
      </c:barChart>
      <c:catAx>
        <c:axId val="-20878748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46000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46000424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</a:t>
                </a:r>
                <a:r>
                  <a:rPr lang="en-US" sz="1600" baseline="0" dirty="0" smtClean="0"/>
                  <a:t> RNA &lt;50 copies/mL</a:t>
                </a:r>
                <a:r>
                  <a:rPr lang="en-US" sz="1600" dirty="0" smtClean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200617283950617"/>
              <c:y val="0.1893572483047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787482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604938271605"/>
          <c:y val="0.0156193736318284"/>
          <c:w val="0.853395061728395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22360010204016"/>
          <c:w val="0.835276927189657"/>
          <c:h val="0.6982618177330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monotherapy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All patients randomized to monotherapy </c:v>
                </c:pt>
                <c:pt idx="1">
                  <c:v>Patients who had HIV RNA&lt;50 copies/mL at 48 weeks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47.0</c:v>
                </c:pt>
                <c:pt idx="1">
                  <c:v>68.0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99492856"/>
        <c:axId val="2126697224"/>
      </c:barChart>
      <c:catAx>
        <c:axId val="-2099492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266972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26697224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RNA &lt;50 copies/mL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324074074074074"/>
              <c:y val="0.1425734933190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9949285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8179012345679"/>
          <c:y val="0.000999450198784911"/>
          <c:w val="0.390432098765432"/>
          <c:h val="0.104375202031225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22360010204016"/>
          <c:w val="0.835276927189657"/>
          <c:h val="0.823993159257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monotherapy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</c:f>
              <c:numCache>
                <c:formatCode>0%</c:formatCode>
                <c:ptCount val="1"/>
              </c:numCache>
            </c:numRef>
          </c:cat>
          <c:val>
            <c:numRef>
              <c:f>Sheet1!$B$2:$B$2</c:f>
              <c:numCache>
                <c:formatCode>0</c:formatCode>
                <c:ptCount val="1"/>
                <c:pt idx="0">
                  <c:v>32.0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ZDV-3TC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</c:f>
              <c:numCache>
                <c:formatCode>0%</c:formatCode>
                <c:ptCount val="1"/>
              </c:numCache>
            </c:numRef>
          </c:cat>
          <c:val>
            <c:numRef>
              <c:f>Sheet1!$C$2:$C$2</c:f>
              <c:numCache>
                <c:formatCode>0</c:formatCode>
                <c:ptCount val="1"/>
                <c:pt idx="0">
                  <c:v>18.0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60026792"/>
        <c:axId val="-2060247064"/>
      </c:barChart>
      <c:catAx>
        <c:axId val="-206002679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602470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0247064"/>
        <c:scaling>
          <c:orientation val="minMax"/>
          <c:max val="5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Patients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216049382716049"/>
              <c:y val="0.38234023762095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0026792"/>
        <c:crosses val="autoZero"/>
        <c:crossBetween val="between"/>
        <c:majorUnit val="10.0"/>
        <c:minorUnit val="1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7345679012346"/>
          <c:y val="0.0331632817514806"/>
          <c:w val="0.853395061728395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8890068953603"/>
          <c:y val="0.104040152875627"/>
          <c:w val="0.830081858181572"/>
          <c:h val="0.749975843882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monotherapy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-63.0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ZDV-3TC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0</c:formatCode>
                <c:ptCount val="1"/>
                <c:pt idx="0">
                  <c:v>-703.0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145826440"/>
        <c:axId val="-2059563512"/>
      </c:barChart>
      <c:catAx>
        <c:axId val="-21458264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low"/>
        <c:crossAx val="-20595635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9563512"/>
        <c:scaling>
          <c:orientation val="minMax"/>
          <c:max val="1.0"/>
          <c:min val="-80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Median</a:t>
                </a:r>
                <a:r>
                  <a:rPr lang="en-US" sz="1500" baseline="0" dirty="0" smtClean="0"/>
                  <a:t> change in limb fat (g)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.000372850234115686"/>
              <c:y val="0.18298039050339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-2145826440"/>
        <c:crosses val="autoZero"/>
        <c:crossBetween val="between"/>
        <c:majorUnit val="100.0"/>
        <c:minorUnit val="1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65106928077323"/>
          <c:y val="0.00238683980291937"/>
          <c:w val="0.814273324126885"/>
          <c:h val="0.0815759543214993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632594910066"/>
          <c:y val="0.104040152875627"/>
          <c:w val="0.839339332225109"/>
          <c:h val="0.749975843882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monotherapy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0.0</c:formatCode>
                <c:ptCount val="1"/>
                <c:pt idx="0">
                  <c:v>4.9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ZDV-3TC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0.0</c:formatCode>
                <c:ptCount val="1"/>
                <c:pt idx="0">
                  <c:v>27.3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102479144"/>
        <c:axId val="-2058065368"/>
      </c:barChart>
      <c:catAx>
        <c:axId val="-21024791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low"/>
        <c:crossAx val="-20580653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8065368"/>
        <c:scaling>
          <c:orientation val="minMax"/>
          <c:max val="5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Patients with &gt;20%  fat loss </a:t>
                </a:r>
                <a:r>
                  <a:rPr lang="en-US" sz="1500" baseline="0" dirty="0" smtClean="0"/>
                  <a:t>(%)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.0142590612994213"/>
              <c:y val="0.1578799888969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-2102479144"/>
        <c:crosses val="autoZero"/>
        <c:crossBetween val="between"/>
        <c:majorUnit val="10.0"/>
        <c:minorUnit val="1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165106928077323"/>
          <c:y val="0.00238683980291937"/>
          <c:w val="0.814273324126885"/>
          <c:h val="0.0815759543214993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9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7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LPV-RTV versus LPV-RTV + ZDV-3TC in Treatment-Naïve </a:t>
            </a:r>
            <a:br>
              <a:rPr lang="en-US" sz="2700" b="0" dirty="0"/>
            </a:br>
            <a:r>
              <a:rPr lang="en-US" sz="3600" dirty="0" smtClean="0"/>
              <a:t>MONARK Trial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416687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>
                <a:latin typeface="Arial" pitchFamily="31" charset="0"/>
              </a:rPr>
              <a:t>Delfraissy</a:t>
            </a:r>
            <a:r>
              <a:rPr lang="fr-FR" dirty="0">
                <a:latin typeface="Arial" pitchFamily="31" charset="0"/>
              </a:rPr>
              <a:t> JF, et al. AIDS. 2008;22:385-93.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043428"/>
              </p:ext>
            </p:extLst>
          </p:nvPr>
        </p:nvGraphicFramePr>
        <p:xfrm>
          <a:off x="0" y="25633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“Our results suggest that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/ritonavir monotherapy demonstrates lower rates of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suppression when compared with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/ritonavir triple therapy and therefore should not be considered as a preferred treatment option for widespread use in antiretroviral-naive patients.”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71501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40889" y="30262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40889" y="36316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 smtClean="0">
                <a:latin typeface="Arial" pitchFamily="31" charset="0"/>
              </a:rPr>
              <a:t>Delfraissy</a:t>
            </a:r>
            <a:r>
              <a:rPr lang="en-US" dirty="0" smtClean="0">
                <a:latin typeface="Arial" pitchFamily="31" charset="0"/>
              </a:rPr>
              <a:t> JF, et al. </a:t>
            </a:r>
            <a:r>
              <a:rPr lang="is-IS" dirty="0" smtClean="0">
                <a:latin typeface="Arial" pitchFamily="31" charset="0"/>
              </a:rPr>
              <a:t>AIDS</a:t>
            </a:r>
            <a:r>
              <a:rPr lang="is-IS" dirty="0">
                <a:latin typeface="Arial" pitchFamily="31" charset="0"/>
              </a:rPr>
              <a:t>. 2008;22:385-93.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52514" y="2370782"/>
            <a:ext cx="2819288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LPV/r 400/100 mg BID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(n=83)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90727" y="3938021"/>
            <a:ext cx="2819288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LPV/r 400/100 mg BID + ZDV-3TC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=53)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844088"/>
              </p:ext>
            </p:extLst>
          </p:nvPr>
        </p:nvGraphicFramePr>
        <p:xfrm>
          <a:off x="334809" y="1295400"/>
          <a:ext cx="5151967" cy="4688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519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MONARK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pilot,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 trial comparing the efficacy and safety of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monotherapy with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in combination with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zidovudine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-lamivudine in treatment-naïve patients with HIV infection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136)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&lt;100,000 copies/mL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CD4 count&gt;100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Exclusions for certain protease or NRTI mutations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400-100 mg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BID 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400-100 mg BID + ZDV-3TC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150-300mg BID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6062246"/>
            <a:ext cx="9159243" cy="338554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MONARK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= </a:t>
            </a:r>
            <a:r>
              <a:rPr lang="en-US" sz="1600" b="1" dirty="0" err="1" smtClean="0">
                <a:latin typeface="Arial"/>
                <a:cs typeface="Arial"/>
              </a:rPr>
              <a:t>MON</a:t>
            </a:r>
            <a:r>
              <a:rPr lang="en-US" sz="1600" dirty="0" err="1" smtClean="0">
                <a:latin typeface="Arial"/>
                <a:cs typeface="Arial"/>
              </a:rPr>
              <a:t>otherapy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u="sng" dirty="0" err="1" smtClean="0">
                <a:latin typeface="Arial"/>
                <a:cs typeface="Arial"/>
              </a:rPr>
              <a:t>A</a:t>
            </a:r>
            <a:r>
              <a:rPr lang="en-US" sz="1600" dirty="0" err="1" smtClean="0">
                <a:latin typeface="Arial"/>
                <a:cs typeface="Arial"/>
              </a:rPr>
              <a:t>nti</a:t>
            </a:r>
            <a:r>
              <a:rPr lang="en-US" sz="1600" b="1" u="sng" dirty="0" err="1" smtClean="0">
                <a:latin typeface="Arial"/>
                <a:cs typeface="Arial"/>
              </a:rPr>
              <a:t>R</a:t>
            </a:r>
            <a:r>
              <a:rPr lang="en-US" sz="1600" dirty="0" err="1" smtClean="0">
                <a:latin typeface="Arial"/>
                <a:cs typeface="Arial"/>
              </a:rPr>
              <a:t>etroviral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dirty="0" err="1" smtClean="0">
                <a:latin typeface="Arial"/>
                <a:cs typeface="Arial"/>
              </a:rPr>
              <a:t>K</a:t>
            </a:r>
            <a:r>
              <a:rPr lang="en-US" sz="1600" dirty="0" err="1" smtClean="0">
                <a:latin typeface="Arial"/>
                <a:cs typeface="Arial"/>
              </a:rPr>
              <a:t>aletra</a:t>
            </a:r>
            <a:endParaRPr lang="en-US" sz="1600" dirty="0">
              <a:latin typeface="Arial"/>
              <a:ea typeface="Arial" pitchFamily="-107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70147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(ITT, Missing=Failure)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Delfraissy</a:t>
            </a:r>
            <a:r>
              <a:rPr lang="en-US" dirty="0">
                <a:latin typeface="Arial" pitchFamily="31" charset="0"/>
              </a:rPr>
              <a:t> JF, et al. </a:t>
            </a:r>
            <a:r>
              <a:rPr lang="is-IS" dirty="0">
                <a:latin typeface="Arial" pitchFamily="31" charset="0"/>
              </a:rPr>
              <a:t>AIDS. 2008;22:385-93.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365052"/>
              </p:ext>
            </p:extLst>
          </p:nvPr>
        </p:nvGraphicFramePr>
        <p:xfrm>
          <a:off x="457200" y="175260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5764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Naïve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Results (monotherapy arm at 96 weeks)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96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(ITT)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>
                <a:latin typeface="Arial" pitchFamily="31" charset="0"/>
              </a:rPr>
              <a:t>Ghosn J, et al</a:t>
            </a:r>
            <a:r>
              <a:rPr lang="nb-NO" dirty="0" smtClean="0">
                <a:latin typeface="Arial" pitchFamily="31" charset="0"/>
              </a:rPr>
              <a:t>. </a:t>
            </a:r>
            <a:r>
              <a:rPr lang="is-IS" dirty="0">
                <a:latin typeface="Arial" pitchFamily="31" charset="0"/>
              </a:rPr>
              <a:t>HIV Med. </a:t>
            </a:r>
            <a:r>
              <a:rPr lang="is-IS" dirty="0" smtClean="0">
                <a:latin typeface="Arial" pitchFamily="31" charset="0"/>
              </a:rPr>
              <a:t>2010;11:</a:t>
            </a:r>
            <a:r>
              <a:rPr lang="is-IS" dirty="0">
                <a:latin typeface="Arial" pitchFamily="31" charset="0"/>
              </a:rPr>
              <a:t>137-42.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713303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52085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Treatment-Naïve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MONARK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Result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Delfraissy</a:t>
            </a:r>
            <a:r>
              <a:rPr lang="en-US" dirty="0">
                <a:latin typeface="Arial" pitchFamily="31" charset="0"/>
              </a:rPr>
              <a:t> JF, et al.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2008;22:385-93.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5291"/>
              </p:ext>
            </p:extLst>
          </p:nvPr>
        </p:nvGraphicFramePr>
        <p:xfrm>
          <a:off x="323849" y="1550599"/>
          <a:ext cx="8489041" cy="340850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105151"/>
                <a:gridCol w="2691945"/>
                <a:gridCol w="2691945"/>
              </a:tblGrid>
              <a:tr h="54775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Tolerance of study medications 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815114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Adverse event or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Laboratory Abnormality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Monotherapy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83)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ZDV-3TC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53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1553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0035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 and/or</a:t>
                      </a:r>
                      <a:r>
                        <a:rPr lang="en-US" sz="1600" b="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ALT elevation</a:t>
                      </a:r>
                      <a:endParaRPr lang="en-US" sz="1600" b="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0035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Serious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adverse event 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0035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Discontinuations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6963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Treatment-Naïve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MONARK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 (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i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mmunologic </a:t>
            </a:r>
            <a:r>
              <a:rPr lang="en-US" sz="2800" dirty="0" err="1" smtClean="0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)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60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Residual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iremia by Ultrasensitive PCR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Tran TA,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2015;70:</a:t>
            </a:r>
            <a:r>
              <a:rPr lang="en-US" dirty="0">
                <a:latin typeface="Arial" pitchFamily="31" charset="0"/>
              </a:rPr>
              <a:t>2627-31.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96110"/>
              </p:ext>
            </p:extLst>
          </p:nvPr>
        </p:nvGraphicFramePr>
        <p:xfrm>
          <a:off x="457200" y="175260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86200" y="5532980"/>
            <a:ext cx="8778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6/19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5532980"/>
            <a:ext cx="8778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Arial"/>
              </a:rPr>
              <a:t>/11</a:t>
            </a:r>
          </a:p>
        </p:txBody>
      </p:sp>
    </p:spTree>
    <p:extLst>
      <p:ext uri="{BB962C8B-B14F-4D97-AF65-F5344CB8AC3E}">
        <p14:creationId xmlns:p14="http://schemas.microsoft.com/office/powerpoint/2010/main" val="56494593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/r Monotherapy vs. LPV/r + AZT-3TC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31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 smtClean="0">
                <a:latin typeface="Arial" pitchFamily="31" charset="0"/>
              </a:rPr>
              <a:t>Delaugerre</a:t>
            </a:r>
            <a:r>
              <a:rPr lang="en-US" dirty="0" smtClean="0">
                <a:latin typeface="Arial" pitchFamily="31" charset="0"/>
              </a:rPr>
              <a:t> </a:t>
            </a:r>
            <a:r>
              <a:rPr lang="en-US" dirty="0">
                <a:latin typeface="Arial" pitchFamily="31" charset="0"/>
              </a:rPr>
              <a:t>C, et al.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Agents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2009;53:</a:t>
            </a:r>
            <a:r>
              <a:rPr lang="en-US" dirty="0">
                <a:latin typeface="Arial" pitchFamily="31" charset="0"/>
              </a:rPr>
              <a:t>2934-9. </a:t>
            </a: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145329"/>
              </p:ext>
            </p:extLst>
          </p:nvPr>
        </p:nvGraphicFramePr>
        <p:xfrm>
          <a:off x="342900" y="1676400"/>
          <a:ext cx="8458200" cy="28194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45934"/>
                <a:gridCol w="2506133"/>
                <a:gridCol w="2506133"/>
              </a:tblGrid>
              <a:tr h="731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Protease inhibitor resistance analysis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1089060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LPV/r monotherapy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83)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/r + ZDV-3TC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53)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9850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Major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PI resistance-associated mutations*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849" y="4579203"/>
            <a:ext cx="8210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</a:rPr>
              <a:t>*Major PI resistance-associations detected in </a:t>
            </a:r>
            <a:r>
              <a:rPr lang="en-US" sz="1600" dirty="0" err="1">
                <a:latin typeface="Arial"/>
              </a:rPr>
              <a:t>l</a:t>
            </a:r>
            <a:r>
              <a:rPr lang="en-US" sz="1600" dirty="0" err="1" smtClean="0">
                <a:latin typeface="Arial"/>
              </a:rPr>
              <a:t>opinavir</a:t>
            </a:r>
            <a:r>
              <a:rPr lang="en-US" sz="1600" dirty="0" smtClean="0">
                <a:latin typeface="Arial"/>
              </a:rPr>
              <a:t>-ritonavir monotherapy arm: M46I </a:t>
            </a:r>
            <a:r>
              <a:rPr lang="en-US" sz="1600" dirty="0">
                <a:latin typeface="Arial"/>
              </a:rPr>
              <a:t>at </a:t>
            </a:r>
            <a:r>
              <a:rPr lang="en-US" sz="1600" dirty="0" smtClean="0">
                <a:latin typeface="Arial"/>
              </a:rPr>
              <a:t>Week 40, L76V </a:t>
            </a:r>
            <a:r>
              <a:rPr lang="en-US" sz="1600" dirty="0">
                <a:latin typeface="Arial"/>
              </a:rPr>
              <a:t>at </a:t>
            </a:r>
            <a:r>
              <a:rPr lang="en-US" sz="1600" dirty="0" smtClean="0">
                <a:latin typeface="Arial"/>
              </a:rPr>
              <a:t>Week48</a:t>
            </a:r>
            <a:r>
              <a:rPr lang="en-US" sz="1600" dirty="0">
                <a:latin typeface="Arial"/>
              </a:rPr>
              <a:t>, M46I and L76V at </a:t>
            </a:r>
            <a:r>
              <a:rPr lang="en-US" sz="1600" dirty="0" smtClean="0">
                <a:latin typeface="Arial"/>
              </a:rPr>
              <a:t>Week 48</a:t>
            </a:r>
            <a:r>
              <a:rPr lang="en-US" sz="1600" dirty="0">
                <a:latin typeface="Arial"/>
              </a:rPr>
              <a:t>, L10F and V82A at </a:t>
            </a:r>
            <a:r>
              <a:rPr lang="en-US" sz="1600" dirty="0" smtClean="0">
                <a:latin typeface="Arial"/>
              </a:rPr>
              <a:t>Week 72</a:t>
            </a:r>
            <a:r>
              <a:rPr lang="en-US" sz="1600" dirty="0">
                <a:latin typeface="Arial"/>
              </a:rPr>
              <a:t>, and L76V at </a:t>
            </a:r>
            <a:r>
              <a:rPr lang="en-US" sz="1600" dirty="0" smtClean="0">
                <a:latin typeface="Arial"/>
              </a:rPr>
              <a:t>Week 84.</a:t>
            </a:r>
          </a:p>
        </p:txBody>
      </p:sp>
    </p:spTree>
    <p:extLst>
      <p:ext uri="{BB962C8B-B14F-4D97-AF65-F5344CB8AC3E}">
        <p14:creationId xmlns:p14="http://schemas.microsoft.com/office/powerpoint/2010/main" val="14249223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Limb Fat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>
          <a:xfrm>
            <a:off x="381000" y="6461765"/>
            <a:ext cx="7360835" cy="320034"/>
          </a:xfrm>
        </p:spPr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Kolta</a:t>
            </a:r>
            <a:r>
              <a:rPr lang="en-US" dirty="0" smtClean="0"/>
              <a:t> S, et al. </a:t>
            </a:r>
            <a:r>
              <a:rPr lang="is-IS" dirty="0"/>
              <a:t>Curr HIV Res. </a:t>
            </a:r>
            <a:r>
              <a:rPr lang="is-IS" dirty="0" smtClean="0"/>
              <a:t>2011;9(1</a:t>
            </a:r>
            <a:r>
              <a:rPr lang="is-IS" dirty="0"/>
              <a:t>):31-9.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175371"/>
              </p:ext>
            </p:extLst>
          </p:nvPr>
        </p:nvGraphicFramePr>
        <p:xfrm>
          <a:off x="454819" y="1905000"/>
          <a:ext cx="8231187" cy="455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 (metabolic </a:t>
            </a:r>
            <a:r>
              <a:rPr lang="en-US" sz="2800" dirty="0" err="1" smtClean="0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37415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Limb Fat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>
          <a:xfrm>
            <a:off x="381000" y="6461765"/>
            <a:ext cx="7360835" cy="320034"/>
          </a:xfrm>
        </p:spPr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Kolta</a:t>
            </a:r>
            <a:r>
              <a:rPr lang="en-US" dirty="0" smtClean="0"/>
              <a:t> S, et al. </a:t>
            </a:r>
            <a:r>
              <a:rPr lang="is-IS" dirty="0"/>
              <a:t>Curr HIV Res. </a:t>
            </a:r>
            <a:r>
              <a:rPr lang="is-IS" dirty="0" smtClean="0"/>
              <a:t>2011;9(1</a:t>
            </a:r>
            <a:r>
              <a:rPr lang="is-IS" dirty="0"/>
              <a:t>):31-9.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008980"/>
              </p:ext>
            </p:extLst>
          </p:nvPr>
        </p:nvGraphicFramePr>
        <p:xfrm>
          <a:off x="454819" y="1905000"/>
          <a:ext cx="8231187" cy="455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 (metabolic </a:t>
            </a:r>
            <a:r>
              <a:rPr lang="en-US" sz="2800" dirty="0" err="1" smtClean="0">
                <a:ea typeface="ＭＳ Ｐゴシック" pitchFamily="31" charset="-128"/>
                <a:cs typeface="ＭＳ Ｐゴシック" pitchFamily="31" charset="-128"/>
              </a:rPr>
              <a:t>substudy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30114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44382</TotalTime>
  <Words>685</Words>
  <Application>Microsoft Macintosh PowerPoint</Application>
  <PresentationFormat>On-screen Show (4:3)</PresentationFormat>
  <Paragraphs>70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NCRC</vt:lpstr>
      <vt:lpstr>LPV-RTV versus LPV-RTV + ZDV-3TC in Treatment-Naïve  MONARK Trial </vt:lpstr>
      <vt:lpstr>LPV-RTV versus LPV-RTV + ZDV-3TC in Treatment-Naïve  MONARK: Study Design</vt:lpstr>
      <vt:lpstr>LPV-RTV versus LPV-RTV + ZDV-3TC in Treatment-Naïve  MONARK: Results</vt:lpstr>
      <vt:lpstr>LPV-RTV versus LPV-RTV + ZDV-3TC in Treatment-Naïve MONARK: Results (monotherapy arm at 96 weeks) </vt:lpstr>
      <vt:lpstr>LPV-RTV versus LPV-RTV + ZDV-3TC in Treatment-Naïve MONARK: Result</vt:lpstr>
      <vt:lpstr>LPV-RTV versus LPV-RTV + ZDV-3TC in Treatment-Naïve MONARK: Results (immunologic substudy)</vt:lpstr>
      <vt:lpstr>Lopinavir/r Monotherapy vs. LPV/r + AZT-3TC in Treatment-Naïve  MONARK: Results</vt:lpstr>
      <vt:lpstr>LPV-RTV versus LPV-RTV + ZDV-3TC in Treatment-Naïve  MONARK: Results (metabolic substudy) </vt:lpstr>
      <vt:lpstr>LPV-RTV versus LPV-RTV + ZDV-3TC in Treatment-Naïve  MONARK: Results (metabolic substudy) </vt:lpstr>
      <vt:lpstr>LPV-RTV versus LPV-RTV + ZDV-3TC in Treatment-Naïve  MONARK: Conclusion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1939</cp:revision>
  <cp:lastPrinted>2008-02-05T14:34:24Z</cp:lastPrinted>
  <dcterms:created xsi:type="dcterms:W3CDTF">2010-11-28T05:36:22Z</dcterms:created>
  <dcterms:modified xsi:type="dcterms:W3CDTF">2017-07-06T05:21:25Z</dcterms:modified>
</cp:coreProperties>
</file>