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9"/>
  </p:notesMasterIdLst>
  <p:handoutMasterIdLst>
    <p:handoutMasterId r:id="rId20"/>
  </p:handoutMasterIdLst>
  <p:sldIdLst>
    <p:sldId id="1171" r:id="rId2"/>
    <p:sldId id="1157" r:id="rId3"/>
    <p:sldId id="1158" r:id="rId4"/>
    <p:sldId id="1159" r:id="rId5"/>
    <p:sldId id="1175" r:id="rId6"/>
    <p:sldId id="1176" r:id="rId7"/>
    <p:sldId id="1160" r:id="rId8"/>
    <p:sldId id="1161" r:id="rId9"/>
    <p:sldId id="1162" r:id="rId10"/>
    <p:sldId id="1163" r:id="rId11"/>
    <p:sldId id="1193" r:id="rId12"/>
    <p:sldId id="1191" r:id="rId13"/>
    <p:sldId id="1190" r:id="rId14"/>
    <p:sldId id="1195" r:id="rId15"/>
    <p:sldId id="1192" r:id="rId16"/>
    <p:sldId id="1194" r:id="rId17"/>
    <p:sldId id="1201" r:id="rId1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3EE"/>
    <a:srgbClr val="E3E3E3"/>
    <a:srgbClr val="C7D6D8"/>
    <a:srgbClr val="E2EAEF"/>
    <a:srgbClr val="54737F"/>
    <a:srgbClr val="326496"/>
    <a:srgbClr val="676767"/>
    <a:srgbClr val="6C6C6C"/>
    <a:srgbClr val="757575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2" autoAdjust="0"/>
    <p:restoredTop sz="94751" autoAdjust="0"/>
  </p:normalViewPr>
  <p:slideViewPr>
    <p:cSldViewPr snapToGrid="0" showGuides="1">
      <p:cViewPr varScale="1">
        <p:scale>
          <a:sx n="85" d="100"/>
          <a:sy n="85" d="100"/>
        </p:scale>
        <p:origin x="1296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31600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73399440400899"/>
          <c:y val="0.11943591426071699"/>
          <c:w val="0.83802968433701797"/>
          <c:h val="0.77428541958489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Lamivudine</c:v>
                </c:pt>
              </c:strCache>
            </c:strRef>
          </c:tx>
          <c:spPr>
            <a:solidFill>
              <a:srgbClr val="326496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Pooled Data </c:v>
                </c:pt>
                <c:pt idx="1">
                  <c:v>GEMINI-1</c:v>
                </c:pt>
                <c:pt idx="2">
                  <c:v>GEMINI-2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 formatCode="0.00">
                  <c:v>91.48</c:v>
                </c:pt>
                <c:pt idx="1">
                  <c:v>89.9</c:v>
                </c:pt>
                <c:pt idx="2">
                  <c:v>93.1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Tenofovir DF-Emtricitabine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Pooled Data </c:v>
                </c:pt>
                <c:pt idx="1">
                  <c:v>GEMINI-1</c:v>
                </c:pt>
                <c:pt idx="2">
                  <c:v>GEMINI-2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93.3</c:v>
                </c:pt>
                <c:pt idx="1">
                  <c:v>92.7</c:v>
                </c:pt>
                <c:pt idx="2">
                  <c:v>93.9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2017515800"/>
        <c:axId val="2071842040"/>
      </c:barChart>
      <c:catAx>
        <c:axId val="-2017515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718420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7184204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4.4936285483030804E-3"/>
              <c:y val="0.17517584820415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1751580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272579100181901"/>
          <c:y val="3.3163302314110597E-2"/>
          <c:w val="0.82918914879978001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60528308860301"/>
          <c:y val="0.10470641455726"/>
          <c:w val="0.84588075883011804"/>
          <c:h val="0.739545678675667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Lamivudine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Bone-specific alkaline phosphatase</c:v>
                </c:pt>
                <c:pt idx="1">
                  <c:v>Osteocalcin</c:v>
                </c:pt>
                <c:pt idx="2">
                  <c:v>Procollagen 1 N-terminal propeptide</c:v>
                </c:pt>
                <c:pt idx="3">
                  <c:v>Type 1 collagen C-telopeptide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0.28999999999999998</c:v>
                </c:pt>
                <c:pt idx="1">
                  <c:v>0.27</c:v>
                </c:pt>
                <c:pt idx="2">
                  <c:v>11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4B-834B-B6D9-4875F59803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Tenofovir DF-Emtricitabine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Bone-specific alkaline phosphatase</c:v>
                </c:pt>
                <c:pt idx="1">
                  <c:v>Osteocalcin</c:v>
                </c:pt>
                <c:pt idx="2">
                  <c:v>Procollagen 1 N-terminal propeptide</c:v>
                </c:pt>
                <c:pt idx="3">
                  <c:v>Type 1 collagen C-telopeptide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2.36</c:v>
                </c:pt>
                <c:pt idx="1">
                  <c:v>4.21</c:v>
                </c:pt>
                <c:pt idx="2">
                  <c:v>23.7</c:v>
                </c:pt>
                <c:pt idx="3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4B-834B-B6D9-4875F59803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15239560"/>
        <c:axId val="-2040590136"/>
      </c:barChart>
      <c:catAx>
        <c:axId val="-2015239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baseline="0"/>
            </a:pPr>
            <a:endParaRPr lang="en-US"/>
          </a:p>
        </c:txPr>
        <c:crossAx val="-20405901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40590136"/>
        <c:scaling>
          <c:orientation val="minMax"/>
          <c:max val="3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baseline="0" dirty="0"/>
                  <a:t>Adjusted Mean Change from Baseline (</a:t>
                </a:r>
                <a:r>
                  <a:rPr lang="en-US" sz="1500" baseline="0" dirty="0" err="1"/>
                  <a:t>μg</a:t>
                </a:r>
                <a:r>
                  <a:rPr lang="en-US" sz="1500" baseline="0" dirty="0"/>
                  <a:t>/L)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"/>
              <c:y val="0.13984015515748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15239560"/>
        <c:crosses val="autoZero"/>
        <c:crossBetween val="between"/>
        <c:maj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812712434178701"/>
          <c:y val="9.1463458547848299E-3"/>
          <c:w val="0.86027500602437501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73399440400899"/>
          <c:y val="0.11943591426071699"/>
          <c:w val="0.83802968433701797"/>
          <c:h val="0.67984067307336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Lamivudine</c:v>
                </c:pt>
              </c:strCache>
            </c:strRef>
          </c:tx>
          <c:spPr>
            <a:solidFill>
              <a:srgbClr val="326496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Pooled Data </c:v>
                </c:pt>
                <c:pt idx="1">
                  <c:v>≤100,000</c:v>
                </c:pt>
                <c:pt idx="2">
                  <c:v>&gt;100,000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 formatCode="0.00">
                  <c:v>91.48</c:v>
                </c:pt>
                <c:pt idx="1">
                  <c:v>91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Tenofovir DF-Emtricitabine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Pooled Data </c:v>
                </c:pt>
                <c:pt idx="1">
                  <c:v>≤100,000</c:v>
                </c:pt>
                <c:pt idx="2">
                  <c:v>&gt;100,000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 formatCode="0.0">
                  <c:v>93.3</c:v>
                </c:pt>
                <c:pt idx="1">
                  <c:v>94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2093127864"/>
        <c:axId val="-1978084904"/>
      </c:barChart>
      <c:catAx>
        <c:axId val="-2093127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780849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780849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1.4906248352190401E-3"/>
              <c:y val="0.158509119565842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9312786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272579100181901"/>
          <c:y val="3.3163302314110597E-2"/>
          <c:w val="0.82918914879978001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73399440400899"/>
          <c:y val="0.11943591426071699"/>
          <c:w val="0.83802968433701797"/>
          <c:h val="0.67984067307336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Lamivudine</c:v>
                </c:pt>
              </c:strCache>
            </c:strRef>
          </c:tx>
          <c:spPr>
            <a:solidFill>
              <a:srgbClr val="326496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Pooled Data </c:v>
                </c:pt>
                <c:pt idx="1">
                  <c:v>&gt;200</c:v>
                </c:pt>
                <c:pt idx="2">
                  <c:v>≤200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 formatCode="0.00">
                  <c:v>91.48</c:v>
                </c:pt>
                <c:pt idx="1">
                  <c:v>93</c:v>
                </c:pt>
                <c:pt idx="2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Tenofovir DF-Emtricitabine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Pooled Data </c:v>
                </c:pt>
                <c:pt idx="1">
                  <c:v>&gt;200</c:v>
                </c:pt>
                <c:pt idx="2">
                  <c:v>≤200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 formatCode="0.0">
                  <c:v>93.3</c:v>
                </c:pt>
                <c:pt idx="1">
                  <c:v>93</c:v>
                </c:pt>
                <c:pt idx="2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1977983176"/>
        <c:axId val="-1977656568"/>
      </c:barChart>
      <c:catAx>
        <c:axId val="-1977983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7765656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7765656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7.4966322613871199E-3"/>
              <c:y val="0.16128690767222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197798317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272579100181901"/>
          <c:y val="3.3163302314110597E-2"/>
          <c:w val="0.82918914879978001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947237158252"/>
          <c:y val="0.10470641455726"/>
          <c:w val="0.87453880515805205"/>
          <c:h val="0.70655323352987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Lamivudine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Creatinine
μmol/L</c:v>
                </c:pt>
                <c:pt idx="1">
                  <c:v>GFR by creatinine (mL/min/1.73 m2)</c:v>
                </c:pt>
                <c:pt idx="2">
                  <c:v>Cystatin C
(mg/L)</c:v>
                </c:pt>
                <c:pt idx="3">
                  <c:v>GFR by cystatin C
CKD-EPI (mL/min per 1.73 m2)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10.4</c:v>
                </c:pt>
                <c:pt idx="1">
                  <c:v>-12.1</c:v>
                </c:pt>
                <c:pt idx="2">
                  <c:v>-0.1</c:v>
                </c:pt>
                <c:pt idx="3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4B-834B-B6D9-4875F59803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Tenofovir DF-Emtricitabine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Creatinine
μmol/L</c:v>
                </c:pt>
                <c:pt idx="1">
                  <c:v>GFR by creatinine (mL/min/1.73 m2)</c:v>
                </c:pt>
                <c:pt idx="2">
                  <c:v>Cystatin C
(mg/L)</c:v>
                </c:pt>
                <c:pt idx="3">
                  <c:v>GFR by cystatin C
CKD-EPI (mL/min per 1.73 m2)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13.5</c:v>
                </c:pt>
                <c:pt idx="1">
                  <c:v>-15.5</c:v>
                </c:pt>
                <c:pt idx="2">
                  <c:v>0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4B-834B-B6D9-4875F59803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977801688"/>
        <c:axId val="-1977798648"/>
      </c:barChart>
      <c:catAx>
        <c:axId val="-1977801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baseline="0"/>
            </a:pPr>
            <a:endParaRPr lang="en-US"/>
          </a:p>
        </c:txPr>
        <c:crossAx val="-19777986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77798648"/>
        <c:scaling>
          <c:orientation val="minMax"/>
          <c:max val="20"/>
          <c:min val="-2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baseline="0" dirty="0"/>
                  <a:t>Adjusted Median Change from Baseline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"/>
              <c:y val="6.245793315656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77801688"/>
        <c:crosses val="autoZero"/>
        <c:crossBetween val="between"/>
        <c:maj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1337512925752"/>
          <c:y val="9.1463458547848299E-3"/>
          <c:w val="0.87348972951039305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354749525831"/>
          <c:y val="0.10470641455726"/>
          <c:w val="0.86713123724024199"/>
          <c:h val="0.77402836773200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Lamivudine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Protein to creatinine (g/moL)</c:v>
                </c:pt>
                <c:pt idx="1">
                  <c:v>Retinol-binding protein creatinine  (μg/mmoL)</c:v>
                </c:pt>
                <c:pt idx="2">
                  <c:v>β-2 microglobulin creatinine (μg/mmoL)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0.87</c:v>
                </c:pt>
                <c:pt idx="1">
                  <c:v>0.93</c:v>
                </c:pt>
                <c:pt idx="2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4B-834B-B6D9-4875F59803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Tenofovir DF-Emtricitabine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Protein to creatinine (g/moL)</c:v>
                </c:pt>
                <c:pt idx="1">
                  <c:v>Retinol-binding protein creatinine  (μg/mmoL)</c:v>
                </c:pt>
                <c:pt idx="2">
                  <c:v>β-2 microglobulin creatinine (μg/mmoL)</c:v>
                </c:pt>
              </c:strCache>
            </c:strRef>
          </c:cat>
          <c:val>
            <c:numRef>
              <c:f>Sheet1!$C$2:$C$4</c:f>
              <c:numCache>
                <c:formatCode>0.00</c:formatCode>
                <c:ptCount val="3"/>
                <c:pt idx="0">
                  <c:v>1.03</c:v>
                </c:pt>
                <c:pt idx="1">
                  <c:v>1.1100000000000001</c:v>
                </c:pt>
                <c:pt idx="2">
                  <c:v>1.31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4B-834B-B6D9-4875F59803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93138024"/>
        <c:axId val="-1978253656"/>
      </c:barChart>
      <c:catAx>
        <c:axId val="-2093138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baseline="0"/>
            </a:pPr>
            <a:endParaRPr lang="en-US"/>
          </a:p>
        </c:txPr>
        <c:crossAx val="-19782536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78253656"/>
        <c:scaling>
          <c:orientation val="minMax"/>
          <c:max val="2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baseline="0" dirty="0"/>
                  <a:t>Ratio of Week 48 to Baseline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1.4815055035596401E-3"/>
              <c:y val="0.12547224307001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93138024"/>
        <c:crosses val="autoZero"/>
        <c:crossBetween val="between"/>
        <c:majorUnit val="0.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690828232735399"/>
          <c:y val="9.1463458547848299E-3"/>
          <c:w val="0.85890969827332297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60528308860301"/>
          <c:y val="0.10470641455726"/>
          <c:w val="0.84588075883011804"/>
          <c:h val="0.739545678675667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Lamivudine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Bone-specific alkaline phosphatase</c:v>
                </c:pt>
                <c:pt idx="1">
                  <c:v>Osteocalcin</c:v>
                </c:pt>
                <c:pt idx="2">
                  <c:v>Procollagen 1 N-terminal propeptide</c:v>
                </c:pt>
                <c:pt idx="3">
                  <c:v>Type 1 collagen C-telopeptide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1.22</c:v>
                </c:pt>
                <c:pt idx="1">
                  <c:v>0.6</c:v>
                </c:pt>
                <c:pt idx="2">
                  <c:v>0.4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4B-834B-B6D9-4875F59803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Tenofovir DF-Emtricitabine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Bone-specific alkaline phosphatase</c:v>
                </c:pt>
                <c:pt idx="1">
                  <c:v>Osteocalcin</c:v>
                </c:pt>
                <c:pt idx="2">
                  <c:v>Procollagen 1 N-terminal propeptide</c:v>
                </c:pt>
                <c:pt idx="3">
                  <c:v>Type 1 collagen C-telopeptide</c:v>
                </c:pt>
              </c:strCache>
            </c:strRef>
          </c:cat>
          <c:val>
            <c:numRef>
              <c:f>Sheet1!$C$2:$C$5</c:f>
              <c:numCache>
                <c:formatCode>0.00</c:formatCode>
                <c:ptCount val="4"/>
                <c:pt idx="0">
                  <c:v>4.07</c:v>
                </c:pt>
                <c:pt idx="1">
                  <c:v>6.17</c:v>
                </c:pt>
                <c:pt idx="2">
                  <c:v>13.1</c:v>
                </c:pt>
                <c:pt idx="3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4B-834B-B6D9-4875F59803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977644872"/>
        <c:axId val="-2093294856"/>
      </c:barChart>
      <c:catAx>
        <c:axId val="-1977644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baseline="0"/>
            </a:pPr>
            <a:endParaRPr lang="en-US"/>
          </a:p>
        </c:txPr>
        <c:crossAx val="-20932948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93294856"/>
        <c:scaling>
          <c:orientation val="minMax"/>
          <c:max val="1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baseline="0" dirty="0"/>
                  <a:t>Adjusted Mean Change from Baseline (</a:t>
                </a:r>
                <a:r>
                  <a:rPr lang="en-US" sz="1500" baseline="0" dirty="0" err="1"/>
                  <a:t>μg</a:t>
                </a:r>
                <a:r>
                  <a:rPr lang="en-US" sz="1500" baseline="0" dirty="0"/>
                  <a:t>/L)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"/>
              <c:y val="0.1398401551574859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77644872"/>
        <c:crosses val="autoZero"/>
        <c:crossBetween val="between"/>
        <c:majorUnit val="2.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3812712434178701"/>
          <c:y val="9.1463458547848299E-3"/>
          <c:w val="0.86027500602437501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73399440400899"/>
          <c:y val="0.11943591426071699"/>
          <c:w val="0.83802968433701797"/>
          <c:h val="0.67984067307336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Lamivudine</c:v>
                </c:pt>
              </c:strCache>
            </c:strRef>
          </c:tx>
          <c:spPr>
            <a:solidFill>
              <a:srgbClr val="326496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Pooled Data </c:v>
                </c:pt>
                <c:pt idx="1">
                  <c:v>≤100,000</c:v>
                </c:pt>
                <c:pt idx="2">
                  <c:v>&gt;100,000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86</c:v>
                </c:pt>
                <c:pt idx="1">
                  <c:v>86.6</c:v>
                </c:pt>
                <c:pt idx="2">
                  <c:v>83.6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Tenofovir DF-Emtricitabine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Pooled Data </c:v>
                </c:pt>
                <c:pt idx="1">
                  <c:v>≤100,000</c:v>
                </c:pt>
                <c:pt idx="2">
                  <c:v>&gt;100,000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89.5</c:v>
                </c:pt>
                <c:pt idx="1">
                  <c:v>90.4</c:v>
                </c:pt>
                <c:pt idx="2">
                  <c:v>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1978680520"/>
        <c:axId val="2090599080"/>
      </c:barChart>
      <c:catAx>
        <c:axId val="-1978680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905990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905990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1.4906248352190401E-3"/>
              <c:y val="0.158509119565842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197868052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272579100181901"/>
          <c:y val="3.3163302314110597E-2"/>
          <c:w val="0.82918914879978001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73399440400899"/>
          <c:y val="0.11943591426071699"/>
          <c:w val="0.83802968433701797"/>
          <c:h val="0.67984067307336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Lamivudine</c:v>
                </c:pt>
              </c:strCache>
            </c:strRef>
          </c:tx>
          <c:spPr>
            <a:solidFill>
              <a:srgbClr val="326496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Pooled Data </c:v>
                </c:pt>
                <c:pt idx="1">
                  <c:v>&gt;200</c:v>
                </c:pt>
                <c:pt idx="2">
                  <c:v>≤200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86</c:v>
                </c:pt>
                <c:pt idx="1">
                  <c:v>87.7</c:v>
                </c:pt>
                <c:pt idx="2">
                  <c:v>68.3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D8-AD4C-AA27-7067E7986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Tenofovir DF-Emtricitabine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Pooled Data </c:v>
                </c:pt>
                <c:pt idx="1">
                  <c:v>&gt;200</c:v>
                </c:pt>
                <c:pt idx="2">
                  <c:v>≤200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89.5</c:v>
                </c:pt>
                <c:pt idx="1">
                  <c:v>89.7</c:v>
                </c:pt>
                <c:pt idx="2">
                  <c:v>87.3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D8-AD4C-AA27-7067E7986A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2087089160"/>
        <c:axId val="-2087602552"/>
      </c:barChart>
      <c:catAx>
        <c:axId val="-2087089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76025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76025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7.4966322613871199E-3"/>
              <c:y val="0.16128690767222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870891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272579100181901"/>
          <c:y val="3.3163302314110597E-2"/>
          <c:w val="0.82918914879978001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96274569569199"/>
          <c:y val="0.10470641455726"/>
          <c:w val="0.859523296620612"/>
          <c:h val="0.72866246750802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Lamivudine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Creatinine
(μmol/L)</c:v>
                </c:pt>
                <c:pt idx="1">
                  <c:v>GFR from creatinine, CKD-EPI (mL/min/1.73 m2)</c:v>
                </c:pt>
                <c:pt idx="2">
                  <c:v>GFR from cystatin C
CKD-EPI (mL/min per 1.73 m2)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12.3</c:v>
                </c:pt>
                <c:pt idx="1">
                  <c:v>-14.6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4B-834B-B6D9-4875F59803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Dolutegravir + Tenofovir DF-Emtricitabine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Creatinine
(μmol/L)</c:v>
                </c:pt>
                <c:pt idx="1">
                  <c:v>GFR from creatinine, CKD-EPI (mL/min/1.73 m2)</c:v>
                </c:pt>
                <c:pt idx="2">
                  <c:v>GFR from cystatin C
CKD-EPI (mL/min per 1.73 m2)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15.4</c:v>
                </c:pt>
                <c:pt idx="1">
                  <c:v>-18.2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4B-834B-B6D9-4875F59803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16370280"/>
        <c:axId val="-2087232984"/>
      </c:barChart>
      <c:catAx>
        <c:axId val="-2016370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300" b="0" baseline="0"/>
            </a:pPr>
            <a:endParaRPr lang="en-US"/>
          </a:p>
        </c:txPr>
        <c:crossAx val="-20872329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7232984"/>
        <c:scaling>
          <c:orientation val="minMax"/>
          <c:max val="25"/>
          <c:min val="-2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500" baseline="0" dirty="0"/>
                  <a:t>Adjusted Median Change from Baseline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"/>
              <c:y val="6.245793315656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16370280"/>
        <c:crosses val="autoZero"/>
        <c:crossBetween val="between"/>
        <c:maj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1337512925752"/>
          <c:y val="9.1463458547848299E-3"/>
          <c:w val="0.87348972951039305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69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79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82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437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85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49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776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59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15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11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11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11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92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83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7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20973921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5237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33" r:id="rId13"/>
    <p:sldLayoutId id="2147483734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0" dirty="0"/>
              <a:t>DTG + 3TC versus DTG + TDF-FTC as Initial ART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sz="3600" dirty="0"/>
              <a:t>GEMINI 1 and GEMINI 2: Week 48 Data</a:t>
            </a:r>
          </a:p>
        </p:txBody>
      </p:sp>
    </p:spTree>
    <p:extLst>
      <p:ext uri="{BB962C8B-B14F-4D97-AF65-F5344CB8AC3E}">
        <p14:creationId xmlns:p14="http://schemas.microsoft.com/office/powerpoint/2010/main" val="286592448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&amp; 2: Conclusion</a:t>
            </a:r>
            <a:endParaRPr lang="en-US" sz="28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Cahn P, et al. Lancet. 2019;393:143-55.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628490"/>
              </p:ext>
            </p:extLst>
          </p:nvPr>
        </p:nvGraphicFramePr>
        <p:xfrm>
          <a:off x="0" y="2682240"/>
          <a:ext cx="9144000" cy="2194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The non-inferior efficacy and similar tolerability profile of dolutegravir plus lamivudine to a guideline-recommended three-drug regimen at 48 weeks in ART-naive adults supports its use as initial therapy for patients with HIV-1 infection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62400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0" dirty="0"/>
              <a:t>DTG + 3TC versus DTG + TDF-FTC as Initial ART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sz="3600" dirty="0"/>
              <a:t>GEMINI 1 and GEMINI 2: Week 96 Data</a:t>
            </a:r>
          </a:p>
        </p:txBody>
      </p:sp>
    </p:spTree>
    <p:extLst>
      <p:ext uri="{BB962C8B-B14F-4D97-AF65-F5344CB8AC3E}">
        <p14:creationId xmlns:p14="http://schemas.microsoft.com/office/powerpoint/2010/main" val="211281677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Results by Baseline HIV RNA Level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96 Virologic Response (Intention-to-Treat Analysis)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181576"/>
              </p:ext>
            </p:extLst>
          </p:nvPr>
        </p:nvGraphicFramePr>
        <p:xfrm>
          <a:off x="342901" y="1828800"/>
          <a:ext cx="8458198" cy="4571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300" dirty="0"/>
              <a:t>Source: Cahn P, et al. J </a:t>
            </a:r>
            <a:r>
              <a:rPr lang="en-US" sz="1300" dirty="0" err="1"/>
              <a:t>Acquir</a:t>
            </a:r>
            <a:r>
              <a:rPr lang="en-US" sz="1300" dirty="0"/>
              <a:t> Immune </a:t>
            </a:r>
            <a:r>
              <a:rPr lang="en-US" sz="1300" dirty="0" err="1"/>
              <a:t>Defic</a:t>
            </a:r>
            <a:r>
              <a:rPr lang="en-US" sz="1300" dirty="0"/>
              <a:t> Syndrome. 2019 Dec 10. </a:t>
            </a:r>
            <a:r>
              <a:rPr lang="en-US" sz="1300" dirty="0" err="1"/>
              <a:t>Epub</a:t>
            </a:r>
            <a:r>
              <a:rPr lang="en-US" sz="1300" dirty="0"/>
              <a:t> ahead of print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06765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499/576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36610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510/564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86681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117/140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09176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132/153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13205" y="5949252"/>
            <a:ext cx="342118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+mn-lt"/>
              </a:rPr>
              <a:t>Baseline HIV RNA copies/mL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068231" y="5914432"/>
            <a:ext cx="438912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EE2BF15F-3B13-1142-9877-858639A56CE9}"/>
              </a:ext>
            </a:extLst>
          </p:cNvPr>
          <p:cNvSpPr/>
          <p:nvPr/>
        </p:nvSpPr>
        <p:spPr>
          <a:xfrm>
            <a:off x="2674410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642/717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D2DFA7-58D4-DA4E-A584-BB52B70A452E}"/>
              </a:ext>
            </a:extLst>
          </p:cNvPr>
          <p:cNvSpPr/>
          <p:nvPr/>
        </p:nvSpPr>
        <p:spPr>
          <a:xfrm>
            <a:off x="1850304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616/716</a:t>
            </a:r>
          </a:p>
        </p:txBody>
      </p:sp>
    </p:spTree>
    <p:extLst>
      <p:ext uri="{BB962C8B-B14F-4D97-AF65-F5344CB8AC3E}">
        <p14:creationId xmlns:p14="http://schemas.microsoft.com/office/powerpoint/2010/main" val="188374345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Results by Baseline CD4 Cell Count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96 Virologic Response (Intention-to-Treat Analysis)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695852"/>
              </p:ext>
            </p:extLst>
          </p:nvPr>
        </p:nvGraphicFramePr>
        <p:xfrm>
          <a:off x="342901" y="1828800"/>
          <a:ext cx="8458198" cy="4571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300" dirty="0"/>
              <a:t>Source: Cahn P, et al. J </a:t>
            </a:r>
            <a:r>
              <a:rPr lang="en-US" sz="1300" dirty="0" err="1"/>
              <a:t>Acquir</a:t>
            </a:r>
            <a:r>
              <a:rPr lang="en-US" sz="1300" dirty="0"/>
              <a:t> Immune </a:t>
            </a:r>
            <a:r>
              <a:rPr lang="en-US" sz="1300" dirty="0" err="1"/>
              <a:t>Defic</a:t>
            </a:r>
            <a:r>
              <a:rPr lang="en-US" sz="1300" dirty="0"/>
              <a:t> Syndrome. 2019 Dec 10. </a:t>
            </a:r>
            <a:r>
              <a:rPr lang="en-US" sz="1300" dirty="0" err="1"/>
              <a:t>Epub</a:t>
            </a:r>
            <a:r>
              <a:rPr lang="en-US" sz="1300" dirty="0"/>
              <a:t> ahead of print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74410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642/717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06765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573/653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36610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594/662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86681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43/63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09176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48/55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50304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616/716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14800" y="5949252"/>
            <a:ext cx="426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Baseline CD4 Count (cells/mm</a:t>
            </a:r>
            <a:r>
              <a:rPr lang="en-US" sz="1800" b="1" baseline="30000" dirty="0">
                <a:latin typeface="+mn-lt"/>
              </a:rPr>
              <a:t>3</a:t>
            </a:r>
            <a:r>
              <a:rPr lang="en-US" sz="1800" b="1" dirty="0">
                <a:latin typeface="+mn-lt"/>
              </a:rPr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068231" y="5914432"/>
            <a:ext cx="438912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16590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Results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96 Changes in Renal Function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300" dirty="0"/>
              <a:t>Source: Cahn P, et al. J </a:t>
            </a:r>
            <a:r>
              <a:rPr lang="en-US" sz="1300" dirty="0" err="1"/>
              <a:t>Acquir</a:t>
            </a:r>
            <a:r>
              <a:rPr lang="en-US" sz="1300" dirty="0"/>
              <a:t> Immune </a:t>
            </a:r>
            <a:r>
              <a:rPr lang="en-US" sz="1300" dirty="0" err="1"/>
              <a:t>Defic</a:t>
            </a:r>
            <a:r>
              <a:rPr lang="en-US" sz="1300" dirty="0"/>
              <a:t> Syndrome. 2019 Dec 10. </a:t>
            </a:r>
            <a:r>
              <a:rPr lang="en-US" sz="1300" dirty="0" err="1"/>
              <a:t>Epub</a:t>
            </a:r>
            <a:r>
              <a:rPr lang="en-US" sz="1300" dirty="0"/>
              <a:t> ahead of print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47A8744-7D55-264D-9769-0A5935321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999727"/>
              </p:ext>
            </p:extLst>
          </p:nvPr>
        </p:nvGraphicFramePr>
        <p:xfrm>
          <a:off x="343039" y="1828800"/>
          <a:ext cx="8457922" cy="4595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006278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Results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96 Changes in Serum Bone Biomarkers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300" dirty="0"/>
              <a:t>Source: Cahn P, et al. J </a:t>
            </a:r>
            <a:r>
              <a:rPr lang="en-US" sz="1300" dirty="0" err="1"/>
              <a:t>Acquir</a:t>
            </a:r>
            <a:r>
              <a:rPr lang="en-US" sz="1300" dirty="0"/>
              <a:t> Immune </a:t>
            </a:r>
            <a:r>
              <a:rPr lang="en-US" sz="1300" dirty="0" err="1"/>
              <a:t>Defic</a:t>
            </a:r>
            <a:r>
              <a:rPr lang="en-US" sz="1300" dirty="0"/>
              <a:t> Syndrome. 2019 Dec 10. </a:t>
            </a:r>
            <a:r>
              <a:rPr lang="en-US" sz="1300" dirty="0" err="1"/>
              <a:t>Epub</a:t>
            </a:r>
            <a:r>
              <a:rPr lang="en-US" sz="1300" dirty="0"/>
              <a:t> ahead of print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47A8744-7D55-264D-9769-0A5935321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971204"/>
              </p:ext>
            </p:extLst>
          </p:nvPr>
        </p:nvGraphicFramePr>
        <p:xfrm>
          <a:off x="343039" y="1905000"/>
          <a:ext cx="8419961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145334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Week 96 Conclusion</a:t>
            </a:r>
            <a:endParaRPr lang="en-US" sz="28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300" dirty="0"/>
              <a:t>Source: Cahn P, et al. J </a:t>
            </a:r>
            <a:r>
              <a:rPr lang="en-US" sz="1300" dirty="0" err="1"/>
              <a:t>Acquir</a:t>
            </a:r>
            <a:r>
              <a:rPr lang="en-US" sz="1300" dirty="0"/>
              <a:t> Immune </a:t>
            </a:r>
            <a:r>
              <a:rPr lang="en-US" sz="1300" dirty="0" err="1"/>
              <a:t>Defic</a:t>
            </a:r>
            <a:r>
              <a:rPr lang="en-US" sz="1300" dirty="0"/>
              <a:t> Syndrome. 2019 Dec 10. </a:t>
            </a:r>
            <a:r>
              <a:rPr lang="en-US" sz="1300" dirty="0" err="1"/>
              <a:t>Epub</a:t>
            </a:r>
            <a:r>
              <a:rPr lang="en-US" sz="1300" dirty="0"/>
              <a:t> ahead of print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626224"/>
              </p:ext>
            </p:extLst>
          </p:nvPr>
        </p:nvGraphicFramePr>
        <p:xfrm>
          <a:off x="0" y="2556729"/>
          <a:ext cx="9144000" cy="2651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2610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Consistent with 48-week data, dolutegravir + lamivudine demonstrated long-term, non-inferior efficacy vs dolutegravir + tenofovir disoproxil fumarate/emtricitabine without increased risk of treatment emergent resistance, supporting its use in treatment-naive HIV-1–infected individuals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32603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56243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22">
            <a:extLst>
              <a:ext uri="{FF2B5EF4-FFF2-40B4-BE49-F238E27FC236}">
                <a16:creationId xmlns:a16="http://schemas.microsoft.com/office/drawing/2014/main" id="{DD8D48EE-274E-0D48-96A1-DCEB60353EA5}"/>
              </a:ext>
            </a:extLst>
          </p:cNvPr>
          <p:cNvSpPr>
            <a:spLocks noChangeAspect="1" noChangeShapeType="1"/>
          </p:cNvSpPr>
          <p:nvPr/>
        </p:nvSpPr>
        <p:spPr bwMode="auto">
          <a:xfrm rot="1169337" flipV="1">
            <a:off x="5020196" y="2954113"/>
            <a:ext cx="684078" cy="109537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" name="Line 22">
            <a:extLst>
              <a:ext uri="{FF2B5EF4-FFF2-40B4-BE49-F238E27FC236}">
                <a16:creationId xmlns:a16="http://schemas.microsoft.com/office/drawing/2014/main" id="{34AF9AE4-9AF3-DB4C-9956-8E6C672713C8}"/>
              </a:ext>
            </a:extLst>
          </p:cNvPr>
          <p:cNvSpPr>
            <a:spLocks noChangeAspect="1" noChangeShapeType="1"/>
          </p:cNvSpPr>
          <p:nvPr/>
        </p:nvSpPr>
        <p:spPr bwMode="auto">
          <a:xfrm rot="20430663">
            <a:off x="5020196" y="3544073"/>
            <a:ext cx="684078" cy="109537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DTG + 3TC 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versus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DTG + TDF-FTC as Initial ART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Background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Cahn P, et al. Lancet. 2019;393:143-55.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752026"/>
              </p:ext>
            </p:extLst>
          </p:nvPr>
        </p:nvGraphicFramePr>
        <p:xfrm>
          <a:off x="304799" y="1341114"/>
          <a:ext cx="4993059" cy="505137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93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574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GEMINI 1 and 2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9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8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b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Two identical, double-blind, multinational, noninferiority, randomized controlled trials that compared initial antiretroviral therapy (ART) of dolutegravir plus lamivudine (DTG + 3TC) versus dolutegravir plus tenofovir-DF-emtricitabine (DTG + TDF-FTC)</a:t>
                      </a:r>
                      <a:endParaRPr lang="en-US" sz="18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8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Enrollment</a:t>
                      </a:r>
                      <a:r>
                        <a:rPr lang="en-US" sz="18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Criteria:</a:t>
                      </a:r>
                      <a:r>
                        <a:rPr lang="en-US" sz="18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8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Treatment-naïve adults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HIV RNA 1,000-500,000 copies/mL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No NRTI, INSTI, or major PI mutations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No chronic HBV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No need for HCV therapy</a:t>
                      </a:r>
                      <a:b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8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Not pregnant or breastfeeding</a:t>
                      </a:r>
                      <a:endParaRPr lang="en-US" sz="1800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7">
            <a:extLst>
              <a:ext uri="{FF2B5EF4-FFF2-40B4-BE49-F238E27FC236}">
                <a16:creationId xmlns:a16="http://schemas.microsoft.com/office/drawing/2014/main" id="{5F85366D-D7B1-AB4C-8705-C6770F50098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5943600" y="2514976"/>
            <a:ext cx="2667000" cy="915264"/>
          </a:xfrm>
          <a:prstGeom prst="rect">
            <a:avLst/>
          </a:prstGeom>
          <a:solidFill>
            <a:srgbClr val="B5CEE5">
              <a:alpha val="74902"/>
            </a:srgb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DTG + 3TC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(Dual ART)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n = 716</a:t>
            </a:r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DB547E58-443F-9A46-9EBF-C5A806A78C1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5943600" y="4197248"/>
            <a:ext cx="2667000" cy="908152"/>
          </a:xfrm>
          <a:prstGeom prst="rect">
            <a:avLst/>
          </a:prstGeom>
          <a:solidFill>
            <a:schemeClr val="accent2">
              <a:lumMod val="40000"/>
              <a:lumOff val="60000"/>
              <a:alpha val="75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DTG + TDF-FTC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(Triple ART)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n = 717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E5EE1F-2CC1-7244-A3C6-B6076FC843E3}"/>
              </a:ext>
            </a:extLst>
          </p:cNvPr>
          <p:cNvSpPr txBox="1"/>
          <p:nvPr/>
        </p:nvSpPr>
        <p:spPr>
          <a:xfrm>
            <a:off x="5532006" y="5486400"/>
            <a:ext cx="3388941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/>
              </a:rPr>
              <a:t>Primary endpoint: % with HIV RNA </a:t>
            </a:r>
            <a:br>
              <a:rPr lang="en-US" sz="1600" dirty="0">
                <a:latin typeface="Arial"/>
              </a:rPr>
            </a:br>
            <a:r>
              <a:rPr lang="en-US" sz="1600" dirty="0">
                <a:latin typeface="Arial"/>
              </a:rPr>
              <a:t>&lt;50 copies/mL at 48 weeks by ITT</a:t>
            </a:r>
          </a:p>
        </p:txBody>
      </p:sp>
    </p:spTree>
    <p:extLst>
      <p:ext uri="{BB962C8B-B14F-4D97-AF65-F5344CB8AC3E}">
        <p14:creationId xmlns:p14="http://schemas.microsoft.com/office/powerpoint/2010/main" val="210885996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Baseline Characteristics</a:t>
            </a:r>
            <a:endParaRPr lang="en-US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303C1F3-F243-0341-99A8-8040840DE9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Cahn P, et al. Lancet. 2019;393:143-55.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Source: Cahn P et al. Lancet. 2019;393(10167):143-155</a:t>
            </a:r>
          </a:p>
        </p:txBody>
      </p:sp>
      <p:graphicFrame>
        <p:nvGraphicFramePr>
          <p:cNvPr id="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05762"/>
              </p:ext>
            </p:extLst>
          </p:nvPr>
        </p:nvGraphicFramePr>
        <p:xfrm>
          <a:off x="328318" y="1359842"/>
          <a:ext cx="8458200" cy="498348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7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869">
                <a:tc gridSpan="3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GEMINI 1 and 2 Baseline Characteristics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38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Characteristic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DTG + 3TC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716)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DTG + TDF-FTC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(n = 717)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Age, years, median (IQR)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32 (26-40)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33 (26-42)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Female, n (%)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113 (16)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98 (14)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White, n (%)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480 (67)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497 (69)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382405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Black or African American, n (%)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99 (14)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76 (11)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395041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CD4 cell count, mean (SD)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462 (219.2)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461.3 (213.1)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CD4 count </a:t>
                      </a: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≤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 cells/mm</a:t>
                      </a:r>
                      <a:r>
                        <a:rPr lang="en-US" sz="1800" kern="1200" baseline="30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n (%)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63 (9)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55 (8)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HIV RNA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log</a:t>
                      </a:r>
                      <a:r>
                        <a:rPr lang="en-US" sz="1800" kern="1200" baseline="-25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10 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copies/mL)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pitchFamily="-106" charset="-128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4.42 (0.66)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4.45 (0.65)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   ≤100,000 copies/mL, n (%)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576 (80)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564(79)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pitchFamily="-106" charset="-128"/>
                          <a:cs typeface="Arial"/>
                        </a:rPr>
                        <a:t>   &gt;100,000 copies/mL, n (%)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140 (20)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ct val="67000"/>
                        </a:spcBef>
                        <a:buFont typeface="Symbol" charset="0"/>
                        <a:buNone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153 (21)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961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99439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Results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 (Intention-to-Treat Analysis)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960028"/>
              </p:ext>
            </p:extLst>
          </p:nvPr>
        </p:nvGraphicFramePr>
        <p:xfrm>
          <a:off x="339611" y="1828804"/>
          <a:ext cx="8458198" cy="4571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Cahn P, et al. Lancet. 2019;393:143-55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62651" y="5521674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669/717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95006" y="5521674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320/356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4851" y="5521674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332/358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74922" y="5521674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335/360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397417" y="5521674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337/359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38545" y="5521674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655/716</a:t>
            </a:r>
          </a:p>
        </p:txBody>
      </p:sp>
    </p:spTree>
    <p:extLst>
      <p:ext uri="{BB962C8B-B14F-4D97-AF65-F5344CB8AC3E}">
        <p14:creationId xmlns:p14="http://schemas.microsoft.com/office/powerpoint/2010/main" val="342195155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Results by Baseline HIV RNA Level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 (Intention-to-Treat Analysis)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774755"/>
              </p:ext>
            </p:extLst>
          </p:nvPr>
        </p:nvGraphicFramePr>
        <p:xfrm>
          <a:off x="342901" y="1828800"/>
          <a:ext cx="8458198" cy="4571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Cahn P, et al. Lancet. 2019;393:143-55.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74410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669/717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06765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526/576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36610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531/564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86681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129/140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09176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138/153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50304" y="5064020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655/716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13205" y="5949252"/>
            <a:ext cx="342118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+mn-lt"/>
              </a:rPr>
              <a:t>Baseline HIV RNA copies/mL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068231" y="5914432"/>
            <a:ext cx="438912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91258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Results by Baseline CD4 Cell Count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 (Intention-to-Treat Analysis)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605752"/>
              </p:ext>
            </p:extLst>
          </p:nvPr>
        </p:nvGraphicFramePr>
        <p:xfrm>
          <a:off x="342901" y="1828800"/>
          <a:ext cx="8458198" cy="4571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Cahn P, et al. Lancet. 2019;393:143-55.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74410" y="5091179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669/717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06765" y="5091179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605/653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36610" y="5091179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618/662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86681" y="5091179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50/63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09176" y="5091179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51/55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50304" y="5091179"/>
            <a:ext cx="8168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655/716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14800" y="5949252"/>
            <a:ext cx="426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Baseline CD4 Count (cells/mm</a:t>
            </a:r>
            <a:r>
              <a:rPr lang="en-US" sz="1800" b="1" baseline="30000" dirty="0">
                <a:latin typeface="+mn-lt"/>
              </a:rPr>
              <a:t>3</a:t>
            </a:r>
            <a:r>
              <a:rPr lang="en-US" sz="1800" b="1" dirty="0">
                <a:latin typeface="+mn-lt"/>
              </a:rPr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068231" y="5914432"/>
            <a:ext cx="438912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49933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Results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Changes in Renal Function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Cahn P, et al. Lancet. 2019;393:143-55.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47A8744-7D55-264D-9769-0A5935321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020655"/>
              </p:ext>
            </p:extLst>
          </p:nvPr>
        </p:nvGraphicFramePr>
        <p:xfrm>
          <a:off x="343039" y="1828800"/>
          <a:ext cx="8457922" cy="4595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600603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Results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Changes in Markers of Renal Proximal Tubulopathy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Cahn P, et al. Lancet. 2019;393:143-55.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47A8744-7D55-264D-9769-0A5935321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978451"/>
              </p:ext>
            </p:extLst>
          </p:nvPr>
        </p:nvGraphicFramePr>
        <p:xfrm>
          <a:off x="285819" y="1828800"/>
          <a:ext cx="8572361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825160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DTG + 3TC versus DTG + TDF-FTC as Initial ART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GEMINI 1 and 2: Results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Changes in Serum Bone Biomarkers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Cahn P, et al. Lancet. 2019;393:143-55.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47A8744-7D55-264D-9769-0A5935321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683828"/>
              </p:ext>
            </p:extLst>
          </p:nvPr>
        </p:nvGraphicFramePr>
        <p:xfrm>
          <a:off x="343039" y="1905000"/>
          <a:ext cx="8419961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847746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46510</TotalTime>
  <Words>755</Words>
  <Application>Microsoft Office PowerPoint</Application>
  <PresentationFormat>On-screen Show (4:3)</PresentationFormat>
  <Paragraphs>124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Geneva</vt:lpstr>
      <vt:lpstr>Lucida Grande</vt:lpstr>
      <vt:lpstr>Symbol</vt:lpstr>
      <vt:lpstr>Times New Roman</vt:lpstr>
      <vt:lpstr>NCRC</vt:lpstr>
      <vt:lpstr>DTG + 3TC versus DTG + TDF-FTC as Initial ART GEMINI 1 and GEMINI 2: Week 48 Data</vt:lpstr>
      <vt:lpstr>DTG + 3TC versus DTG + TDF-FTC as Initial ART GEMINI 1 and 2: Background</vt:lpstr>
      <vt:lpstr>DTG + 3TC versus DTG + TDF-FTC as Initial ART GEMINI 1 and 2: Baseline Characteristics</vt:lpstr>
      <vt:lpstr>DTG + 3TC versus DTG + TDF-FTC as Initial ART GEMINI 1 and 2: Results</vt:lpstr>
      <vt:lpstr>DTG + 3TC versus DTG + TDF-FTC as Initial ART GEMINI 1 and 2: Results by Baseline HIV RNA Level</vt:lpstr>
      <vt:lpstr>DTG + 3TC versus DTG + TDF-FTC as Initial ART GEMINI 1 and 2: Results by Baseline CD4 Cell Count</vt:lpstr>
      <vt:lpstr>DTG + 3TC versus DTG + TDF-FTC as Initial ART GEMINI 1 and 2: Results</vt:lpstr>
      <vt:lpstr>DTG + 3TC versus DTG + TDF-FTC as Initial ART GEMINI 1 and 2: Results</vt:lpstr>
      <vt:lpstr>DTG + 3TC versus DTG + TDF-FTC as Initial ART GEMINI 1 and 2: Results</vt:lpstr>
      <vt:lpstr>DTG + 3TC versus DTG + TDF-FTC as Initial ART GEMINI 1 &amp; 2: Conclusion</vt:lpstr>
      <vt:lpstr>DTG + 3TC versus DTG + TDF-FTC as Initial ART GEMINI 1 and GEMINI 2: Week 96 Data</vt:lpstr>
      <vt:lpstr>DTG + 3TC versus DTG + TDF-FTC as Initial ART GEMINI 1 and 2: Results by Baseline HIV RNA Level</vt:lpstr>
      <vt:lpstr>DTG + 3TC versus DTG + TDF-FTC as Initial ART GEMINI 1 and 2: Results by Baseline CD4 Cell Count</vt:lpstr>
      <vt:lpstr>DTG + 3TC versus DTG + TDF-FTC as Initial ART GEMINI 1 and 2: Results</vt:lpstr>
      <vt:lpstr>DTG + 3TC versus DTG + TDF-FTC as Initial ART GEMINI 1 and 2: Results</vt:lpstr>
      <vt:lpstr>DTG + 3TC versus DTG + TDF-FTC as Initial ART GEMINI 1 and 2: Week 96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2091</cp:revision>
  <cp:lastPrinted>2008-02-05T14:34:24Z</cp:lastPrinted>
  <dcterms:created xsi:type="dcterms:W3CDTF">2010-11-28T05:36:22Z</dcterms:created>
  <dcterms:modified xsi:type="dcterms:W3CDTF">2020-01-08T16:30:45Z</dcterms:modified>
</cp:coreProperties>
</file>