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24" r:id="rId2"/>
    <p:sldId id="1125" r:id="rId3"/>
    <p:sldId id="1126" r:id="rId4"/>
    <p:sldId id="1127" r:id="rId5"/>
    <p:sldId id="1128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8163701759"/>
          <c:y val="0.104816102084364"/>
          <c:w val="0.853795445708175"/>
          <c:h val="0.715805725852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Lamivudine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88.3</c:v>
                </c:pt>
                <c:pt idx="1">
                  <c:v>89.2</c:v>
                </c:pt>
                <c:pt idx="2">
                  <c:v>87.2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+ 2NRTIs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83.7</c:v>
                </c:pt>
                <c:pt idx="1">
                  <c:v>87.9</c:v>
                </c:pt>
                <c:pt idx="2">
                  <c:v>77.9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60514088"/>
        <c:axId val="-2088272504"/>
      </c:barChart>
      <c:catAx>
        <c:axId val="-2060514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 HIV </a:t>
                </a:r>
                <a:r>
                  <a:rPr lang="en-US" dirty="0" smtClean="0"/>
                  <a:t>RNA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5649752114319"/>
              <c:y val="0.92714397148032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82725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8272504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RNA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154320987654321"/>
              <c:y val="0.1396495086324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051408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85185185185185"/>
          <c:y val="0.000999450198784912"/>
          <c:w val="0.790123456790123"/>
          <c:h val="0.0865614584743523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0.42701</cdr:x>
      <cdr:y>0.91228</cdr:y>
    </cdr:from>
    <cdr:to>
      <cdr:x>0.95145</cdr:x>
      <cdr:y>0.91228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514081" y="3962400"/>
          <a:ext cx="4315931" cy="0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1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err="1" smtClean="0"/>
              <a:t>Lopinavir</a:t>
            </a:r>
            <a:r>
              <a:rPr lang="en-US" sz="2400" b="0" dirty="0" smtClean="0"/>
              <a:t>-RTV </a:t>
            </a:r>
            <a:r>
              <a:rPr lang="en-US" sz="2400" b="0" dirty="0"/>
              <a:t>+ Lamivudine </a:t>
            </a:r>
            <a:r>
              <a:rPr lang="en-US" sz="2400" b="0" dirty="0" smtClean="0"/>
              <a:t>vs. </a:t>
            </a:r>
            <a:r>
              <a:rPr lang="en-US" sz="2400" b="0" dirty="0" err="1" smtClean="0"/>
              <a:t>Lopinavir</a:t>
            </a:r>
            <a:r>
              <a:rPr lang="en-US" sz="2400" b="0" dirty="0"/>
              <a:t>-RTV </a:t>
            </a:r>
            <a:r>
              <a:rPr lang="en-US" sz="2400" b="0" dirty="0" smtClean="0"/>
              <a:t>+ 2NRTIs</a:t>
            </a:r>
            <a:br>
              <a:rPr lang="en-US" sz="2400" b="0" dirty="0" smtClean="0"/>
            </a:br>
            <a:r>
              <a:rPr lang="en-US" dirty="0" smtClean="0"/>
              <a:t>GARDEL Trial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5531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446259" y="3024076"/>
            <a:ext cx="395545" cy="62825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40889" y="36316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Lopinavir-RTV + Lamivudine versus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Lopinavir-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RTV + 2NRTIs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GARDEL: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Cahn P, et al. </a:t>
            </a:r>
            <a:r>
              <a:rPr lang="pt-BR" dirty="0"/>
              <a:t>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2014;14:</a:t>
            </a:r>
            <a:r>
              <a:rPr lang="pt-BR" dirty="0"/>
              <a:t>572-80.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52514" y="2370782"/>
            <a:ext cx="281928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Dual Therapy 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LPV-RTV + 3TC 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(n=217)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90727" y="3938021"/>
            <a:ext cx="2819288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Triple Therapy</a:t>
            </a:r>
          </a:p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LPV-RTV + 2 NRTIs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209)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79173"/>
              </p:ext>
            </p:extLst>
          </p:nvPr>
        </p:nvGraphicFramePr>
        <p:xfrm>
          <a:off x="334809" y="1590339"/>
          <a:ext cx="5151967" cy="40259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19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GARDEL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 phase 3,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non-inferiority trial comparing the efficacy of dual therapy with lopinavir-ritonavir plus lamivudine versus standard lopinavir-ritonavir plus 2NRTIs in treatment-naïve patients with HIV infection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426)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≥1000 copies/mL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LPV/r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(400/100 mg) BID + 3TC 150 mg BID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LPV/r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(400/100 mg) BID + (3TC or FTC) + 1 NRTI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5867400"/>
            <a:ext cx="9159243" cy="276999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GARDEL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= </a:t>
            </a:r>
            <a:r>
              <a:rPr lang="en-US" sz="1200" b="1" dirty="0">
                <a:latin typeface="Arial"/>
                <a:cs typeface="Arial"/>
              </a:rPr>
              <a:t>G</a:t>
            </a:r>
            <a:r>
              <a:rPr lang="en-US" sz="1200" dirty="0">
                <a:latin typeface="Arial"/>
                <a:cs typeface="Arial"/>
              </a:rPr>
              <a:t>lobal </a:t>
            </a:r>
            <a:r>
              <a:rPr lang="en-US" sz="1200" b="1" dirty="0" err="1">
                <a:latin typeface="Arial"/>
                <a:cs typeface="Arial"/>
              </a:rPr>
              <a:t>A</a:t>
            </a:r>
            <a:r>
              <a:rPr lang="en-US" sz="1200" dirty="0" err="1">
                <a:latin typeface="Arial"/>
                <a:cs typeface="Arial"/>
              </a:rPr>
              <a:t>nti</a:t>
            </a:r>
            <a:r>
              <a:rPr lang="en-US" sz="1200" b="1" dirty="0" err="1">
                <a:latin typeface="Arial"/>
                <a:cs typeface="Arial"/>
              </a:rPr>
              <a:t>R</a:t>
            </a:r>
            <a:r>
              <a:rPr lang="en-US" sz="1200" dirty="0" err="1">
                <a:latin typeface="Arial"/>
                <a:cs typeface="Arial"/>
              </a:rPr>
              <a:t>etroviral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b="1" dirty="0">
                <a:latin typeface="Arial"/>
                <a:cs typeface="Arial"/>
              </a:rPr>
              <a:t>D</a:t>
            </a:r>
            <a:r>
              <a:rPr lang="en-US" sz="1200" dirty="0">
                <a:latin typeface="Arial"/>
                <a:cs typeface="Arial"/>
              </a:rPr>
              <a:t>esign </a:t>
            </a:r>
            <a:r>
              <a:rPr lang="en-US" sz="1200" b="1" dirty="0">
                <a:latin typeface="Arial"/>
                <a:cs typeface="Arial"/>
              </a:rPr>
              <a:t>E</a:t>
            </a:r>
            <a:r>
              <a:rPr lang="en-US" sz="1200" dirty="0">
                <a:latin typeface="Arial"/>
                <a:cs typeface="Arial"/>
              </a:rPr>
              <a:t>ncompassing </a:t>
            </a:r>
            <a:r>
              <a:rPr lang="en-US" sz="1200" b="1" dirty="0" err="1">
                <a:latin typeface="Arial"/>
                <a:cs typeface="Arial"/>
              </a:rPr>
              <a:t>L</a:t>
            </a:r>
            <a:r>
              <a:rPr lang="en-US" sz="1200" dirty="0" err="1">
                <a:latin typeface="Arial"/>
                <a:cs typeface="Arial"/>
              </a:rPr>
              <a:t>opinavir</a:t>
            </a:r>
            <a:r>
              <a:rPr lang="en-US" sz="1200" dirty="0">
                <a:latin typeface="Arial"/>
                <a:cs typeface="Arial"/>
              </a:rPr>
              <a:t>/r and Lamivudine vs LPV/r based standard therapy</a:t>
            </a:r>
            <a:endParaRPr lang="en-US" sz="1200" dirty="0">
              <a:latin typeface="Arial"/>
              <a:ea typeface="Arial" pitchFamily="-107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7155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Lopinavir-RTV + Lamivudine versus Lopinavir-RTV + 2NRTIs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GARDEL: 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exposed, snapshot)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</a:t>
            </a:r>
            <a:r>
              <a:rPr lang="pt-BR" dirty="0"/>
              <a:t>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2014;14:</a:t>
            </a:r>
            <a:r>
              <a:rPr lang="pt-BR" dirty="0"/>
              <a:t>572-80.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216467"/>
              </p:ext>
            </p:extLst>
          </p:nvPr>
        </p:nvGraphicFramePr>
        <p:xfrm>
          <a:off x="448319" y="18288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590800" y="5034244"/>
            <a:ext cx="877824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169/202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7416" y="5034244"/>
            <a:ext cx="877824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107/120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4918" y="5034244"/>
            <a:ext cx="877824" cy="3657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</a:rPr>
              <a:t>102/116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79456" y="5034244"/>
            <a:ext cx="877824" cy="3657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67/86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7391" y="5034244"/>
            <a:ext cx="877824" cy="3657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</a:rPr>
              <a:t>82/94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838" y="5034244"/>
            <a:ext cx="877824" cy="3657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/>
              </a:rPr>
              <a:t>189/204</a:t>
            </a:r>
          </a:p>
        </p:txBody>
      </p:sp>
    </p:spTree>
    <p:extLst>
      <p:ext uri="{BB962C8B-B14F-4D97-AF65-F5344CB8AC3E}">
        <p14:creationId xmlns:p14="http://schemas.microsoft.com/office/powerpoint/2010/main" val="5324488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Lopinavir-RTV + Lamivudine versus Lopinavir-RTV + 2NRTIs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GARDEL: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</a:t>
            </a:r>
            <a:r>
              <a:rPr lang="pt-BR" dirty="0"/>
              <a:t>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2014;14:</a:t>
            </a:r>
            <a:r>
              <a:rPr lang="pt-BR" dirty="0"/>
              <a:t>572-80.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54745"/>
              </p:ext>
            </p:extLst>
          </p:nvPr>
        </p:nvGraphicFramePr>
        <p:xfrm>
          <a:off x="322562" y="1524000"/>
          <a:ext cx="8498876" cy="462031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68438"/>
                <a:gridCol w="2315219"/>
                <a:gridCol w="2315219"/>
              </a:tblGrid>
              <a:tr h="6096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Clinical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Adverse Events and Laboratory Abnormalities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Adverse Event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+ 3TC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+ 2NRTIs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202)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3122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Total number of grade 2-3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AEs </a:t>
                      </a: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(possibly or probably drug related)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122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Total number of patients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with grade 2-3 AEs </a:t>
                      </a:r>
                      <a:r>
                        <a:rPr lang="en-US" sz="1800" b="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lang="en-US" sz="1400" b="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possibly or probably drug related)</a:t>
                      </a:r>
                      <a:endParaRPr lang="en-US" sz="1400" b="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122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Serious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AEs </a:t>
                      </a: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(possibly or probably drug related)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&lt;1%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1229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Safety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events leading to discontinuation </a:t>
                      </a:r>
                      <a:endParaRPr lang="en-US" sz="18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92633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Lopinavir-RTV + Lamivudine versus Lopinavir-RTV +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2NRTIs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GARDEL: Interpretation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Cahn P, et al. </a:t>
            </a:r>
            <a:r>
              <a:rPr lang="pt-BR" dirty="0"/>
              <a:t>Lancet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</a:t>
            </a:r>
            <a:r>
              <a:rPr lang="pt-BR" dirty="0" smtClean="0"/>
              <a:t>2014;14:</a:t>
            </a:r>
            <a:r>
              <a:rPr lang="pt-BR" dirty="0"/>
              <a:t>572-80.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509887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“Dual therapy with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and ritonavir plus lamivudine regimen warrants further clinical research and consideration as a potential therapeutic option for antiretroviral-therapy-naive patients.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72815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44382</TotalTime>
  <Words>389</Words>
  <Application>Microsoft Macintosh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Lopinavir-RTV + Lamivudine vs. Lopinavir-RTV + 2NRTIs GARDEL Trial </vt:lpstr>
      <vt:lpstr>Lopinavir-RTV + Lamivudine versus Lopinavir-RTV + 2NRTIs GARDEL: Study Design</vt:lpstr>
      <vt:lpstr>Lopinavir-RTV + Lamivudine versus Lopinavir-RTV + 2NRTIs  GARDEL: Results</vt:lpstr>
      <vt:lpstr>Lopinavir-RTV + Lamivudine versus Lopinavir-RTV + 2NRTIs  GARDEL: Results</vt:lpstr>
      <vt:lpstr>Lopinavir-RTV + Lamivudine versus Lopinavir-RTV + 2NRTIs GARDEL: Interpretation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1938</cp:revision>
  <cp:lastPrinted>2008-02-05T14:34:24Z</cp:lastPrinted>
  <dcterms:created xsi:type="dcterms:W3CDTF">2010-11-28T05:36:22Z</dcterms:created>
  <dcterms:modified xsi:type="dcterms:W3CDTF">2017-07-06T05:16:24Z</dcterms:modified>
</cp:coreProperties>
</file>