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22360010204016"/>
          <c:w val="0.835276927189657"/>
          <c:h val="0.806449251137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monotherapy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64.0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ZDV-3TC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&lt;50 copies/mL</c:v>
                </c:pt>
              </c:strCache>
            </c:strRef>
          </c:cat>
          <c:val>
            <c:numRef>
              <c:f>Sheet1!$C$2:$C$2</c:f>
              <c:numCache>
                <c:formatCode>0</c:formatCode>
                <c:ptCount val="1"/>
                <c:pt idx="0">
                  <c:v>75.0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88373448"/>
        <c:axId val="-2087946616"/>
      </c:barChart>
      <c:catAx>
        <c:axId val="-20883734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879466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946616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</a:t>
                </a:r>
                <a:r>
                  <a:rPr lang="en-US" sz="1600" baseline="0" dirty="0" smtClean="0"/>
                  <a:t> RNA &lt;50 copies/mL</a:t>
                </a:r>
                <a:r>
                  <a:rPr lang="en-US" sz="1600" dirty="0" smtClean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00617283950617"/>
              <c:y val="0.1893572483047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837344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6604938271605"/>
          <c:y val="0.0156193736318284"/>
          <c:w val="0.853395061728395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9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LPV-RTV versus LPV-RTV + ZDV-3TC in Treatment-Naïve </a:t>
            </a:r>
            <a:br>
              <a:rPr lang="en-US" sz="2700" b="0" dirty="0"/>
            </a:br>
            <a:r>
              <a:rPr lang="en-US" sz="3600" dirty="0" smtClean="0"/>
              <a:t>MONARK Trial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11845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40889" y="30262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6316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 smtClean="0">
                <a:latin typeface="Arial" pitchFamily="31" charset="0"/>
              </a:rPr>
              <a:t>Delfraissy</a:t>
            </a:r>
            <a:r>
              <a:rPr lang="en-US" dirty="0" smtClean="0">
                <a:latin typeface="Arial" pitchFamily="31" charset="0"/>
              </a:rPr>
              <a:t> JF, et al. </a:t>
            </a:r>
            <a:r>
              <a:rPr lang="is-IS" dirty="0" smtClean="0">
                <a:latin typeface="Arial" pitchFamily="31" charset="0"/>
              </a:rPr>
              <a:t>AIDS</a:t>
            </a:r>
            <a:r>
              <a:rPr lang="is-IS" dirty="0">
                <a:latin typeface="Arial" pitchFamily="31" charset="0"/>
              </a:rPr>
              <a:t>. 2008;22:385-93.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370782"/>
            <a:ext cx="28192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400/100 mg BID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(n=83)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3938021"/>
            <a:ext cx="28192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400/100 mg BID + ZDV-3TC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=53)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97619"/>
              </p:ext>
            </p:extLst>
          </p:nvPr>
        </p:nvGraphicFramePr>
        <p:xfrm>
          <a:off x="334809" y="1295400"/>
          <a:ext cx="5151967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MONARK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pilot,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trial comparing the efficacy and safety of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monotherapy with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in combination with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zidovudine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-lamivudine in treatment-naïve patients with HIV infection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136)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&lt;100,000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CD4 count&gt;100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Exclusions for certain protease or NRTI mutations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400-100 mg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BID 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400-100 mg BID + ZDV-3TC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150-300mg BID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6062246"/>
            <a:ext cx="9159243" cy="338554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MONARK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= </a:t>
            </a:r>
            <a:r>
              <a:rPr lang="en-US" sz="1600" b="1" dirty="0" err="1" smtClean="0">
                <a:latin typeface="Arial"/>
                <a:cs typeface="Arial"/>
              </a:rPr>
              <a:t>MON</a:t>
            </a:r>
            <a:r>
              <a:rPr lang="en-US" sz="1600" dirty="0" err="1" smtClean="0">
                <a:latin typeface="Arial"/>
                <a:cs typeface="Arial"/>
              </a:rPr>
              <a:t>otherapy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u="sng" dirty="0" err="1" smtClean="0">
                <a:latin typeface="Arial"/>
                <a:cs typeface="Arial"/>
              </a:rPr>
              <a:t>A</a:t>
            </a:r>
            <a:r>
              <a:rPr lang="en-US" sz="1600" dirty="0" err="1" smtClean="0">
                <a:latin typeface="Arial"/>
                <a:cs typeface="Arial"/>
              </a:rPr>
              <a:t>nti</a:t>
            </a:r>
            <a:r>
              <a:rPr lang="en-US" sz="1600" b="1" u="sng" dirty="0" err="1" smtClean="0">
                <a:latin typeface="Arial"/>
                <a:cs typeface="Arial"/>
              </a:rPr>
              <a:t>R</a:t>
            </a:r>
            <a:r>
              <a:rPr lang="en-US" sz="1600" dirty="0" err="1" smtClean="0">
                <a:latin typeface="Arial"/>
                <a:cs typeface="Arial"/>
              </a:rPr>
              <a:t>etroviral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 err="1" smtClean="0">
                <a:latin typeface="Arial"/>
                <a:cs typeface="Arial"/>
              </a:rPr>
              <a:t>K</a:t>
            </a:r>
            <a:r>
              <a:rPr lang="en-US" sz="1600" dirty="0" err="1" smtClean="0">
                <a:latin typeface="Arial"/>
                <a:cs typeface="Arial"/>
              </a:rPr>
              <a:t>aletra</a:t>
            </a:r>
            <a:endParaRPr lang="en-US" sz="1600" dirty="0">
              <a:latin typeface="Arial"/>
              <a:ea typeface="Arial" pitchFamily="-107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08420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(ITT, Missing=Failure)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Delfraissy</a:t>
            </a:r>
            <a:r>
              <a:rPr lang="en-US" dirty="0">
                <a:latin typeface="Arial" pitchFamily="31" charset="0"/>
              </a:rPr>
              <a:t> JF, et al. </a:t>
            </a:r>
            <a:r>
              <a:rPr lang="is-IS" dirty="0">
                <a:latin typeface="Arial" pitchFamily="31" charset="0"/>
              </a:rPr>
              <a:t>AIDS. 2008;22:385-93.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658942"/>
              </p:ext>
            </p:extLst>
          </p:nvPr>
        </p:nvGraphicFramePr>
        <p:xfrm>
          <a:off x="457200" y="17526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9821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MONARK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Delfraissy</a:t>
            </a:r>
            <a:r>
              <a:rPr lang="en-US" dirty="0">
                <a:latin typeface="Arial" pitchFamily="31" charset="0"/>
              </a:rPr>
              <a:t> JF, et al. </a:t>
            </a:r>
            <a:r>
              <a:rPr lang="is-IS" dirty="0">
                <a:latin typeface="Arial" pitchFamily="31" charset="0"/>
              </a:rPr>
              <a:t>AIDS. </a:t>
            </a:r>
            <a:r>
              <a:rPr lang="is-IS" dirty="0" smtClean="0">
                <a:latin typeface="Arial" pitchFamily="31" charset="0"/>
              </a:rPr>
              <a:t>2008;22:385-93.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78665"/>
              </p:ext>
            </p:extLst>
          </p:nvPr>
        </p:nvGraphicFramePr>
        <p:xfrm>
          <a:off x="323849" y="1550599"/>
          <a:ext cx="8489041" cy="340850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05151"/>
                <a:gridCol w="2691945"/>
                <a:gridCol w="2691945"/>
              </a:tblGrid>
              <a:tr h="54775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Tolerance of study medications 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815114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 or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Laboratory Abnormality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6B6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Monotherapy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83)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ZDV-3TC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53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15536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0035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 and/or</a:t>
                      </a:r>
                      <a:r>
                        <a:rPr lang="en-US" sz="1600" b="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ALT elevation</a:t>
                      </a:r>
                      <a:endParaRPr lang="en-US" sz="1600" b="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0035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adverse event 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0035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Discontinuations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18446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LPV-RTV versus LPV-RTV + ZDV-3TC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MONARK: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>
                <a:latin typeface="Arial" pitchFamily="31" charset="0"/>
              </a:rPr>
              <a:t>Delfraissy</a:t>
            </a:r>
            <a:r>
              <a:rPr lang="fr-FR" dirty="0">
                <a:latin typeface="Arial" pitchFamily="31" charset="0"/>
              </a:rPr>
              <a:t> JF, et al. AIDS. 2008;22:385-93.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69250"/>
              </p:ext>
            </p:extLst>
          </p:nvPr>
        </p:nvGraphicFramePr>
        <p:xfrm>
          <a:off x="0" y="25633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“Our results suggest that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/ritonavir monotherapy demonstrates lower rates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suppression when compared with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/ritonavir triple therapy and therefore should not be considered as a preferred treatment option for widespread use in antiretroviral-naive patients.”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5817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44390</TotalTime>
  <Words>353</Words>
  <Application>Microsoft Macintosh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LPV-RTV versus LPV-RTV + ZDV-3TC in Treatment-Naïve  MONARK Trial </vt:lpstr>
      <vt:lpstr>LPV-RTV versus LPV-RTV + ZDV-3TC in Treatment-Naïve  MONARK: Study Design</vt:lpstr>
      <vt:lpstr>LPV-RTV versus LPV-RTV + ZDV-3TC in Treatment-Naïve  MONARK: Results</vt:lpstr>
      <vt:lpstr>LPV-RTV versus LPV-RTV + ZDV-3TC in Treatment-Naïve MONARK: Results</vt:lpstr>
      <vt:lpstr>LPV-RTV versus LPV-RTV + ZDV-3TC in Treatment-Naïve  MONARK: Conclusion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1941</cp:revision>
  <cp:lastPrinted>2008-02-05T14:34:24Z</cp:lastPrinted>
  <dcterms:created xsi:type="dcterms:W3CDTF">2010-11-28T05:36:22Z</dcterms:created>
  <dcterms:modified xsi:type="dcterms:W3CDTF">2017-07-06T05:39:46Z</dcterms:modified>
</cp:coreProperties>
</file>