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1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823993159257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Maraviroc + TDF-FTC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32.0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42666456"/>
        <c:axId val="-2029397800"/>
      </c:barChart>
      <c:catAx>
        <c:axId val="-20426664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293978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9397800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 NOT Completing PEP 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54320987654321"/>
              <c:y val="0.114489656461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4266645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197530864198"/>
          <c:y val="0.0185433583184371"/>
          <c:w val="0.738175853018373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823993159257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Maraviroc + TDF-FTC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13.0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99630728"/>
        <c:axId val="-2099598024"/>
      </c:barChart>
      <c:catAx>
        <c:axId val="-2099630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995980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9959802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 NOT Completing PEP 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3456790123457"/>
              <c:y val="0.1011717120367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9963072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5123456790123"/>
          <c:y val="0.0156193736318284"/>
          <c:w val="0.815336346845533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788905343017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Adverse events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72.0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Maraviroc + TDF-FTC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Adverse events</c:v>
                </c:pt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51.0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87984040"/>
        <c:axId val="2127511336"/>
      </c:barChart>
      <c:catAx>
        <c:axId val="-208798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75113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7511336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16049382716049"/>
              <c:y val="0.3297085132619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798404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59259259259259"/>
          <c:y val="0.000999450198784911"/>
          <c:w val="0.740740740740741"/>
          <c:h val="0.086831293911573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err="1" smtClean="0"/>
              <a:t>Lopinavir</a:t>
            </a:r>
            <a:r>
              <a:rPr lang="en-US" sz="2200" b="0" dirty="0" smtClean="0"/>
              <a:t>-RTV + TDF-FTC versus </a:t>
            </a:r>
            <a:r>
              <a:rPr lang="en-US" sz="2200" b="0" dirty="0" err="1" smtClean="0"/>
              <a:t>Maraviroc</a:t>
            </a:r>
            <a:r>
              <a:rPr lang="en-US" sz="2200" b="0" dirty="0" smtClean="0"/>
              <a:t> </a:t>
            </a:r>
            <a:r>
              <a:rPr lang="en-US" sz="2200" b="0" dirty="0"/>
              <a:t>+ </a:t>
            </a:r>
            <a:r>
              <a:rPr lang="en-US" sz="2200" b="0" dirty="0" smtClean="0"/>
              <a:t>TDF-FTC for PEP</a:t>
            </a:r>
            <a:br>
              <a:rPr lang="en-US" sz="2200" b="0" dirty="0" smtClean="0"/>
            </a:br>
            <a:r>
              <a:rPr lang="en-US" dirty="0" smtClean="0"/>
              <a:t>MARAVI-PEP </a:t>
            </a:r>
            <a:r>
              <a:rPr lang="en-US" dirty="0" smtClean="0"/>
              <a:t>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657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450724" y="2964843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450724" y="3557952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 smtClean="0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TDF-FTC for PEP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2016;71:</a:t>
            </a:r>
            <a:r>
              <a:rPr lang="en-US" dirty="0"/>
              <a:t>1982-6.</a:t>
            </a:r>
            <a:endParaRPr lang="pt-BR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23479" y="2220113"/>
            <a:ext cx="2739521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-RTV + TDF-FTC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117)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23479" y="3872134"/>
            <a:ext cx="2739521" cy="12283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Maraviroc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+ TDF-FTC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=120)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23680"/>
              </p:ext>
            </p:extLst>
          </p:nvPr>
        </p:nvGraphicFramePr>
        <p:xfrm>
          <a:off x="304800" y="1444545"/>
          <a:ext cx="5334000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MARAVI-PEP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Prospective, randomized, open-label, phase 4 trial comparing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versus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maraviroc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, both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tenofovir-emtricitabine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, for HIV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postexposure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prophylaxis (PEP)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(n=237)*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Resident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 of Barcelona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Presented to ER due to potential HIV sexual exposure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Met criteria for PEP per Spanish guidelines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BID + TDF-FTC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Maraviroc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300 mg BID + TDF-FTC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019800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 smtClean="0">
                <a:latin typeface="Arial"/>
              </a:rPr>
              <a:t>*Only 187 individuals who were randomized attended first scheduled visit</a:t>
            </a:r>
          </a:p>
        </p:txBody>
      </p:sp>
    </p:spTree>
    <p:extLst>
      <p:ext uri="{BB962C8B-B14F-4D97-AF65-F5344CB8AC3E}">
        <p14:creationId xmlns:p14="http://schemas.microsoft.com/office/powerpoint/2010/main" val="4988594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+ TDF-FTC for PEP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Day 28: PEP Non-completion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2016;71:1982-6</a:t>
            </a:r>
            <a:r>
              <a:rPr lang="pt-BR" dirty="0" smtClean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16730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93124" y="5532980"/>
            <a:ext cx="1295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51/117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4724" y="5532980"/>
            <a:ext cx="1295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8</a:t>
            </a:r>
            <a:r>
              <a:rPr lang="en-US" sz="1400" dirty="0" smtClean="0">
                <a:solidFill>
                  <a:schemeClr val="bg1"/>
                </a:solidFill>
                <a:latin typeface="Arial"/>
              </a:rPr>
              <a:t>/120</a:t>
            </a:r>
          </a:p>
        </p:txBody>
      </p:sp>
    </p:spTree>
    <p:extLst>
      <p:ext uri="{BB962C8B-B14F-4D97-AF65-F5344CB8AC3E}">
        <p14:creationId xmlns:p14="http://schemas.microsoft.com/office/powerpoint/2010/main" val="39255924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+ TDF-FTC for </a:t>
            </a:r>
            <a:r>
              <a:rPr lang="en-US" sz="2400" dirty="0" smtClean="0">
                <a:solidFill>
                  <a:srgbClr val="E7F1CA"/>
                </a:solidFill>
              </a:rPr>
              <a:t>PEP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(subgroup analysis)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6726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Day 28: PEP Non-completion (for patients attending day 1 visit </a:t>
            </a:r>
            <a:r>
              <a:rPr lang="mr-IN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ITT)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2016;71:1982-6</a:t>
            </a:r>
            <a:r>
              <a:rPr lang="pt-BR" dirty="0" smtClean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25338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5209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+ TDF-FTC for </a:t>
            </a:r>
            <a:r>
              <a:rPr lang="en-US" sz="2400" dirty="0" smtClean="0">
                <a:solidFill>
                  <a:srgbClr val="E7F1CA"/>
                </a:solidFill>
              </a:rPr>
              <a:t>PEP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 (reported by patients attending day 1 visit)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Leal </a:t>
            </a:r>
            <a:r>
              <a:rPr lang="en-US" dirty="0">
                <a:latin typeface="Arial" pitchFamily="31" charset="0"/>
              </a:rPr>
              <a:t>L,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2016;71:1982-6</a:t>
            </a:r>
            <a:r>
              <a:rPr lang="pt-BR" dirty="0" smtClean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09957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49744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+ TDF-FTC for PEP</a:t>
            </a:r>
            <a:r>
              <a:rPr lang="en-US" sz="2400" dirty="0" smtClean="0">
                <a:solidFill>
                  <a:srgbClr val="E7F1CA"/>
                </a:solidFill>
              </a:rPr>
              <a:t/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Leal L,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2016;71:</a:t>
            </a:r>
            <a:r>
              <a:rPr lang="en-US" dirty="0">
                <a:latin typeface="Arial" pitchFamily="31" charset="0"/>
              </a:rPr>
              <a:t>1982-6</a:t>
            </a:r>
            <a:r>
              <a:rPr lang="pt-BR" dirty="0">
                <a:latin typeface="Arial" pitchFamily="31" charset="0"/>
              </a:rPr>
              <a:t>.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87416"/>
              </p:ext>
            </p:extLst>
          </p:nvPr>
        </p:nvGraphicFramePr>
        <p:xfrm>
          <a:off x="304800" y="1340859"/>
          <a:ext cx="8516113" cy="423367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10000"/>
                <a:gridCol w="2209800"/>
                <a:gridCol w="2496313"/>
              </a:tblGrid>
              <a:tr h="56180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Factors Associated with PEP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Non-completion at Day 28 (univariate analysis)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3688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Characteristic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PEP discontinuations due to any cause in entire cohort, OR (95% CI)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237)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PEP discontinuations due to any cause in patients attending day 1 visit, OR (95% CI)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182)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603A"/>
                    </a:solidFill>
                  </a:tcPr>
                </a:tc>
              </a:tr>
              <a:tr h="4056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Randomization arm: 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-RTV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56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Race: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non-Caucasian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56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Risk assessment: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low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56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Previous PEP: yes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56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Presence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of adverse events due to PEP*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N/A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850" y="5757446"/>
            <a:ext cx="7448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*Only measured in patients who attended day 1 visit</a:t>
            </a:r>
          </a:p>
        </p:txBody>
      </p:sp>
    </p:spTree>
    <p:extLst>
      <p:ext uri="{BB962C8B-B14F-4D97-AF65-F5344CB8AC3E}">
        <p14:creationId xmlns:p14="http://schemas.microsoft.com/office/powerpoint/2010/main" val="33450322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TDF-FTC versus </a:t>
            </a:r>
            <a:r>
              <a:rPr lang="en-US" sz="2400" dirty="0" err="1">
                <a:solidFill>
                  <a:srgbClr val="E7F1CA"/>
                </a:solidFill>
              </a:rPr>
              <a:t>Maraviroc</a:t>
            </a:r>
            <a:r>
              <a:rPr lang="en-US" sz="2400" dirty="0">
                <a:solidFill>
                  <a:srgbClr val="E7F1CA"/>
                </a:solidFill>
              </a:rPr>
              <a:t> + TDF-FTC for </a:t>
            </a:r>
            <a:r>
              <a:rPr lang="en-US" sz="2400" dirty="0" smtClean="0">
                <a:solidFill>
                  <a:srgbClr val="E7F1CA"/>
                </a:solidFill>
              </a:rPr>
              <a:t>PEP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MARAVI-PEP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Leal </a:t>
            </a:r>
            <a:r>
              <a:rPr lang="en-US" dirty="0"/>
              <a:t>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2016;71:</a:t>
            </a:r>
            <a:r>
              <a:rPr lang="en-US" dirty="0"/>
              <a:t>1982-6.</a:t>
            </a:r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89230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PEP non-completion and adverse events were both significantly higher in patients allocated to ritonavir-boosted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. These data suggest that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maraviroc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is a well-tolerated antiretroviral that can be used in this setting.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564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44382</TotalTime>
  <Words>492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Lopinavir-RTV + TDF-FTC versus Maraviroc + TDF-FTC for PEP MARAVI-PEP Trial</vt:lpstr>
      <vt:lpstr>Lopinavir-RTV + TDF-FTC versus Maraviroc + TDF-FTC for PEP MARAVI-PEP: Study Design</vt:lpstr>
      <vt:lpstr>Lopinavir-RTV + TDF-FTC versus Maraviroc + TDF-FTC for PEP MARAVI-PEP: Result</vt:lpstr>
      <vt:lpstr>Lopinavir-RTV + TDF-FTC versus Maraviroc + TDF-FTC for PEP MARAVI-PEP: Result (subgroup analysis)</vt:lpstr>
      <vt:lpstr>Lopinavir-RTV + TDF-FTC versus Maraviroc + TDF-FTC for PEP MARAVI-PEP: Result</vt:lpstr>
      <vt:lpstr>Lopinavir-RTV + TDF-FTC versus Maraviroc + TDF-FTC for PEP MARAVI-PEP: Result</vt:lpstr>
      <vt:lpstr>Lopinavir-RTV + TDF-FTC versus Maraviroc + TDF-FTC for PEP MARAVI-PEP: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1935</cp:revision>
  <cp:lastPrinted>2008-02-05T14:34:24Z</cp:lastPrinted>
  <dcterms:created xsi:type="dcterms:W3CDTF">2010-11-28T05:36:22Z</dcterms:created>
  <dcterms:modified xsi:type="dcterms:W3CDTF">2017-07-06T04:31:34Z</dcterms:modified>
</cp:coreProperties>
</file>