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22360010204016"/>
          <c:w val="0.844536186448916"/>
          <c:h val="0.841537067376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ZDV-3TC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36.0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Atazanavir + ZDV-3TC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36.0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62221848"/>
        <c:axId val="-2062505224"/>
      </c:barChart>
      <c:catAx>
        <c:axId val="-20622218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625052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2505224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Patients NOT Completing PEP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308641975308642"/>
              <c:y val="0.13918351296269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222184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76234567901235"/>
          <c:y val="0.0185433583184371"/>
          <c:w val="0.682620297462817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04816102084364"/>
          <c:w val="0.835276927189657"/>
          <c:h val="0.728817529704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ZDV-3TC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Adverse events</c:v>
                </c:pt>
                <c:pt idx="1">
                  <c:v>Adverse events as reason for discontinuation or switch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49.0</c:v>
                </c:pt>
                <c:pt idx="1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Atazanavir + ZDV-3TC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Adverse events</c:v>
                </c:pt>
                <c:pt idx="1">
                  <c:v>Adverse events as reason for discontinuation or switch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43.0</c:v>
                </c:pt>
                <c:pt idx="1">
                  <c:v>17.0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146208536"/>
        <c:axId val="-2060225448"/>
      </c:barChart>
      <c:catAx>
        <c:axId val="-2146208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02254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0225448"/>
        <c:scaling>
          <c:orientation val="minMax"/>
          <c:max val="6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Patients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3456790123457"/>
              <c:y val="0.29505939210689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46208536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40740740740741"/>
          <c:y val="0.0148882717977387"/>
          <c:w val="0.759259259259259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err="1" smtClean="0"/>
              <a:t>Lopinavir</a:t>
            </a:r>
            <a:r>
              <a:rPr lang="en-US" sz="2400" b="0" dirty="0" smtClean="0"/>
              <a:t>-RTV </a:t>
            </a:r>
            <a:r>
              <a:rPr lang="en-US" sz="2400" b="0" dirty="0"/>
              <a:t>versus </a:t>
            </a:r>
            <a:r>
              <a:rPr lang="en-US" sz="2400" b="0" dirty="0" err="1" smtClean="0"/>
              <a:t>Atazanavir</a:t>
            </a:r>
            <a:r>
              <a:rPr lang="en-US" sz="2400" b="0" dirty="0" smtClean="0"/>
              <a:t> </a:t>
            </a:r>
            <a:r>
              <a:rPr lang="en-US" sz="2400" b="0" dirty="0"/>
              <a:t>+ AZT-3TC, for PEP</a:t>
            </a:r>
            <a:br>
              <a:rPr lang="en-US" sz="2400" b="0" dirty="0"/>
            </a:br>
            <a:r>
              <a:rPr lang="en-US" dirty="0" smtClean="0"/>
              <a:t>DATEM-PEP </a:t>
            </a:r>
            <a:r>
              <a:rPr lang="en-US" dirty="0" smtClean="0"/>
              <a:t>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20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450724" y="2964843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450724" y="3557952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</a:rPr>
              <a:t>-RTV</a:t>
            </a:r>
            <a:r>
              <a:rPr lang="en-US" sz="2400" dirty="0">
                <a:solidFill>
                  <a:srgbClr val="E7F1CA"/>
                </a:solidFill>
              </a:rPr>
              <a:t> + ZDV-</a:t>
            </a:r>
            <a:r>
              <a:rPr lang="en-US" sz="2400" dirty="0" smtClean="0">
                <a:solidFill>
                  <a:srgbClr val="E7F1CA"/>
                </a:solidFill>
              </a:rPr>
              <a:t>3TC versus </a:t>
            </a:r>
            <a:r>
              <a:rPr lang="en-US" sz="2400" dirty="0" err="1" smtClean="0">
                <a:solidFill>
                  <a:srgbClr val="E7F1CA"/>
                </a:solidFill>
              </a:rPr>
              <a:t>Atazanavir</a:t>
            </a:r>
            <a:r>
              <a:rPr lang="en-US" sz="2400" dirty="0" smtClean="0">
                <a:solidFill>
                  <a:srgbClr val="E7F1CA"/>
                </a:solidFill>
              </a:rPr>
              <a:t> + ZDV-3TC for PEP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DATEM-PEP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Diaz-Brito V, et al. </a:t>
            </a:r>
            <a:r>
              <a:rPr lang="pt-BR" dirty="0" err="1"/>
              <a:t>Antivir</a:t>
            </a:r>
            <a:r>
              <a:rPr lang="pt-BR" dirty="0"/>
              <a:t> </a:t>
            </a:r>
            <a:r>
              <a:rPr lang="pt-BR" dirty="0" err="1"/>
              <a:t>Ther</a:t>
            </a:r>
            <a:r>
              <a:rPr lang="pt-BR" dirty="0"/>
              <a:t>. </a:t>
            </a:r>
            <a:r>
              <a:rPr lang="pt-BR" dirty="0" smtClean="0"/>
              <a:t>2012;17:</a:t>
            </a:r>
            <a:r>
              <a:rPr lang="pt-BR" dirty="0"/>
              <a:t>337-46.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23479" y="2220113"/>
            <a:ext cx="2739521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Lopinavir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-RTV + ZDV-3TC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(n=131)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23479" y="3872134"/>
            <a:ext cx="2739521" cy="12283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Maraviroc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+ ZDV-3TC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=124)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6763"/>
              </p:ext>
            </p:extLst>
          </p:nvPr>
        </p:nvGraphicFramePr>
        <p:xfrm>
          <a:off x="304800" y="1444545"/>
          <a:ext cx="5257800" cy="4307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257800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DATEM-PEP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Prospective, randomized, open-label, phase 4 trial comparing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versus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atazanavir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, both with zidovudine-lamivudine, for HIV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postexposure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prophylaxis (PEP)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(n=255)*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Met criteria for PEP per Spanish guidelines (sexual and non-sexual exposure included)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 mg BID + ZDV-3TC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Atazanavir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 mg QD + ZDV-3TC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791200"/>
            <a:ext cx="6457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*Only 200 individuals who were randomized attended the first visit and were included in analysis </a:t>
            </a:r>
          </a:p>
        </p:txBody>
      </p:sp>
    </p:spTree>
    <p:extLst>
      <p:ext uri="{BB962C8B-B14F-4D97-AF65-F5344CB8AC3E}">
        <p14:creationId xmlns:p14="http://schemas.microsoft.com/office/powerpoint/2010/main" val="151435867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ZDV-3TC versus </a:t>
            </a:r>
            <a:r>
              <a:rPr lang="en-US" sz="2400" dirty="0" err="1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+ ZDV-3TC for PEP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DATEM-PEP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Day 28: PEP non-completion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Diaz-Brito V, et al. </a:t>
            </a:r>
            <a:r>
              <a:rPr lang="pt-BR" dirty="0" err="1"/>
              <a:t>Antivir</a:t>
            </a:r>
            <a:r>
              <a:rPr lang="pt-BR" dirty="0"/>
              <a:t> </a:t>
            </a:r>
            <a:r>
              <a:rPr lang="pt-BR" dirty="0" err="1"/>
              <a:t>Ther</a:t>
            </a:r>
            <a:r>
              <a:rPr lang="pt-BR" dirty="0"/>
              <a:t>. </a:t>
            </a:r>
            <a:r>
              <a:rPr lang="pt-BR" dirty="0" smtClean="0"/>
              <a:t>2012;17:337-46.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92617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57600" y="5700967"/>
            <a:ext cx="1295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</a:rPr>
              <a:t>3</a:t>
            </a:r>
            <a:r>
              <a:rPr lang="en-US" sz="1400" dirty="0" smtClean="0">
                <a:solidFill>
                  <a:schemeClr val="bg1"/>
                </a:solidFill>
                <a:latin typeface="Arial"/>
              </a:rPr>
              <a:t>7/102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5700967"/>
            <a:ext cx="1295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35/98</a:t>
            </a:r>
          </a:p>
        </p:txBody>
      </p:sp>
    </p:spTree>
    <p:extLst>
      <p:ext uri="{BB962C8B-B14F-4D97-AF65-F5344CB8AC3E}">
        <p14:creationId xmlns:p14="http://schemas.microsoft.com/office/powerpoint/2010/main" val="36994869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ZDV-3TC versus </a:t>
            </a:r>
            <a:r>
              <a:rPr lang="en-US" sz="2400" dirty="0" err="1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+ ZDV-3TC for </a:t>
            </a:r>
            <a:r>
              <a:rPr lang="en-US" sz="2400" dirty="0" smtClean="0">
                <a:solidFill>
                  <a:srgbClr val="E7F1CA"/>
                </a:solidFill>
              </a:rPr>
              <a:t>PEP</a:t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DATEM-PEP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Adverse Events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Diaz-Brito </a:t>
            </a:r>
            <a:r>
              <a:rPr lang="en-US" dirty="0"/>
              <a:t>V, et al. </a:t>
            </a:r>
            <a:r>
              <a:rPr lang="pt-BR" dirty="0" err="1"/>
              <a:t>Antivir</a:t>
            </a:r>
            <a:r>
              <a:rPr lang="pt-BR" dirty="0"/>
              <a:t> </a:t>
            </a:r>
            <a:r>
              <a:rPr lang="pt-BR" dirty="0" err="1"/>
              <a:t>Ther</a:t>
            </a:r>
            <a:r>
              <a:rPr lang="pt-BR" dirty="0"/>
              <a:t>. </a:t>
            </a:r>
            <a:r>
              <a:rPr lang="pt-BR" dirty="0" smtClean="0"/>
              <a:t>2012;17:337-46</a:t>
            </a:r>
            <a:r>
              <a:rPr lang="pt-BR" dirty="0" smtClean="0">
                <a:latin typeface="Arial" pitchFamily="31" charset="0"/>
              </a:rPr>
              <a:t>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736868"/>
              </p:ext>
            </p:extLst>
          </p:nvPr>
        </p:nvGraphicFramePr>
        <p:xfrm>
          <a:off x="457200" y="1828801"/>
          <a:ext cx="8229600" cy="457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87957" y="5334000"/>
            <a:ext cx="76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50/102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65410" y="5334000"/>
            <a:ext cx="76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42/98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8752" y="5334000"/>
            <a:ext cx="76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16/102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6205" y="5334000"/>
            <a:ext cx="76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17/98</a:t>
            </a:r>
          </a:p>
        </p:txBody>
      </p:sp>
    </p:spTree>
    <p:extLst>
      <p:ext uri="{BB962C8B-B14F-4D97-AF65-F5344CB8AC3E}">
        <p14:creationId xmlns:p14="http://schemas.microsoft.com/office/powerpoint/2010/main" val="182025081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Lopinavir</a:t>
            </a:r>
            <a:r>
              <a:rPr lang="en-US" sz="2400" dirty="0">
                <a:solidFill>
                  <a:srgbClr val="E7F1CA"/>
                </a:solidFill>
              </a:rPr>
              <a:t>-RTV + ZDV-3TC versus </a:t>
            </a:r>
            <a:r>
              <a:rPr lang="en-US" sz="2400" dirty="0" err="1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+ ZDV-3TC for PEP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DATEM-PEP</a:t>
            </a:r>
            <a:r>
              <a:rPr lang="en-US" sz="2800" dirty="0" smtClean="0"/>
              <a:t>: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Diaz-Brito </a:t>
            </a:r>
            <a:r>
              <a:rPr lang="en-US" dirty="0"/>
              <a:t>V, et al. </a:t>
            </a:r>
            <a:r>
              <a:rPr lang="pt-BR" dirty="0" err="1"/>
              <a:t>Antivir</a:t>
            </a:r>
            <a:r>
              <a:rPr lang="pt-BR" dirty="0"/>
              <a:t> </a:t>
            </a:r>
            <a:r>
              <a:rPr lang="pt-BR" dirty="0" err="1"/>
              <a:t>Ther</a:t>
            </a:r>
            <a:r>
              <a:rPr lang="pt-BR" dirty="0"/>
              <a:t>. </a:t>
            </a:r>
            <a:r>
              <a:rPr lang="pt-BR" dirty="0" smtClean="0"/>
              <a:t>2012;17:</a:t>
            </a:r>
            <a:r>
              <a:rPr lang="pt-BR" dirty="0"/>
              <a:t>337-46</a:t>
            </a:r>
            <a:r>
              <a:rPr lang="pt-BR" dirty="0">
                <a:latin typeface="Arial" pitchFamily="31" charset="0"/>
              </a:rPr>
              <a:t>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765973"/>
              </p:ext>
            </p:extLst>
          </p:nvPr>
        </p:nvGraphicFramePr>
        <p:xfrm>
          <a:off x="0" y="225044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The rate of discontinuation of PEP before day 28 was similar with zidovudine/lamivudine plus either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lopinavir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/ritonavir or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atazanavir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. The rate of discontinuation of PEP because of adverse events was low in both arms. Almost 50% of the patients of both arms suffered side effects. New strategies are needed to improve the tolerance.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3907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44382</TotalTime>
  <Words>330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Lopinavir-RTV versus Atazanavir + AZT-3TC, for PEP DATEM-PEP Trial</vt:lpstr>
      <vt:lpstr>Lopinavir-RTV + ZDV-3TC versus Atazanavir + ZDV-3TC for PEP DATEM-PEP: Study Design</vt:lpstr>
      <vt:lpstr>Lopinavir-RTV + ZDV-3TC versus Atazanavir + ZDV-3TC for PEP DATEM-PEP: Result</vt:lpstr>
      <vt:lpstr>Lopinavir-RTV + ZDV-3TC versus Atazanavir + ZDV-3TC for PEP DATEM-PEP: Result</vt:lpstr>
      <vt:lpstr>Lopinavir-RTV + ZDV-3TC versus Atazanavir + ZDV-3TC for PEP DATEM-PEP: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1936</cp:revision>
  <cp:lastPrinted>2008-02-05T14:34:24Z</cp:lastPrinted>
  <dcterms:created xsi:type="dcterms:W3CDTF">2010-11-28T05:36:22Z</dcterms:created>
  <dcterms:modified xsi:type="dcterms:W3CDTF">2017-07-06T04:35:37Z</dcterms:modified>
</cp:coreProperties>
</file>