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8"/>
  </p:notesMasterIdLst>
  <p:handoutMasterIdLst>
    <p:handoutMasterId r:id="rId9"/>
  </p:handoutMasterIdLst>
  <p:sldIdLst>
    <p:sldId id="1117" r:id="rId2"/>
    <p:sldId id="1131" r:id="rId3"/>
    <p:sldId id="1132" r:id="rId4"/>
    <p:sldId id="1120" r:id="rId5"/>
    <p:sldId id="1133" r:id="rId6"/>
    <p:sldId id="1200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E3EE"/>
    <a:srgbClr val="E3E3E3"/>
    <a:srgbClr val="C7D6D8"/>
    <a:srgbClr val="E2EAEF"/>
    <a:srgbClr val="54737F"/>
    <a:srgbClr val="326496"/>
    <a:srgbClr val="676767"/>
    <a:srgbClr val="6C6C6C"/>
    <a:srgbClr val="757575"/>
    <a:srgbClr val="C2C2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2" autoAdjust="0"/>
    <p:restoredTop sz="94751" autoAdjust="0"/>
  </p:normalViewPr>
  <p:slideViewPr>
    <p:cSldViewPr snapToGrid="0" showGuides="1">
      <p:cViewPr varScale="1">
        <p:scale>
          <a:sx n="85" d="100"/>
          <a:sy n="85" d="100"/>
        </p:scale>
        <p:origin x="1296" y="34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3" d="100"/>
        <a:sy n="163" d="100"/>
      </p:scale>
      <p:origin x="0" y="31600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901921568078"/>
          <c:y val="7.9876228706705799E-2"/>
          <c:w val="0.81000726221499897"/>
          <c:h val="0.860687561113684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DTG + 3TC</c:v>
                </c:pt>
              </c:strCache>
            </c:strRef>
          </c:tx>
          <c:spPr>
            <a:solidFill>
              <a:srgbClr val="657F21"/>
            </a:solidFill>
            <a:ln w="12700">
              <a:noFill/>
            </a:ln>
            <a:effectLst>
              <a:outerShdw blurRad="38100" dist="38100" dir="5400000" algn="tl" rotWithShape="0">
                <a:srgbClr val="000000">
                  <a:alpha val="7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657F21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F0B6-F64D-94E6-F3BA49133CD4}"/>
              </c:ext>
            </c:extLst>
          </c:dPt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800"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Sheet1!$A$2:$A$2</c:f>
              <c:strCache>
                <c:ptCount val="1"/>
                <c:pt idx="0">
                  <c:v>Dolutegravir + Lamivudine</c:v>
                </c:pt>
              </c:strCache>
            </c:strRef>
          </c:cat>
          <c:val>
            <c:numRef>
              <c:f>Sheet1!$B$2:$B$2</c:f>
              <c:numCache>
                <c:formatCode>0.0</c:formatCode>
                <c:ptCount val="1"/>
                <c:pt idx="0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B6-F64D-94E6-F3BA49133CD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25"/>
        <c:axId val="2070819736"/>
        <c:axId val="-2067094344"/>
      </c:barChart>
      <c:catAx>
        <c:axId val="20708197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206709434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6709434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800" b="1"/>
                </a:pPr>
                <a:r>
                  <a:rPr lang="en-US" sz="1600" b="1" dirty="0"/>
                  <a:t> HIV RNA &lt;50 copies/mL (%)</a:t>
                </a:r>
              </a:p>
            </c:rich>
          </c:tx>
          <c:layout>
            <c:manualLayout>
              <c:xMode val="edge"/>
              <c:yMode val="edge"/>
              <c:x val="6.7648602748185899E-3"/>
              <c:y val="0.107898975863311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2070819736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209739212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15237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33" r:id="rId13"/>
    <p:sldLayoutId id="2147483734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b="0" dirty="0">
                <a:ea typeface="ＭＳ Ｐゴシック" pitchFamily="22" charset="-128"/>
                <a:cs typeface="ＭＳ Ｐゴシック" pitchFamily="22" charset="-128"/>
              </a:rPr>
              <a:t>Dolutegravir + Lamivudine as Initial Dual Therapy</a:t>
            </a:r>
            <a:r>
              <a:rPr lang="en-US" sz="2700" b="0" dirty="0"/>
              <a:t/>
            </a:r>
            <a:br>
              <a:rPr lang="en-US" sz="2700" b="0" dirty="0"/>
            </a:br>
            <a:r>
              <a:rPr lang="en-US" sz="3600" dirty="0"/>
              <a:t>PADDLE</a:t>
            </a:r>
          </a:p>
        </p:txBody>
      </p:sp>
    </p:spTree>
    <p:extLst>
      <p:ext uri="{BB962C8B-B14F-4D97-AF65-F5344CB8AC3E}">
        <p14:creationId xmlns:p14="http://schemas.microsoft.com/office/powerpoint/2010/main" val="1859372366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Dolutegravir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 plus Lamivudine as Initial Dual Therapy</a:t>
            </a:r>
            <a:r>
              <a:rPr lang="en-US" sz="27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7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PADDLE: Design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Cahn P, et al. J </a:t>
            </a:r>
            <a:r>
              <a:rPr lang="en-US" dirty="0" err="1"/>
              <a:t>Int</a:t>
            </a:r>
            <a:r>
              <a:rPr lang="en-US" dirty="0"/>
              <a:t> AIDS Soc. 2017;20:1-7.</a:t>
            </a:r>
          </a:p>
        </p:txBody>
      </p:sp>
      <p:graphicFrame>
        <p:nvGraphicFramePr>
          <p:cNvPr id="8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98223"/>
              </p:ext>
            </p:extLst>
          </p:nvPr>
        </p:nvGraphicFramePr>
        <p:xfrm>
          <a:off x="304800" y="1522019"/>
          <a:ext cx="4343400" cy="419000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5034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19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PADDLE</a:t>
                      </a:r>
                    </a:p>
                  </a:txBody>
                  <a:tcPr marL="81280" marR="81280" anchor="ctr" horzOverflow="overflow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4970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19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Pilot, phase 4, single-arm, open-label trial conducted in Argentina to evaluate the efficacy and tolerance of once daily </a:t>
                      </a:r>
                      <a:r>
                        <a:rPr lang="en-US" sz="1600" u="none" baseline="0" dirty="0" err="1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dolutegravir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  <a:cs typeface="+mn-cs"/>
                        </a:rPr>
                        <a:t> plus lamivudine as initial dual therapy</a:t>
                      </a:r>
                      <a:endParaRPr lang="en-US" sz="1600" u="sng" baseline="0" dirty="0">
                        <a:solidFill>
                          <a:srgbClr val="000000"/>
                        </a:solidFill>
                        <a:latin typeface="+mn-lt"/>
                        <a:cs typeface="Arial"/>
                      </a:endParaRP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ts val="19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Criteria (n = 20)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+mn-lt"/>
                        </a:rPr>
                        <a:t> Age ≥18 years</a:t>
                      </a:r>
                      <a:br>
                        <a:rPr lang="en-US" sz="1600" u="non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+mn-lt"/>
                        </a:rPr>
                        <a:t>- 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+mn-lt"/>
                        </a:rPr>
                        <a:t>Antiretroviral therapy naive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en-US" sz="1600" u="none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+mn-lt"/>
                        </a:rPr>
                        <a:t>-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</a:rPr>
                        <a:t>Nadir CD4 count &gt;200 cells/mm</a:t>
                      </a:r>
                      <a:r>
                        <a:rPr lang="en-US" sz="1600" baseline="30000" dirty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</a:rPr>
                        <a:t/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+mn-lt"/>
                        </a:rPr>
                        <a:t>- HIV RNA &gt;5,000 and ≤100,000 copies/mL 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+mn-lt"/>
                        </a:rPr>
                        <a:t>- Wild-type baseline genotype 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+mn-lt"/>
                        </a:rPr>
                        <a:t>- No HBV co-infection</a:t>
                      </a:r>
                    </a:p>
                    <a:p>
                      <a:pPr marL="182563" marR="0" lvl="0" indent="-182563" algn="l" defTabSz="457200" rtl="0" eaLnBrk="1" fontAlgn="base" latinLnBrk="0" hangingPunct="1">
                        <a:lnSpc>
                          <a:spcPts val="19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baseline="0" dirty="0">
                          <a:solidFill>
                            <a:srgbClr val="000000"/>
                          </a:solidFill>
                          <a:latin typeface="+mn-lt"/>
                        </a:rPr>
                        <a:t>Regimen (Once daily)</a:t>
                      </a:r>
                      <a:br>
                        <a:rPr lang="en-US" sz="1600" b="1" baseline="0" dirty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+mn-lt"/>
                        </a:rPr>
                        <a:t>- </a:t>
                      </a:r>
                      <a:r>
                        <a:rPr lang="en-US" sz="1600" baseline="0" dirty="0" err="1">
                          <a:solidFill>
                            <a:srgbClr val="000000"/>
                          </a:solidFill>
                          <a:latin typeface="+mn-lt"/>
                        </a:rPr>
                        <a:t>Dolutegravir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+mn-lt"/>
                        </a:rPr>
                        <a:t> 50 mg + Lamivudine 300 mg</a:t>
                      </a:r>
                    </a:p>
                  </a:txBody>
                  <a:tcPr marL="81280" marR="81280" horzOverflow="overflow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ltGray">
          <a:xfrm>
            <a:off x="7197370" y="3045023"/>
            <a:ext cx="1686221" cy="1091179"/>
          </a:xfrm>
          <a:prstGeom prst="rect">
            <a:avLst/>
          </a:prstGeom>
          <a:solidFill>
            <a:schemeClr val="accent2">
              <a:lumMod val="40000"/>
              <a:lumOff val="60000"/>
              <a:alpha val="9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 err="1">
                <a:solidFill>
                  <a:srgbClr val="000000"/>
                </a:solidFill>
                <a:latin typeface="Arial"/>
                <a:cs typeface="Arial"/>
              </a:rPr>
              <a:t>Dolutegravir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 + Lamivudine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10)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38385" y="2291714"/>
            <a:ext cx="1691640" cy="369332"/>
          </a:xfrm>
          <a:prstGeom prst="rect">
            <a:avLst/>
          </a:prstGeom>
          <a:solidFill>
            <a:schemeClr val="accent2">
              <a:lumMod val="40000"/>
              <a:lumOff val="60000"/>
              <a:alpha val="3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+mn-lt"/>
              </a:rPr>
              <a:t>*Cohort 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70615" y="2291714"/>
            <a:ext cx="1685544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+mn-lt"/>
              </a:rPr>
              <a:t>*Cohort 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76800" y="4873823"/>
            <a:ext cx="4105594" cy="738664"/>
          </a:xfrm>
          <a:prstGeom prst="rect">
            <a:avLst/>
          </a:prstGeom>
          <a:solidFill>
            <a:srgbClr val="E6EBF2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</a:rPr>
              <a:t>Cohort 2 patients enrolled following confirmation that 8/10 patients had &gt;1 log decrease in HIV RNA at week 8</a:t>
            </a:r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 flipV="1">
            <a:off x="6783846" y="3612250"/>
            <a:ext cx="365760" cy="0"/>
          </a:xfrm>
          <a:prstGeom prst="line">
            <a:avLst/>
          </a:prstGeom>
          <a:noFill/>
          <a:ln w="317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  <a:cs typeface="Arial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ltGray">
          <a:xfrm>
            <a:off x="5038385" y="3055613"/>
            <a:ext cx="1686221" cy="1091179"/>
          </a:xfrm>
          <a:prstGeom prst="rect">
            <a:avLst/>
          </a:prstGeom>
          <a:solidFill>
            <a:schemeClr val="accent2">
              <a:lumMod val="40000"/>
              <a:lumOff val="60000"/>
              <a:alpha val="30000"/>
            </a:schemeClr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/>
            <a:r>
              <a:rPr lang="en-US" sz="1800" b="1" dirty="0" err="1">
                <a:solidFill>
                  <a:srgbClr val="000000"/>
                </a:solidFill>
                <a:latin typeface="Arial"/>
                <a:cs typeface="Arial"/>
              </a:rPr>
              <a:t>Dolutegravir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 + Lamivudine</a:t>
            </a:r>
            <a:b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10)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3665" y="5864423"/>
            <a:ext cx="4419600" cy="307777"/>
          </a:xfrm>
          <a:prstGeom prst="rect">
            <a:avLst/>
          </a:prstGeom>
          <a:solidFill>
            <a:srgbClr val="E6EBF2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n-lt"/>
              </a:rPr>
              <a:t>4 patients enrolled with HIV RNA &gt;100,000 copies/mL</a:t>
            </a:r>
          </a:p>
        </p:txBody>
      </p:sp>
    </p:spTree>
    <p:extLst>
      <p:ext uri="{BB962C8B-B14F-4D97-AF65-F5344CB8AC3E}">
        <p14:creationId xmlns:p14="http://schemas.microsoft.com/office/powerpoint/2010/main" val="328367391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Dolutegravir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 plus Lamivudine as Initial Dual Therapy</a:t>
            </a:r>
            <a:r>
              <a:rPr lang="en-US" sz="24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PADDLE: Baseline Characteristics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Cahn P, et al. J </a:t>
            </a:r>
            <a:r>
              <a:rPr lang="en-US" dirty="0" err="1"/>
              <a:t>Int</a:t>
            </a:r>
            <a:r>
              <a:rPr lang="en-US" dirty="0"/>
              <a:t> AIDS Soc. 2017;20:1-7.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284109"/>
              </p:ext>
            </p:extLst>
          </p:nvPr>
        </p:nvGraphicFramePr>
        <p:xfrm>
          <a:off x="457200" y="1524000"/>
          <a:ext cx="8229600" cy="4114798"/>
        </p:xfrm>
        <a:graphic>
          <a:graphicData uri="http://schemas.openxmlformats.org/drawingml/2006/table">
            <a:tbl>
              <a:tblPr firstRow="1" bandRow="1">
                <a:effectLst/>
                <a:tableStyleId>{00A15C55-8517-42AA-B614-E9B94910E393}</a:tableStyleId>
              </a:tblPr>
              <a:tblGrid>
                <a:gridCol w="4629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6919">
                <a:tc>
                  <a:txBody>
                    <a:bodyPr/>
                    <a:lstStyle/>
                    <a:p>
                      <a:r>
                        <a:rPr lang="en-US" dirty="0"/>
                        <a:t>Demographic</a:t>
                      </a:r>
                      <a:r>
                        <a:rPr lang="en-US" baseline="0" dirty="0"/>
                        <a:t> and </a:t>
                      </a:r>
                      <a:br>
                        <a:rPr lang="en-US" baseline="0" dirty="0"/>
                      </a:br>
                      <a:r>
                        <a:rPr lang="en-US" baseline="0" dirty="0"/>
                        <a:t>Baseline </a:t>
                      </a:r>
                      <a:r>
                        <a:rPr lang="en-US" dirty="0"/>
                        <a:t>Characteristics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Dolutegravir</a:t>
                      </a:r>
                      <a:r>
                        <a:rPr lang="en-US" dirty="0"/>
                        <a:t> +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Lamivudine</a:t>
                      </a:r>
                      <a:br>
                        <a:rPr lang="en-US" dirty="0"/>
                      </a:br>
                      <a:r>
                        <a:rPr lang="en-US" sz="1600" b="0" dirty="0"/>
                        <a:t>(n = 20)</a:t>
                      </a: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57F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893">
                <a:tc>
                  <a:txBody>
                    <a:bodyPr/>
                    <a:lstStyle/>
                    <a:p>
                      <a:r>
                        <a:rPr lang="en-US" dirty="0"/>
                        <a:t>Age</a:t>
                      </a:r>
                      <a:r>
                        <a:rPr lang="en-US" baseline="0" dirty="0"/>
                        <a:t> (years), </a:t>
                      </a:r>
                      <a:r>
                        <a:rPr lang="en-US" dirty="0"/>
                        <a:t>median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 years</a:t>
                      </a: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893">
                <a:tc>
                  <a:txBody>
                    <a:bodyPr/>
                    <a:lstStyle/>
                    <a:p>
                      <a:r>
                        <a:rPr lang="en-US" dirty="0"/>
                        <a:t>Male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 (95%)</a:t>
                      </a: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3E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6307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  <a:spcBef>
                          <a:spcPts val="600"/>
                        </a:spcBef>
                      </a:pPr>
                      <a:r>
                        <a:rPr lang="en-US" dirty="0"/>
                        <a:t>Mode</a:t>
                      </a:r>
                      <a:r>
                        <a:rPr lang="en-US" baseline="0" dirty="0"/>
                        <a:t> of Transmission</a:t>
                      </a:r>
                      <a:br>
                        <a:rPr lang="en-US" baseline="0" dirty="0"/>
                      </a:br>
                      <a:r>
                        <a:rPr lang="en-US" baseline="0" dirty="0"/>
                        <a:t>  MSM</a:t>
                      </a:r>
                      <a:br>
                        <a:rPr lang="en-US" baseline="0" dirty="0"/>
                      </a:br>
                      <a:r>
                        <a:rPr lang="en-US" baseline="0" dirty="0"/>
                        <a:t>  Heterosexual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Bef>
                          <a:spcPts val="600"/>
                        </a:spcBef>
                      </a:pPr>
                      <a:r>
                        <a:rPr lang="en-US" dirty="0"/>
                        <a:t/>
                      </a:r>
                      <a:br>
                        <a:rPr lang="en-US" dirty="0"/>
                      </a:br>
                      <a:r>
                        <a:rPr lang="en-US" dirty="0"/>
                        <a:t>15 (75%)</a:t>
                      </a:r>
                      <a:br>
                        <a:rPr lang="en-US" dirty="0"/>
                      </a:br>
                      <a:r>
                        <a:rPr lang="en-US" dirty="0"/>
                        <a:t>5 (25%)</a:t>
                      </a: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1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893">
                <a:tc>
                  <a:txBody>
                    <a:bodyPr/>
                    <a:lstStyle/>
                    <a:p>
                      <a:r>
                        <a:rPr lang="en-US" dirty="0"/>
                        <a:t>HIV RNA (copies/mL), median</a:t>
                      </a: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24,128</a:t>
                      </a: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893">
                <a:tc>
                  <a:txBody>
                    <a:bodyPr/>
                    <a:lstStyle/>
                    <a:p>
                      <a:r>
                        <a:rPr lang="en-US" baseline="0" dirty="0"/>
                        <a:t>CD4 count (cells/mm</a:t>
                      </a:r>
                      <a:r>
                        <a:rPr lang="en-US" baseline="30000" dirty="0"/>
                        <a:t>3</a:t>
                      </a:r>
                      <a:r>
                        <a:rPr lang="en-US" baseline="0" dirty="0"/>
                        <a:t>), median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3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507</a:t>
                      </a:r>
                      <a:endParaRPr lang="en-US" baseline="30000" dirty="0"/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3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976367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Dolutegravir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 plus Lamivudine as Initial Dual Therapy</a:t>
            </a:r>
            <a:r>
              <a:rPr lang="en-US" sz="24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4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PADDLE: </a:t>
            </a:r>
            <a:r>
              <a:rPr lang="en-US" sz="31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Results</a:t>
            </a:r>
            <a:endParaRPr lang="en-US" sz="31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Week 48 </a:t>
            </a:r>
            <a:r>
              <a:rPr lang="en-US" dirty="0" err="1"/>
              <a:t>Virologic</a:t>
            </a:r>
            <a:r>
              <a:rPr lang="en-US" dirty="0"/>
              <a:t> Response (by FDA Snapshot Analysis)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Cahn P, et al. J </a:t>
            </a:r>
            <a:r>
              <a:rPr lang="en-US" dirty="0" err="1"/>
              <a:t>Int</a:t>
            </a:r>
            <a:r>
              <a:rPr lang="en-US" dirty="0"/>
              <a:t> AIDS Soc. 2017;20:1-7.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452940"/>
              </p:ext>
            </p:extLst>
          </p:nvPr>
        </p:nvGraphicFramePr>
        <p:xfrm>
          <a:off x="1146048" y="1752600"/>
          <a:ext cx="6851904" cy="3639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5420379"/>
            <a:ext cx="9144000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 lIns="457200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400" dirty="0">
                <a:latin typeface="+mn-lt"/>
              </a:rPr>
              <a:t>*Other 2 participants: </a:t>
            </a:r>
            <a:br>
              <a:rPr lang="en-US" sz="1400" dirty="0">
                <a:latin typeface="+mn-lt"/>
              </a:rPr>
            </a:br>
            <a:r>
              <a:rPr lang="en-US" sz="1400" dirty="0">
                <a:latin typeface="+mn-lt"/>
              </a:rPr>
              <a:t>  - 1 committed suicide during study</a:t>
            </a:r>
            <a:br>
              <a:rPr lang="en-US" sz="1400" dirty="0">
                <a:latin typeface="+mn-lt"/>
              </a:rPr>
            </a:br>
            <a:r>
              <a:rPr lang="en-US" sz="1400" dirty="0">
                <a:latin typeface="+mn-lt"/>
              </a:rPr>
              <a:t>  - 1 developed virologic failure </a:t>
            </a:r>
            <a:r>
              <a:rPr lang="en-US" sz="1400" dirty="0">
                <a:latin typeface="Arial"/>
                <a:cs typeface="Arial"/>
              </a:rPr>
              <a:t>with HIV RNA = 99 copies/mL at week 36 and 246 copies/mL at week 39;  </a:t>
            </a:r>
            <a:br>
              <a:rPr lang="en-US" sz="1400" dirty="0">
                <a:latin typeface="Arial"/>
                <a:cs typeface="Arial"/>
              </a:rPr>
            </a:br>
            <a:r>
              <a:rPr lang="en-US" sz="1400" dirty="0">
                <a:latin typeface="Arial"/>
                <a:cs typeface="Arial"/>
              </a:rPr>
              <a:t>     patient had HIV RNA &lt;50 copies/mL at week 48 (baseline HIV RNA = 106,320 copies/mL)</a:t>
            </a:r>
          </a:p>
        </p:txBody>
      </p:sp>
      <p:sp>
        <p:nvSpPr>
          <p:cNvPr id="9" name="Rectangle 8"/>
          <p:cNvSpPr/>
          <p:nvPr/>
        </p:nvSpPr>
        <p:spPr>
          <a:xfrm>
            <a:off x="4114800" y="4775532"/>
            <a:ext cx="175260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00" dirty="0">
                <a:solidFill>
                  <a:schemeClr val="bg1"/>
                </a:solidFill>
              </a:rPr>
              <a:t>18/20*</a:t>
            </a:r>
          </a:p>
        </p:txBody>
      </p:sp>
    </p:spTree>
    <p:extLst>
      <p:ext uri="{BB962C8B-B14F-4D97-AF65-F5344CB8AC3E}">
        <p14:creationId xmlns:p14="http://schemas.microsoft.com/office/powerpoint/2010/main" val="85988707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Dolutegravir</a:t>
            </a:r>
            <a:r>
              <a:rPr lang="en-US" sz="2400" dirty="0">
                <a:solidFill>
                  <a:schemeClr val="accent2">
                    <a:lumMod val="20000"/>
                    <a:lumOff val="80000"/>
                  </a:schemeClr>
                </a:solidFill>
                <a:ea typeface="ＭＳ Ｐゴシック" pitchFamily="22" charset="-128"/>
                <a:cs typeface="ＭＳ Ｐゴシック" pitchFamily="22" charset="-128"/>
              </a:rPr>
              <a:t> plus Lamivudine as Initial Dual Therapy</a:t>
            </a: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/>
            </a:r>
            <a:b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</a:br>
            <a:r>
              <a:rPr lang="en-US" sz="2800" dirty="0">
                <a:solidFill>
                  <a:srgbClr val="FFFFFF"/>
                </a:solidFill>
                <a:ea typeface="ＭＳ Ｐゴシック" pitchFamily="22" charset="-128"/>
                <a:cs typeface="ＭＳ Ｐゴシック" pitchFamily="22" charset="-128"/>
              </a:rPr>
              <a:t>PADDLE: Conclusion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Cahn P, et al. J </a:t>
            </a:r>
            <a:r>
              <a:rPr lang="en-US" dirty="0" err="1"/>
              <a:t>Int</a:t>
            </a:r>
            <a:r>
              <a:rPr lang="en-US" dirty="0"/>
              <a:t> AIDS Soc. 2017;20:1-7.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840905"/>
              </p:ext>
            </p:extLst>
          </p:nvPr>
        </p:nvGraphicFramePr>
        <p:xfrm>
          <a:off x="0" y="2428241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32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“T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his novel dual regimen of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</a:rPr>
                        <a:t>dolutegravir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 and lamivudine warrants further clinical research and consideration as a potential therapeutic option for ARV-therapy-naive patients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56651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823707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46512</TotalTime>
  <Words>261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Geneva</vt:lpstr>
      <vt:lpstr>Lucida Grande</vt:lpstr>
      <vt:lpstr>Times New Roman</vt:lpstr>
      <vt:lpstr>NCRC</vt:lpstr>
      <vt:lpstr>Dolutegravir + Lamivudine as Initial Dual Therapy PADDLE</vt:lpstr>
      <vt:lpstr>Dolutegravir plus Lamivudine as Initial Dual Therapy PADDLE: Design</vt:lpstr>
      <vt:lpstr>Dolutegravir plus Lamivudine as Initial Dual Therapy PADDLE: Baseline Characteristics</vt:lpstr>
      <vt:lpstr>Dolutegravir plus Lamivudine as Initial Dual Therapy PADDLE: Results</vt:lpstr>
      <vt:lpstr>Dolutegravir plus Lamivudine as Initial Dual Therapy PADDLE: Conclusion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2092</cp:revision>
  <cp:lastPrinted>2008-02-05T14:34:24Z</cp:lastPrinted>
  <dcterms:created xsi:type="dcterms:W3CDTF">2010-11-28T05:36:22Z</dcterms:created>
  <dcterms:modified xsi:type="dcterms:W3CDTF">2020-01-08T16:32:33Z</dcterms:modified>
</cp:coreProperties>
</file>