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1149" r:id="rId2"/>
    <p:sldId id="1150" r:id="rId3"/>
    <p:sldId id="1151" r:id="rId4"/>
    <p:sldId id="1152" r:id="rId5"/>
    <p:sldId id="1153" r:id="rId6"/>
    <p:sldId id="1154" r:id="rId7"/>
    <p:sldId id="1109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7664"/>
    <a:srgbClr val="968968"/>
    <a:srgbClr val="54737F"/>
    <a:srgbClr val="DBE4E9"/>
    <a:srgbClr val="6C6C6C"/>
    <a:srgbClr val="C2C2C2"/>
    <a:srgbClr val="676767"/>
    <a:srgbClr val="E2EAEF"/>
    <a:srgbClr val="D5D5D5"/>
    <a:srgbClr val="196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83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200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82869616990239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Dolutegravir Monotherapy (n=50*)</c:v>
                </c:pt>
              </c:strCache>
            </c:strRef>
          </c:tx>
          <c:spPr>
            <a:solidFill>
              <a:schemeClr val="accent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HIV RNA &lt;50</c:v>
                </c:pt>
              </c:strCache>
            </c:strRef>
          </c:cat>
          <c:val>
            <c:numRef>
              <c:f>Sheet1!$B$2:$B$2</c:f>
              <c:numCache>
                <c:formatCode>0.0</c:formatCode>
                <c:ptCount val="1"/>
                <c:pt idx="0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8E-C64E-BB33-49964F0626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3-Drug ART (n=53)</c:v>
                </c:pt>
              </c:strCache>
            </c:strRef>
          </c:tx>
          <c:spPr>
            <a:solidFill>
              <a:srgbClr val="54737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lang="en-US"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HIV RNA &lt;50</c:v>
                </c:pt>
              </c:strCache>
            </c:strRef>
          </c:cat>
          <c:val>
            <c:numRef>
              <c:f>Sheet1!$C$2:$C$2</c:f>
              <c:numCache>
                <c:formatCode>0.0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8E-C64E-BB33-49964F0626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5"/>
        <c:axId val="-2068391624"/>
        <c:axId val="-2068706504"/>
      </c:barChart>
      <c:catAx>
        <c:axId val="-2068391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06870650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870650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 b="1"/>
                </a:pPr>
                <a:r>
                  <a:rPr lang="en-US" sz="1600" b="1" dirty="0"/>
                  <a:t>HIV RNA &lt;200 copies/mL (%)</a:t>
                </a:r>
              </a:p>
            </c:rich>
          </c:tx>
          <c:layout>
            <c:manualLayout>
              <c:xMode val="edge"/>
              <c:yMode val="edge"/>
              <c:x val="9.0816078545737297E-3"/>
              <c:y val="0.1766984667268959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68391624"/>
        <c:crosses val="autoZero"/>
        <c:crossBetween val="between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6659971323029102"/>
          <c:y val="1.8543358318437099E-2"/>
          <c:w val="0.69655195878292997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84202279029716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Dolutegravir Monotherapy (n = 95)</c:v>
                </c:pt>
              </c:strCache>
            </c:strRef>
          </c:tx>
          <c:spPr>
            <a:solidFill>
              <a:srgbClr val="6E4B7D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HIV RNA &lt;50</c:v>
                </c:pt>
              </c:strCache>
            </c:strRef>
          </c:cat>
          <c:val>
            <c:numRef>
              <c:f>Sheet1!$B$2:$B$2</c:f>
              <c:numCache>
                <c:formatCode>0.0</c:formatCode>
                <c:ptCount val="1"/>
                <c:pt idx="0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A8-AE4F-92CF-581165B15B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Concurrent Controls (n = 152)</c:v>
                </c:pt>
              </c:strCache>
            </c:strRef>
          </c:tx>
          <c:spPr>
            <a:solidFill>
              <a:srgbClr val="968968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lang="en-US"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HIV RNA &lt;50</c:v>
                </c:pt>
              </c:strCache>
            </c:strRef>
          </c:cat>
          <c:val>
            <c:numRef>
              <c:f>Sheet1!$C$2:$C$2</c:f>
              <c:numCache>
                <c:formatCode>0.0</c:formatCode>
                <c:ptCount val="1"/>
                <c:pt idx="0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A8-AE4F-92CF-581165B15B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0"/>
        <c:axId val="-2133674184"/>
        <c:axId val="-2133808456"/>
      </c:barChart>
      <c:catAx>
        <c:axId val="-21336741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13380845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3380845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 b="1"/>
                </a:pPr>
                <a:r>
                  <a:rPr lang="en-US" sz="1600" b="1" dirty="0"/>
                  <a:t> HIV RNA &lt;200 copies/mL (%)</a:t>
                </a:r>
              </a:p>
            </c:rich>
          </c:tx>
          <c:layout>
            <c:manualLayout>
              <c:xMode val="edge"/>
              <c:yMode val="edge"/>
              <c:x val="2.67580349626108E-3"/>
              <c:y val="0.1345464682964639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13367418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5845850047046001"/>
          <c:y val="2.03427831903388E-2"/>
          <c:w val="0.81380676472044799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627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670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>
                <a:ea typeface="ＭＳ Ｐゴシック" pitchFamily="22" charset="-128"/>
                <a:cs typeface="ＭＳ Ｐゴシック" pitchFamily="22" charset="-128"/>
              </a:rPr>
              <a:t>Dolutegravir as Maintenance Monotherapy</a:t>
            </a:r>
            <a:r>
              <a:rPr lang="en-US" sz="2700" b="0" dirty="0"/>
              <a:t/>
            </a:r>
            <a:br>
              <a:rPr lang="en-US" sz="2700" b="0" dirty="0"/>
            </a:br>
            <a:r>
              <a:rPr lang="en-US" dirty="0" smtClean="0"/>
              <a:t>DOMONO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D7AF21-07E8-3145-B741-452D0360F1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7615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as Maintenance Monotherapy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DOMONO: Design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Wijting</a:t>
            </a:r>
            <a:r>
              <a:rPr lang="en-US" dirty="0"/>
              <a:t> I, et al. Lancet HIV. 2017;4;e547-54.</a:t>
            </a:r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 rot="1169337" flipV="1">
            <a:off x="4312961" y="3122582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rot="20430663">
            <a:off x="4312961" y="3732182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graphicFrame>
        <p:nvGraphicFramePr>
          <p:cNvPr id="8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961405"/>
              </p:ext>
            </p:extLst>
          </p:nvPr>
        </p:nvGraphicFramePr>
        <p:xfrm>
          <a:off x="263025" y="1295400"/>
          <a:ext cx="4114800" cy="512492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0682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DOMONO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8318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Randomized, open-label, phase 2, non-inferiority trial conducted at 2 centers in Netherlands to determine if dolutegravir monotherapy is noninferior to combination antiretroviral therapy in maintaining viral suppression.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Criteria: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Age ≥18 years old</a:t>
                      </a:r>
                      <a:b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On 3-drug ART</a:t>
                      </a: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/>
                      </a:r>
                      <a:b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- HIV RNA &lt;50 copies/mL for ≥6 months</a:t>
                      </a: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/>
                      </a:r>
                      <a:b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HIV RNA zenith &lt;100,000 copies/mL</a:t>
                      </a:r>
                      <a:b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CD4 count nadir &gt;200 cells/mm</a:t>
                      </a:r>
                      <a:r>
                        <a:rPr lang="en-US" sz="1600" b="0" u="none" baseline="300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3</a:t>
                      </a: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/>
                      </a:r>
                      <a:b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- No baseline HIV drug resistance</a:t>
                      </a:r>
                      <a:b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- No history of virologic failure</a:t>
                      </a:r>
                      <a:b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- No HBV co-infection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0" u="none" baseline="0" dirty="0" err="1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Dolutegravir</a:t>
                      </a: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 Regimen</a:t>
                      </a: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/>
                      </a:r>
                      <a:b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</a:t>
                      </a:r>
                      <a:r>
                        <a:rPr lang="en-US" sz="1600" b="0" u="none" baseline="0" dirty="0" err="1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Dolutegravir</a:t>
                      </a: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50 mg once daily</a:t>
                      </a:r>
                      <a:endParaRPr lang="en-US" sz="1600" b="0" u="none" baseline="0" dirty="0">
                        <a:solidFill>
                          <a:srgbClr val="000000"/>
                        </a:solidFill>
                        <a:latin typeface="+mn-lt"/>
                        <a:cs typeface="+mn-cs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ctangle 7"/>
          <p:cNvSpPr>
            <a:spLocks noChangeArrowheads="1"/>
          </p:cNvSpPr>
          <p:nvPr/>
        </p:nvSpPr>
        <p:spPr bwMode="ltGray">
          <a:xfrm>
            <a:off x="4851524" y="2438400"/>
            <a:ext cx="4054516" cy="10911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400" i="1" dirty="0">
                <a:latin typeface="Arial"/>
                <a:cs typeface="Arial"/>
              </a:rPr>
              <a:t>Immediate Switch to Monotherapy</a:t>
            </a:r>
          </a:p>
          <a:p>
            <a:pPr algn="ctr"/>
            <a:r>
              <a:rPr lang="en-US" sz="1800" b="1" dirty="0" err="1">
                <a:solidFill>
                  <a:srgbClr val="000000"/>
                </a:solidFill>
                <a:latin typeface="Arial"/>
                <a:cs typeface="Arial"/>
              </a:rPr>
              <a:t>Dolutegravir</a:t>
            </a:r>
            <a:endParaRPr lang="en-US" sz="1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51)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ltGray">
          <a:xfrm>
            <a:off x="4851524" y="3657600"/>
            <a:ext cx="2006259" cy="1091179"/>
          </a:xfrm>
          <a:prstGeom prst="rect">
            <a:avLst/>
          </a:prstGeom>
          <a:solidFill>
            <a:srgbClr val="DBE4E9"/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Continue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3-Drug ART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53)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ltGray">
          <a:xfrm>
            <a:off x="4851524" y="5257800"/>
            <a:ext cx="4038600" cy="990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400" i="1" dirty="0">
                <a:solidFill>
                  <a:srgbClr val="000000"/>
                </a:solidFill>
                <a:latin typeface="Arial"/>
                <a:cs typeface="Arial"/>
              </a:rPr>
              <a:t>Separate Control Group</a:t>
            </a:r>
          </a:p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3-Drug ART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152)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51524" y="1459468"/>
            <a:ext cx="2008631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24 weeks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ltGray">
          <a:xfrm>
            <a:off x="6890524" y="3657600"/>
            <a:ext cx="2006259" cy="10911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400" i="1" dirty="0">
                <a:latin typeface="Arial"/>
                <a:cs typeface="Arial"/>
              </a:rPr>
              <a:t>Delayed Monotherapy</a:t>
            </a:r>
          </a:p>
          <a:p>
            <a:pPr algn="ctr"/>
            <a:r>
              <a:rPr lang="en-US" sz="1800" b="1" dirty="0" err="1">
                <a:solidFill>
                  <a:srgbClr val="000000"/>
                </a:solidFill>
                <a:latin typeface="Arial"/>
                <a:cs typeface="Arial"/>
              </a:rPr>
              <a:t>Dolutegravir</a:t>
            </a:r>
            <a:endParaRPr lang="en-US" sz="1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47)</a:t>
            </a:r>
            <a:b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6/53 did not switch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82169" y="1459468"/>
            <a:ext cx="2008631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24 weeks</a:t>
            </a:r>
          </a:p>
        </p:txBody>
      </p:sp>
      <p:sp>
        <p:nvSpPr>
          <p:cNvPr id="24" name="Line 11"/>
          <p:cNvSpPr>
            <a:spLocks noChangeAspect="1" noChangeShapeType="1"/>
          </p:cNvSpPr>
          <p:nvPr/>
        </p:nvSpPr>
        <p:spPr bwMode="auto">
          <a:xfrm rot="20430663">
            <a:off x="6771325" y="4197653"/>
            <a:ext cx="305320" cy="11210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538956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as Maintenance Monotherapy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DOMONO: Baseline Characteristics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Wijting</a:t>
            </a:r>
            <a:r>
              <a:rPr lang="en-US" dirty="0"/>
              <a:t> I, et al. Lancet HIV. 2017;4;e547-54.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012222"/>
              </p:ext>
            </p:extLst>
          </p:nvPr>
        </p:nvGraphicFramePr>
        <p:xfrm>
          <a:off x="399668" y="1371600"/>
          <a:ext cx="8363332" cy="4815840"/>
        </p:xfrm>
        <a:graphic>
          <a:graphicData uri="http://schemas.openxmlformats.org/drawingml/2006/table">
            <a:tbl>
              <a:tblPr firstRow="1" bandRow="1">
                <a:effectLst/>
                <a:tableStyleId>{00A15C55-8517-42AA-B614-E9B94910E393}</a:tableStyleId>
              </a:tblPr>
              <a:tblGrid>
                <a:gridCol w="3717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3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9317">
                <a:tc>
                  <a:txBody>
                    <a:bodyPr/>
                    <a:lstStyle/>
                    <a:p>
                      <a:r>
                        <a:rPr lang="en-US" sz="1600" dirty="0"/>
                        <a:t>Baseline Characteristic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Immediate Switch to DTG</a:t>
                      </a:r>
                      <a:r>
                        <a:rPr lang="en-US" sz="1600" baseline="0" dirty="0"/>
                        <a:t> Monotherapy</a:t>
                      </a:r>
                      <a:r>
                        <a:rPr lang="en-US" sz="1600" dirty="0"/>
                        <a:t> </a:t>
                      </a:r>
                      <a:br>
                        <a:rPr lang="en-US" sz="1600" dirty="0"/>
                      </a:br>
                      <a:r>
                        <a:rPr lang="en-US" sz="1400" dirty="0"/>
                        <a:t>(n = 51)</a:t>
                      </a:r>
                    </a:p>
                  </a:txBody>
                  <a:tcPr anchor="ctr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Delayed Switch to DTG Monotherapy </a:t>
                      </a:r>
                      <a:br>
                        <a:rPr lang="en-US" sz="1600" dirty="0"/>
                      </a:br>
                      <a:r>
                        <a:rPr lang="en-US" sz="1400" dirty="0"/>
                        <a:t>(n = 53)</a:t>
                      </a: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473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r>
                        <a:rPr lang="en-US" sz="1600" dirty="0"/>
                        <a:t>Age (median, years)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B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r>
                        <a:rPr lang="en-US" sz="1600" dirty="0"/>
                        <a:t>Male, 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48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B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r>
                        <a:rPr lang="en-US" sz="1600" dirty="0"/>
                        <a:t>MSM, 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77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B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r>
                        <a:rPr lang="en-US" sz="1600" dirty="0"/>
                        <a:t>Caucasian ethnicity, 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79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B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r>
                        <a:rPr lang="en-US" sz="1600" dirty="0"/>
                        <a:t>On TDF before switch, 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85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B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r>
                        <a:rPr lang="en-US" sz="1600" dirty="0"/>
                        <a:t>On NNRTI + 2 NRTI’s before switch, 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81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B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r>
                        <a:rPr lang="en-US" sz="1600" dirty="0"/>
                        <a:t>On PI + 2 NRTI’s before switch, 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B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r>
                        <a:rPr lang="en-US" sz="1600" dirty="0"/>
                        <a:t>On INSTI + 2 NRTI’s before switch, 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B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r>
                        <a:rPr lang="en-US" sz="1600" dirty="0"/>
                        <a:t>Receiving a STR before switch, 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63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77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B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r>
                        <a:rPr lang="en-US" sz="1600" dirty="0"/>
                        <a:t>Time on ART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(median, months)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43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B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r>
                        <a:rPr lang="en-US" sz="1600" dirty="0"/>
                        <a:t>HIV RNA zenith (median, copies/mL)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29,300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44,877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B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CD4 T-cell nadir (median, cells/mm</a:t>
                      </a:r>
                      <a:r>
                        <a:rPr lang="en-US" sz="1600" baseline="30000" dirty="0"/>
                        <a:t>3</a:t>
                      </a:r>
                      <a:r>
                        <a:rPr lang="en-US" sz="16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320</a:t>
                      </a:r>
                      <a:endParaRPr lang="en-US" sz="1600" baseline="300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380</a:t>
                      </a:r>
                      <a:endParaRPr lang="en-US" sz="1600" baseline="30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01507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as Maintenance Monotherapy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DOMONO: 24-Week Results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24 </a:t>
            </a:r>
            <a:r>
              <a:rPr lang="en-US" dirty="0" err="1"/>
              <a:t>Virologic</a:t>
            </a:r>
            <a:r>
              <a:rPr lang="en-US" dirty="0"/>
              <a:t> Suppression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Wijting</a:t>
            </a:r>
            <a:r>
              <a:rPr lang="en-US" dirty="0"/>
              <a:t> I, et al. Lancet HIV. 2017;4;e547-54.</a:t>
            </a:r>
          </a:p>
        </p:txBody>
      </p: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689461"/>
              </p:ext>
            </p:extLst>
          </p:nvPr>
        </p:nvGraphicFramePr>
        <p:xfrm>
          <a:off x="457200" y="1752600"/>
          <a:ext cx="8229600" cy="4094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5019840" y="5257800"/>
            <a:ext cx="1439954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53/53</a:t>
            </a:r>
          </a:p>
        </p:txBody>
      </p:sp>
      <p:sp>
        <p:nvSpPr>
          <p:cNvPr id="8" name="Rectangle 7"/>
          <p:cNvSpPr/>
          <p:nvPr/>
        </p:nvSpPr>
        <p:spPr>
          <a:xfrm>
            <a:off x="3539613" y="5257800"/>
            <a:ext cx="140601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49/50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52600" y="5856703"/>
            <a:ext cx="6611259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/>
              </a:rPr>
              <a:t>*One of 51 participants in the immediate DTG switch arm discontinued treatment after </a:t>
            </a:r>
            <a:r>
              <a:rPr lang="en-US" sz="1400">
                <a:latin typeface="Arial"/>
              </a:rPr>
              <a:t>12 weeks because </a:t>
            </a:r>
            <a:r>
              <a:rPr lang="en-US" sz="1400" dirty="0">
                <a:latin typeface="Arial"/>
              </a:rPr>
              <a:t>of disturbed sleep (HIV RNA &lt;50 copies/mL at the time)</a:t>
            </a:r>
          </a:p>
        </p:txBody>
      </p:sp>
    </p:spTree>
    <p:extLst>
      <p:ext uri="{BB962C8B-B14F-4D97-AF65-F5344CB8AC3E}">
        <p14:creationId xmlns:p14="http://schemas.microsoft.com/office/powerpoint/2010/main" val="294267979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as Maintenance Monotherapy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DOMONO: 48-Week Results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Wijting</a:t>
            </a:r>
            <a:r>
              <a:rPr lang="en-US" dirty="0"/>
              <a:t> I, et al. Lancet HIV. 2017;4;e547-54.</a:t>
            </a:r>
          </a:p>
        </p:txBody>
      </p: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235975"/>
              </p:ext>
            </p:extLst>
          </p:nvPr>
        </p:nvGraphicFramePr>
        <p:xfrm>
          <a:off x="533400" y="1828817"/>
          <a:ext cx="8077200" cy="3752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0" y="5647684"/>
            <a:ext cx="9143999" cy="7865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lIns="365760" rtlCol="0">
            <a:spAutoFit/>
          </a:bodyPr>
          <a:lstStyle/>
          <a:p>
            <a:pPr marL="100584" indent="-100584">
              <a:lnSpc>
                <a:spcPts val="1600"/>
              </a:lnSpc>
              <a:spcBef>
                <a:spcPts val="60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1300" dirty="0">
                <a:latin typeface="Arial"/>
                <a:cs typeface="Arial"/>
              </a:rPr>
              <a:t>Study stopped early; 8 virologic failures in </a:t>
            </a:r>
            <a:r>
              <a:rPr lang="en-US" sz="1300" dirty="0" err="1">
                <a:latin typeface="Arial"/>
                <a:cs typeface="Arial"/>
              </a:rPr>
              <a:t>dolutegravir</a:t>
            </a:r>
            <a:r>
              <a:rPr lang="en-US" sz="1300" dirty="0">
                <a:latin typeface="Arial"/>
                <a:cs typeface="Arial"/>
              </a:rPr>
              <a:t> arm, 3 with INSTI resistance (N155H, R263K, S230R)</a:t>
            </a:r>
          </a:p>
          <a:p>
            <a:pPr marL="100584" indent="-100584">
              <a:lnSpc>
                <a:spcPts val="1600"/>
              </a:lnSpc>
              <a:spcBef>
                <a:spcPts val="60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1300" dirty="0">
                <a:latin typeface="Arial"/>
                <a:cs typeface="Arial"/>
              </a:rPr>
              <a:t>RNA at failure 678-4,990 copies/mL with one exception (71,600 copies/mL); all reported &gt;95% adherence and all suppressed with re-initiation of cART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 Virologic Suppression (Entire Study Population)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564125" y="4191000"/>
            <a:ext cx="838200" cy="304800"/>
          </a:xfrm>
          <a:prstGeom prst="roundRect">
            <a:avLst/>
          </a:prstGeom>
          <a:solidFill>
            <a:srgbClr val="4040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p = 0.02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49040" y="5080000"/>
            <a:ext cx="99060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87/95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98440" y="5097762"/>
            <a:ext cx="990600" cy="292388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1300" dirty="0">
                <a:solidFill>
                  <a:srgbClr val="FFFFFF"/>
                </a:solidFill>
                <a:latin typeface="Arial"/>
              </a:rPr>
              <a:t>149/152</a:t>
            </a:r>
          </a:p>
        </p:txBody>
      </p:sp>
    </p:spTree>
    <p:extLst>
      <p:ext uri="{BB962C8B-B14F-4D97-AF65-F5344CB8AC3E}">
        <p14:creationId xmlns:p14="http://schemas.microsoft.com/office/powerpoint/2010/main" val="350223887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428241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Dolutegravir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monotherapy was non-inferior to combination ART at 24 weeks. However,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virological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failure continued to occur thereafter and led to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dolutegravir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resistance.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Dolutegravir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should not be used as maintenance monotherapy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as Maintenance Monotherapy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DOMONO: Conclusion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Wijting</a:t>
            </a:r>
            <a:r>
              <a:rPr lang="en-US" dirty="0"/>
              <a:t> I, et al. Lancet HIV. 2017;4;e547-54.</a:t>
            </a:r>
          </a:p>
        </p:txBody>
      </p:sp>
    </p:spTree>
    <p:extLst>
      <p:ext uri="{BB962C8B-B14F-4D97-AF65-F5344CB8AC3E}">
        <p14:creationId xmlns:p14="http://schemas.microsoft.com/office/powerpoint/2010/main" val="31098145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17460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46638</TotalTime>
  <Words>542</Words>
  <Application>Microsoft Office PowerPoint</Application>
  <PresentationFormat>On-screen Show (4:3)</PresentationFormat>
  <Paragraphs>80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Dolutegravir as Maintenance Monotherapy DOMONO</vt:lpstr>
      <vt:lpstr>Dolutegravir as Maintenance Monotherapy DOMONO: Design</vt:lpstr>
      <vt:lpstr>Dolutegravir as Maintenance Monotherapy DOMONO: Baseline Characteristics</vt:lpstr>
      <vt:lpstr>Dolutegravir as Maintenance Monotherapy DOMONO: 24-Week Results</vt:lpstr>
      <vt:lpstr>Dolutegravir as Maintenance Monotherapy DOMONO: 48-Week Results</vt:lpstr>
      <vt:lpstr>Dolutegravir as Maintenance Monotherapy DOMONO: Conclusion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2123</cp:revision>
  <cp:lastPrinted>2020-02-14T23:34:52Z</cp:lastPrinted>
  <dcterms:created xsi:type="dcterms:W3CDTF">2010-11-28T05:36:22Z</dcterms:created>
  <dcterms:modified xsi:type="dcterms:W3CDTF">2020-02-20T23:17:03Z</dcterms:modified>
</cp:coreProperties>
</file>