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5"/>
  </p:notesMasterIdLst>
  <p:handoutMasterIdLst>
    <p:handoutMasterId r:id="rId16"/>
  </p:handoutMasterIdLst>
  <p:sldIdLst>
    <p:sldId id="1120" r:id="rId2"/>
    <p:sldId id="1121" r:id="rId3"/>
    <p:sldId id="1122" r:id="rId4"/>
    <p:sldId id="1123" r:id="rId5"/>
    <p:sldId id="1124" r:id="rId6"/>
    <p:sldId id="1125" r:id="rId7"/>
    <p:sldId id="1126" r:id="rId8"/>
    <p:sldId id="1127" r:id="rId9"/>
    <p:sldId id="1128" r:id="rId10"/>
    <p:sldId id="1129" r:id="rId11"/>
    <p:sldId id="1332" r:id="rId12"/>
    <p:sldId id="1333" r:id="rId13"/>
    <p:sldId id="1130" r:id="rId1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3D2"/>
    <a:srgbClr val="733677"/>
    <a:srgbClr val="A56C52"/>
    <a:srgbClr val="54737F"/>
    <a:srgbClr val="85568E"/>
    <a:srgbClr val="7F7F7F"/>
    <a:srgbClr val="A07870"/>
    <a:srgbClr val="91584E"/>
    <a:srgbClr val="AD8200"/>
    <a:srgbClr val="664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94807" autoAdjust="0"/>
  </p:normalViewPr>
  <p:slideViewPr>
    <p:cSldViewPr snapToGrid="0" showGuides="1">
      <p:cViewPr varScale="1">
        <p:scale>
          <a:sx n="160" d="100"/>
          <a:sy n="160" d="100"/>
        </p:scale>
        <p:origin x="456"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3606493632742"/>
          <c:y val="0.10753123602709801"/>
          <c:w val="0.88620917177019531"/>
          <c:h val="0.7737590526878585"/>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Results</c:v>
                </c:pt>
                <c:pt idx="1">
                  <c:v>SWORD-1</c:v>
                </c:pt>
                <c:pt idx="2">
                  <c:v>SWORD-2</c:v>
                </c:pt>
              </c:strCache>
            </c:strRef>
          </c:cat>
          <c:val>
            <c:numRef>
              <c:f>Sheet1!$B$2:$B$4</c:f>
              <c:numCache>
                <c:formatCode>0</c:formatCode>
                <c:ptCount val="3"/>
                <c:pt idx="0">
                  <c:v>95</c:v>
                </c:pt>
                <c:pt idx="1">
                  <c:v>95</c:v>
                </c:pt>
                <c:pt idx="2">
                  <c:v>94</c:v>
                </c:pt>
              </c:numCache>
            </c:numRef>
          </c:val>
          <c:extLst>
            <c:ext xmlns:c16="http://schemas.microsoft.com/office/drawing/2014/chart" uri="{C3380CC4-5D6E-409C-BE32-E72D297353CC}">
              <c16:uniqueId val="{00000000-FA73-BD43-ABB3-F736DA82FEC4}"/>
            </c:ext>
          </c:extLst>
        </c:ser>
        <c:ser>
          <c:idx val="1"/>
          <c:order val="1"/>
          <c:tx>
            <c:strRef>
              <c:f>Sheet1!$C$1</c:f>
              <c:strCache>
                <c:ptCount val="1"/>
                <c:pt idx="0">
                  <c:v>Continued 3-Drug ART</c:v>
                </c:pt>
              </c:strCache>
            </c:strRef>
          </c:tx>
          <c:spPr>
            <a:gradFill>
              <a:gsLst>
                <a:gs pos="9000">
                  <a:srgbClr val="4C6973"/>
                </a:gs>
                <a:gs pos="100000">
                  <a:srgbClr val="79A7B8"/>
                </a:gs>
              </a:gsLst>
            </a:gradFill>
            <a:ln w="12700" cmpd="sng">
              <a:noFill/>
            </a:ln>
            <a:effectLst/>
            <a:scene3d>
              <a:camera prst="orthographicFront"/>
              <a:lightRig rig="threePt" dir="t"/>
            </a:scene3d>
            <a:sp3d>
              <a:bevelT w="38100" h="38100"/>
            </a:sp3d>
          </c:spPr>
          <c:invertIfNegative val="0"/>
          <c:dPt>
            <c:idx val="0"/>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3-2D42-B049-8E8B-143EF122FFD8}"/>
              </c:ext>
            </c:extLst>
          </c:dPt>
          <c:dPt>
            <c:idx val="1"/>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2-2D42-B049-8E8B-143EF122FFD8}"/>
              </c:ext>
            </c:extLst>
          </c:dPt>
          <c:dPt>
            <c:idx val="2"/>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A078-B44E-9E1E-7CCAE54CA9B2}"/>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Results</c:v>
                </c:pt>
                <c:pt idx="1">
                  <c:v>SWORD-1</c:v>
                </c:pt>
                <c:pt idx="2">
                  <c:v>SWORD-2</c:v>
                </c:pt>
              </c:strCache>
            </c:strRef>
          </c:cat>
          <c:val>
            <c:numRef>
              <c:f>Sheet1!$C$2:$C$4</c:f>
              <c:numCache>
                <c:formatCode>0</c:formatCode>
                <c:ptCount val="3"/>
                <c:pt idx="0">
                  <c:v>95</c:v>
                </c:pt>
                <c:pt idx="1">
                  <c:v>96</c:v>
                </c:pt>
                <c:pt idx="2">
                  <c:v>94</c:v>
                </c:pt>
              </c:numCache>
            </c:numRef>
          </c:val>
          <c:extLst>
            <c:ext xmlns:c16="http://schemas.microsoft.com/office/drawing/2014/chart" uri="{C3380CC4-5D6E-409C-BE32-E72D297353CC}">
              <c16:uniqueId val="{00000001-FA73-BD43-ABB3-F736DA82FEC4}"/>
            </c:ext>
          </c:extLst>
        </c:ser>
        <c:dLbls>
          <c:showLegendKey val="0"/>
          <c:showVal val="1"/>
          <c:showCatName val="0"/>
          <c:showSerName val="0"/>
          <c:showPercent val="0"/>
          <c:showBubbleSize val="0"/>
        </c:dLbls>
        <c:gapWidth val="100"/>
        <c:axId val="-1950740760"/>
        <c:axId val="-1950737752"/>
      </c:barChart>
      <c:catAx>
        <c:axId val="-1950740760"/>
        <c:scaling>
          <c:orientation val="minMax"/>
        </c:scaling>
        <c:delete val="0"/>
        <c:axPos val="b"/>
        <c:numFmt formatCode="General" sourceLinked="1"/>
        <c:majorTickMark val="out"/>
        <c:minorTickMark val="none"/>
        <c:tickLblPos val="nextTo"/>
        <c:spPr>
          <a:ln w="6350"/>
        </c:spPr>
        <c:txPr>
          <a:bodyPr/>
          <a:lstStyle/>
          <a:p>
            <a:pPr>
              <a:defRPr sz="1400"/>
            </a:pPr>
            <a:endParaRPr lang="en-US"/>
          </a:p>
        </c:txPr>
        <c:crossAx val="-1950737752"/>
        <c:crosses val="autoZero"/>
        <c:auto val="1"/>
        <c:lblAlgn val="ctr"/>
        <c:lblOffset val="1"/>
        <c:tickLblSkip val="1"/>
        <c:tickMarkSkip val="1"/>
        <c:noMultiLvlLbl val="0"/>
      </c:catAx>
      <c:valAx>
        <c:axId val="-1950737752"/>
        <c:scaling>
          <c:orientation val="minMax"/>
          <c:max val="100"/>
          <c:min val="0"/>
        </c:scaling>
        <c:delete val="0"/>
        <c:axPos val="l"/>
        <c:title>
          <c:tx>
            <c:rich>
              <a:bodyPr/>
              <a:lstStyle/>
              <a:p>
                <a:pPr>
                  <a:defRPr sz="1400" b="0"/>
                </a:pPr>
                <a:r>
                  <a:rPr lang="en-US" sz="1400" b="0"/>
                  <a:t> HIV RNA &lt;50 copies/mL (%)</a:t>
                </a:r>
              </a:p>
            </c:rich>
          </c:tx>
          <c:layout>
            <c:manualLayout>
              <c:xMode val="edge"/>
              <c:yMode val="edge"/>
              <c:x val="5.6389517377255904E-3"/>
              <c:y val="0.148015403621611"/>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507407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153976361111701"/>
          <c:y val="0"/>
          <c:w val="0.77385730265876596"/>
          <c:h val="9.1246381738207802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5306138910887079"/>
          <c:w val="0.84453618644891604"/>
          <c:h val="0.7939743404516646"/>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03EC-4A49-AEFF-DEC3139C7FC2}"/>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Sheet1!$B$2:$B$2</c:f>
              <c:numCache>
                <c:formatCode>0.0</c:formatCode>
                <c:ptCount val="1"/>
                <c:pt idx="0">
                  <c:v>95</c:v>
                </c:pt>
              </c:numCache>
            </c:numRef>
          </c:val>
          <c:extLst>
            <c:ext xmlns:c16="http://schemas.microsoft.com/office/drawing/2014/chart" uri="{C3380CC4-5D6E-409C-BE32-E72D297353CC}">
              <c16:uniqueId val="{00000000-D2A8-254F-82D0-BEA751B8EFD5}"/>
            </c:ext>
          </c:extLst>
        </c:ser>
        <c:ser>
          <c:idx val="1"/>
          <c:order val="1"/>
          <c:tx>
            <c:strRef>
              <c:f>Sheet1!$C$1</c:f>
              <c:strCache>
                <c:ptCount val="1"/>
                <c:pt idx="0">
                  <c:v>Continued 3-Drug ART</c:v>
                </c:pt>
              </c:strCache>
            </c:strRef>
          </c:tx>
          <c:spPr>
            <a:gradFill>
              <a:gsLst>
                <a:gs pos="9000">
                  <a:srgbClr val="4C6973"/>
                </a:gs>
                <a:gs pos="100000">
                  <a:srgbClr val="79A7B8"/>
                </a:gs>
              </a:gsLst>
            </a:gradFill>
            <a:ln w="12700" cmpd="sng">
              <a:noFill/>
            </a:ln>
            <a:effectLst/>
            <a:scene3d>
              <a:camera prst="orthographicFront"/>
              <a:lightRig rig="threePt" dir="t"/>
            </a:scene3d>
            <a:sp3d>
              <a:bevelT w="38100" h="38100"/>
            </a:sp3d>
          </c:spPr>
          <c:invertIfNegative val="0"/>
          <c:dPt>
            <c:idx val="0"/>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2-8158-E748-9C1E-D1288127D4F5}"/>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Sheet1!$C$2:$C$2</c:f>
              <c:numCache>
                <c:formatCode>0.0</c:formatCode>
                <c:ptCount val="1"/>
                <c:pt idx="0">
                  <c:v>95</c:v>
                </c:pt>
              </c:numCache>
            </c:numRef>
          </c:val>
          <c:extLst>
            <c:ext xmlns:c16="http://schemas.microsoft.com/office/drawing/2014/chart" uri="{C3380CC4-5D6E-409C-BE32-E72D297353CC}">
              <c16:uniqueId val="{00000001-D2A8-254F-82D0-BEA751B8EFD5}"/>
            </c:ext>
          </c:extLst>
        </c:ser>
        <c:dLbls>
          <c:showLegendKey val="0"/>
          <c:showVal val="1"/>
          <c:showCatName val="0"/>
          <c:showSerName val="0"/>
          <c:showPercent val="0"/>
          <c:showBubbleSize val="0"/>
        </c:dLbls>
        <c:gapWidth val="250"/>
        <c:overlap val="-100"/>
        <c:axId val="-1950668024"/>
        <c:axId val="-1950665048"/>
      </c:barChart>
      <c:catAx>
        <c:axId val="-1950668024"/>
        <c:scaling>
          <c:orientation val="minMax"/>
        </c:scaling>
        <c:delete val="1"/>
        <c:axPos val="b"/>
        <c:numFmt formatCode="General" sourceLinked="1"/>
        <c:majorTickMark val="out"/>
        <c:minorTickMark val="none"/>
        <c:tickLblPos val="nextTo"/>
        <c:crossAx val="-1950665048"/>
        <c:crosses val="autoZero"/>
        <c:auto val="1"/>
        <c:lblAlgn val="ctr"/>
        <c:lblOffset val="1"/>
        <c:tickLblSkip val="1"/>
        <c:tickMarkSkip val="1"/>
        <c:noMultiLvlLbl val="0"/>
      </c:catAx>
      <c:valAx>
        <c:axId val="-1950665048"/>
        <c:scaling>
          <c:orientation val="minMax"/>
          <c:max val="100"/>
          <c:min val="0"/>
        </c:scaling>
        <c:delete val="0"/>
        <c:axPos val="l"/>
        <c:title>
          <c:tx>
            <c:rich>
              <a:bodyPr/>
              <a:lstStyle/>
              <a:p>
                <a:pPr>
                  <a:defRPr sz="1300" b="0"/>
                </a:pPr>
                <a:r>
                  <a:rPr lang="en-US" sz="1300" b="0" dirty="0"/>
                  <a:t> HIV RNA &lt;50 copies/mL (%)</a:t>
                </a:r>
              </a:p>
            </c:rich>
          </c:tx>
          <c:layout>
            <c:manualLayout>
              <c:xMode val="edge"/>
              <c:yMode val="edge"/>
              <c:x val="1.6441503839797804E-2"/>
              <c:y val="0.17961607338145233"/>
            </c:manualLayout>
          </c:layout>
          <c:overlay val="0"/>
        </c:title>
        <c:numFmt formatCode="General" sourceLinked="0"/>
        <c:majorTickMark val="out"/>
        <c:minorTickMark val="none"/>
        <c:tickLblPos val="nextTo"/>
        <c:spPr>
          <a:ln w="6350" cmpd="sng">
            <a:solidFill>
              <a:srgbClr val="000000"/>
            </a:solidFill>
          </a:ln>
        </c:spPr>
        <c:crossAx val="-19506680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674212598425194"/>
          <c:y val="1.5306098536085101E-2"/>
          <c:w val="0.64734725867599885"/>
          <c:h val="0.12202464283166348"/>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0753123602709801"/>
          <c:w val="0.86151777985587796"/>
          <c:h val="0.80009753848336529"/>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SWORD-1</c:v>
                </c:pt>
                <c:pt idx="1">
                  <c:v>SWORD-2</c:v>
                </c:pt>
              </c:strCache>
            </c:strRef>
          </c:cat>
          <c:val>
            <c:numRef>
              <c:f>Sheet1!$B$2:$B$3</c:f>
              <c:numCache>
                <c:formatCode>0</c:formatCode>
                <c:ptCount val="2"/>
                <c:pt idx="0">
                  <c:v>95</c:v>
                </c:pt>
                <c:pt idx="1">
                  <c:v>94</c:v>
                </c:pt>
              </c:numCache>
            </c:numRef>
          </c:val>
          <c:extLst>
            <c:ext xmlns:c16="http://schemas.microsoft.com/office/drawing/2014/chart" uri="{C3380CC4-5D6E-409C-BE32-E72D297353CC}">
              <c16:uniqueId val="{00000000-1696-6743-892B-4ED967F408CB}"/>
            </c:ext>
          </c:extLst>
        </c:ser>
        <c:ser>
          <c:idx val="1"/>
          <c:order val="1"/>
          <c:tx>
            <c:strRef>
              <c:f>Sheet1!$C$1</c:f>
              <c:strCache>
                <c:ptCount val="1"/>
                <c:pt idx="0">
                  <c:v>Continued 3-Drug ART</c:v>
                </c:pt>
              </c:strCache>
            </c:strRef>
          </c:tx>
          <c:spPr>
            <a:gradFill>
              <a:gsLst>
                <a:gs pos="9000">
                  <a:srgbClr val="4C6973"/>
                </a:gs>
                <a:gs pos="100000">
                  <a:srgbClr val="79A7B8"/>
                </a:gs>
              </a:gsLst>
            </a:gradFill>
            <a:ln w="12700" cmpd="sng">
              <a:noFill/>
            </a:ln>
            <a:effectLst/>
            <a:scene3d>
              <a:camera prst="orthographicFront"/>
              <a:lightRig rig="threePt" dir="t"/>
            </a:scene3d>
            <a:sp3d>
              <a:bevelT w="38100" h="38100"/>
            </a:sp3d>
          </c:spPr>
          <c:invertIfNegative val="0"/>
          <c:dPt>
            <c:idx val="0"/>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2-4E85-C844-B4BE-872E6754A2E6}"/>
              </c:ext>
            </c:extLst>
          </c:dPt>
          <c:dPt>
            <c:idx val="1"/>
            <c:invertIfNegative val="0"/>
            <c:bubble3D val="0"/>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EBFD-7742-AA87-293F98BE90E5}"/>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SWORD-1</c:v>
                </c:pt>
                <c:pt idx="1">
                  <c:v>SWORD-2</c:v>
                </c:pt>
              </c:strCache>
            </c:strRef>
          </c:cat>
          <c:val>
            <c:numRef>
              <c:f>Sheet1!$C$2:$C$3</c:f>
              <c:numCache>
                <c:formatCode>0</c:formatCode>
                <c:ptCount val="2"/>
                <c:pt idx="0">
                  <c:v>96</c:v>
                </c:pt>
                <c:pt idx="1">
                  <c:v>94</c:v>
                </c:pt>
              </c:numCache>
            </c:numRef>
          </c:val>
          <c:extLst>
            <c:ext xmlns:c16="http://schemas.microsoft.com/office/drawing/2014/chart" uri="{C3380CC4-5D6E-409C-BE32-E72D297353CC}">
              <c16:uniqueId val="{00000001-1696-6743-892B-4ED967F408CB}"/>
            </c:ext>
          </c:extLst>
        </c:ser>
        <c:dLbls>
          <c:showLegendKey val="0"/>
          <c:showVal val="1"/>
          <c:showCatName val="0"/>
          <c:showSerName val="0"/>
          <c:showPercent val="0"/>
          <c:showBubbleSize val="0"/>
        </c:dLbls>
        <c:gapWidth val="175"/>
        <c:axId val="-1950591032"/>
        <c:axId val="-1950588024"/>
      </c:barChart>
      <c:catAx>
        <c:axId val="-1950591032"/>
        <c:scaling>
          <c:orientation val="minMax"/>
        </c:scaling>
        <c:delete val="0"/>
        <c:axPos val="b"/>
        <c:numFmt formatCode="General" sourceLinked="1"/>
        <c:majorTickMark val="out"/>
        <c:minorTickMark val="none"/>
        <c:tickLblPos val="nextTo"/>
        <c:spPr>
          <a:ln w="6350"/>
        </c:spPr>
        <c:txPr>
          <a:bodyPr/>
          <a:lstStyle/>
          <a:p>
            <a:pPr>
              <a:defRPr sz="1400"/>
            </a:pPr>
            <a:endParaRPr lang="en-US"/>
          </a:p>
        </c:txPr>
        <c:crossAx val="-1950588024"/>
        <c:crosses val="autoZero"/>
        <c:auto val="1"/>
        <c:lblAlgn val="ctr"/>
        <c:lblOffset val="1"/>
        <c:tickLblSkip val="1"/>
        <c:tickMarkSkip val="1"/>
        <c:noMultiLvlLbl val="0"/>
      </c:catAx>
      <c:valAx>
        <c:axId val="-1950588024"/>
        <c:scaling>
          <c:orientation val="minMax"/>
          <c:max val="100"/>
          <c:min val="0"/>
        </c:scaling>
        <c:delete val="0"/>
        <c:axPos val="l"/>
        <c:title>
          <c:tx>
            <c:rich>
              <a:bodyPr/>
              <a:lstStyle/>
              <a:p>
                <a:pPr>
                  <a:defRPr sz="1400" b="0"/>
                </a:pPr>
                <a:r>
                  <a:rPr lang="en-US" sz="1400" b="0" dirty="0"/>
                  <a:t> HIV RNA &lt;50 copies/mL (%)</a:t>
                </a:r>
              </a:p>
            </c:rich>
          </c:tx>
          <c:layout>
            <c:manualLayout>
              <c:xMode val="edge"/>
              <c:yMode val="edge"/>
              <c:x val="2.1071011956838727E-2"/>
              <c:y val="0.14113353018372704"/>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505910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44410420919608"/>
          <c:y val="0"/>
          <c:w val="0.58315786915524448"/>
          <c:h val="9.1246381738207802E-2"/>
        </c:manualLayout>
      </c:layout>
      <c:overlay val="0"/>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2700495771363"/>
          <c:y val="0.112812017986181"/>
          <c:w val="0.84084499854184902"/>
          <c:h val="0.73233237338388257"/>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0.0</c:formatCode>
                <c:ptCount val="4"/>
                <c:pt idx="0">
                  <c:v>1.8</c:v>
                </c:pt>
                <c:pt idx="1">
                  <c:v>1.8</c:v>
                </c:pt>
                <c:pt idx="2">
                  <c:v>1.8</c:v>
                </c:pt>
                <c:pt idx="3">
                  <c:v>-8.4</c:v>
                </c:pt>
              </c:numCache>
            </c:numRef>
          </c:val>
          <c:extLst>
            <c:ext xmlns:c16="http://schemas.microsoft.com/office/drawing/2014/chart" uri="{C3380CC4-5D6E-409C-BE32-E72D297353CC}">
              <c16:uniqueId val="{00000000-21AB-7742-A0B9-B51F7CAD71D7}"/>
            </c:ext>
          </c:extLst>
        </c:ser>
        <c:ser>
          <c:idx val="1"/>
          <c:order val="1"/>
          <c:tx>
            <c:strRef>
              <c:f>Sheet1!$C$1</c:f>
              <c:strCache>
                <c:ptCount val="1"/>
                <c:pt idx="0">
                  <c:v>3-Drug ART</c:v>
                </c:pt>
              </c:strCache>
            </c:strRef>
          </c:tx>
          <c:spPr>
            <a:gradFill>
              <a:gsLst>
                <a:gs pos="9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0.0</c:formatCode>
                <c:ptCount val="4"/>
                <c:pt idx="0">
                  <c:v>0.3</c:v>
                </c:pt>
                <c:pt idx="1">
                  <c:v>-1.3</c:v>
                </c:pt>
                <c:pt idx="2">
                  <c:v>1.4</c:v>
                </c:pt>
                <c:pt idx="3">
                  <c:v>-0.5</c:v>
                </c:pt>
              </c:numCache>
            </c:numRef>
          </c:val>
          <c:extLst>
            <c:ext xmlns:c16="http://schemas.microsoft.com/office/drawing/2014/chart" uri="{C3380CC4-5D6E-409C-BE32-E72D297353CC}">
              <c16:uniqueId val="{00000001-21AB-7742-A0B9-B51F7CAD71D7}"/>
            </c:ext>
          </c:extLst>
        </c:ser>
        <c:dLbls>
          <c:showLegendKey val="0"/>
          <c:showVal val="1"/>
          <c:showCatName val="0"/>
          <c:showSerName val="0"/>
          <c:showPercent val="0"/>
          <c:showBubbleSize val="0"/>
        </c:dLbls>
        <c:gapWidth val="125"/>
        <c:axId val="-1951132904"/>
        <c:axId val="-1951136248"/>
      </c:barChart>
      <c:catAx>
        <c:axId val="-1951132904"/>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400"/>
            </a:pPr>
            <a:endParaRPr lang="en-US"/>
          </a:p>
        </c:txPr>
        <c:crossAx val="-1951136248"/>
        <c:crosses val="autoZero"/>
        <c:auto val="1"/>
        <c:lblAlgn val="ctr"/>
        <c:lblOffset val="1"/>
        <c:tickLblSkip val="1"/>
        <c:tickMarkSkip val="1"/>
        <c:noMultiLvlLbl val="0"/>
      </c:catAx>
      <c:valAx>
        <c:axId val="-1951136248"/>
        <c:scaling>
          <c:orientation val="minMax"/>
          <c:max val="5"/>
          <c:min val="-10"/>
        </c:scaling>
        <c:delete val="0"/>
        <c:axPos val="l"/>
        <c:title>
          <c:tx>
            <c:rich>
              <a:bodyPr/>
              <a:lstStyle/>
              <a:p>
                <a:pPr>
                  <a:defRPr sz="1400" b="0"/>
                </a:pPr>
                <a:r>
                  <a:rPr lang="en-US" sz="1400" b="0"/>
                  <a:t>Change in Mean Value (mg/dL)</a:t>
                </a:r>
              </a:p>
            </c:rich>
          </c:tx>
          <c:layout>
            <c:manualLayout>
              <c:xMode val="edge"/>
              <c:yMode val="edge"/>
              <c:x val="6.4195100612423443E-3"/>
              <c:y val="7.9063684747739879E-2"/>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51132904"/>
        <c:crosses val="autoZero"/>
        <c:crossBetween val="between"/>
        <c:majorUnit val="2.5"/>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9969123651210268"/>
          <c:y val="5.5084694274326806E-3"/>
          <c:w val="0.47913628851949064"/>
          <c:h val="0.10393883056284629"/>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14585823528599"/>
          <c:y val="0.10470645511160701"/>
          <c:w val="0.84382602540095697"/>
          <c:h val="0.68968806783767411"/>
        </c:manualLayout>
      </c:layout>
      <c:barChart>
        <c:barDir val="col"/>
        <c:grouping val="clustered"/>
        <c:varyColors val="0"/>
        <c:ser>
          <c:idx val="0"/>
          <c:order val="0"/>
          <c:tx>
            <c:strRef>
              <c:f>Sheet1!$B$1</c:f>
              <c:strCache>
                <c:ptCount val="1"/>
                <c:pt idx="0">
                  <c:v>Dolutegravir + Rilpivirine</c:v>
                </c:pt>
              </c:strCache>
            </c:strRef>
          </c:tx>
          <c:spPr>
            <a:gradFill>
              <a:gsLst>
                <a:gs pos="9000">
                  <a:srgbClr val="733677"/>
                </a:gs>
                <a:gs pos="100000">
                  <a:srgbClr val="BF73D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Bone-specific 
alkaline phosphatase</c:v>
                </c:pt>
                <c:pt idx="1">
                  <c:v>Osteocalcin type</c:v>
                </c:pt>
                <c:pt idx="2">
                  <c:v>Procollagen type 1
N-terminal propeptide</c:v>
                </c:pt>
              </c:strCache>
            </c:strRef>
          </c:cat>
          <c:val>
            <c:numRef>
              <c:f>Sheet1!$B$2:$B$4</c:f>
              <c:numCache>
                <c:formatCode>0.0</c:formatCode>
                <c:ptCount val="3"/>
                <c:pt idx="0">
                  <c:v>-3</c:v>
                </c:pt>
                <c:pt idx="1">
                  <c:v>-4.8</c:v>
                </c:pt>
                <c:pt idx="2">
                  <c:v>-7.4</c:v>
                </c:pt>
              </c:numCache>
            </c:numRef>
          </c:val>
          <c:extLst>
            <c:ext xmlns:c16="http://schemas.microsoft.com/office/drawing/2014/chart" uri="{C3380CC4-5D6E-409C-BE32-E72D297353CC}">
              <c16:uniqueId val="{00000000-337C-F141-B160-504F2DFCB91B}"/>
            </c:ext>
          </c:extLst>
        </c:ser>
        <c:ser>
          <c:idx val="1"/>
          <c:order val="1"/>
          <c:tx>
            <c:strRef>
              <c:f>Sheet1!$C$1</c:f>
              <c:strCache>
                <c:ptCount val="1"/>
                <c:pt idx="0">
                  <c:v>Continued 3-Drug ART</c:v>
                </c:pt>
              </c:strCache>
            </c:strRef>
          </c:tx>
          <c:spPr>
            <a:gradFill>
              <a:gsLst>
                <a:gs pos="9000">
                  <a:srgbClr val="4C6973"/>
                </a:gs>
                <a:gs pos="100000">
                  <a:srgbClr val="79A7B8"/>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Bone-specific 
alkaline phosphatase</c:v>
                </c:pt>
                <c:pt idx="1">
                  <c:v>Osteocalcin type</c:v>
                </c:pt>
                <c:pt idx="2">
                  <c:v>Procollagen type 1
N-terminal propeptide</c:v>
                </c:pt>
              </c:strCache>
            </c:strRef>
          </c:cat>
          <c:val>
            <c:numRef>
              <c:f>Sheet1!$C$2:$C$4</c:f>
              <c:numCache>
                <c:formatCode>0.0</c:formatCode>
                <c:ptCount val="3"/>
                <c:pt idx="0">
                  <c:v>0.9</c:v>
                </c:pt>
                <c:pt idx="1">
                  <c:v>-0.9</c:v>
                </c:pt>
                <c:pt idx="2">
                  <c:v>-0.6</c:v>
                </c:pt>
              </c:numCache>
            </c:numRef>
          </c:val>
          <c:extLst>
            <c:ext xmlns:c16="http://schemas.microsoft.com/office/drawing/2014/chart" uri="{C3380CC4-5D6E-409C-BE32-E72D297353CC}">
              <c16:uniqueId val="{00000001-337C-F141-B160-504F2DFCB91B}"/>
            </c:ext>
          </c:extLst>
        </c:ser>
        <c:dLbls>
          <c:showLegendKey val="0"/>
          <c:showVal val="1"/>
          <c:showCatName val="0"/>
          <c:showSerName val="0"/>
          <c:showPercent val="0"/>
          <c:showBubbleSize val="0"/>
        </c:dLbls>
        <c:gapWidth val="100"/>
        <c:axId val="-1951202904"/>
        <c:axId val="-1951206248"/>
      </c:barChart>
      <c:catAx>
        <c:axId val="-195120290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1951206248"/>
        <c:crosses val="autoZero"/>
        <c:auto val="1"/>
        <c:lblAlgn val="ctr"/>
        <c:lblOffset val="1"/>
        <c:tickLblSkip val="1"/>
        <c:tickMarkSkip val="1"/>
        <c:noMultiLvlLbl val="0"/>
      </c:catAx>
      <c:valAx>
        <c:axId val="-1951206248"/>
        <c:scaling>
          <c:orientation val="minMax"/>
          <c:max val="5"/>
          <c:min val="-10"/>
        </c:scaling>
        <c:delete val="0"/>
        <c:axPos val="l"/>
        <c:title>
          <c:tx>
            <c:rich>
              <a:bodyPr/>
              <a:lstStyle/>
              <a:p>
                <a:pPr>
                  <a:defRPr sz="1300" b="0"/>
                </a:pPr>
                <a:r>
                  <a:rPr lang="en-US" sz="1300" b="0"/>
                  <a:t>Mean Change in Serum Values (μg/L)</a:t>
                </a:r>
              </a:p>
            </c:rich>
          </c:tx>
          <c:layout>
            <c:manualLayout>
              <c:xMode val="edge"/>
              <c:yMode val="edge"/>
              <c:x val="5.6494847866238934E-3"/>
              <c:y val="4.632770262691522E-2"/>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51202904"/>
        <c:crosses val="autoZero"/>
        <c:crossBetween val="between"/>
        <c:majorUnit val="2.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8280001458151064"/>
          <c:y val="9.1463458547848299E-3"/>
          <c:w val="0.59301800816564598"/>
          <c:h val="9.504312762186778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070890444250023"/>
          <c:y val="0.15306138910887079"/>
          <c:w val="0.86305470496743475"/>
          <c:h val="0.74623113517060347"/>
        </c:manualLayout>
      </c:layout>
      <c:barChart>
        <c:barDir val="col"/>
        <c:grouping val="clustered"/>
        <c:varyColors val="0"/>
        <c:ser>
          <c:idx val="0"/>
          <c:order val="0"/>
          <c:tx>
            <c:strRef>
              <c:f>Sheet1!$B$1</c:f>
              <c:strCache>
                <c:ptCount val="1"/>
                <c:pt idx="0">
                  <c:v>Early switch to DTG-RPV</c:v>
                </c:pt>
              </c:strCache>
            </c:strRef>
          </c:tx>
          <c:spPr>
            <a:gradFill>
              <a:gsLst>
                <a:gs pos="9000">
                  <a:srgbClr val="733677"/>
                </a:gs>
                <a:gs pos="100000">
                  <a:srgbClr val="BF73D2"/>
                </a:gs>
              </a:gsLst>
              <a:lin ang="0" scaled="0"/>
            </a:gradFill>
            <a:ln w="12700" cmpd="sng">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03EC-4A49-AEFF-DEC3139C7FC2}"/>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Sheet1!$B$2:$B$2</c:f>
              <c:numCache>
                <c:formatCode>0</c:formatCode>
                <c:ptCount val="1"/>
                <c:pt idx="0">
                  <c:v>84</c:v>
                </c:pt>
              </c:numCache>
            </c:numRef>
          </c:val>
          <c:extLst>
            <c:ext xmlns:c16="http://schemas.microsoft.com/office/drawing/2014/chart" uri="{C3380CC4-5D6E-409C-BE32-E72D297353CC}">
              <c16:uniqueId val="{00000000-D2A8-254F-82D0-BEA751B8EFD5}"/>
            </c:ext>
          </c:extLst>
        </c:ser>
        <c:ser>
          <c:idx val="1"/>
          <c:order val="1"/>
          <c:tx>
            <c:strRef>
              <c:f>Sheet1!$C$1</c:f>
              <c:strCache>
                <c:ptCount val="1"/>
                <c:pt idx="0">
                  <c:v>Late switch to DTG-RPV (96 weeks of exposure)</c:v>
                </c:pt>
              </c:strCache>
            </c:strRef>
          </c:tx>
          <c:spPr>
            <a:gradFill>
              <a:gsLst>
                <a:gs pos="9000">
                  <a:srgbClr val="4C6973"/>
                </a:gs>
                <a:gs pos="100000">
                  <a:srgbClr val="79A7B8"/>
                </a:gs>
              </a:gsLst>
              <a:lin ang="0" scaled="0"/>
            </a:gra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Sheet1!$C$2:$C$2</c:f>
              <c:numCache>
                <c:formatCode>0</c:formatCode>
                <c:ptCount val="1"/>
                <c:pt idx="0">
                  <c:v>90</c:v>
                </c:pt>
              </c:numCache>
            </c:numRef>
          </c:val>
          <c:extLst>
            <c:ext xmlns:c16="http://schemas.microsoft.com/office/drawing/2014/chart" uri="{C3380CC4-5D6E-409C-BE32-E72D297353CC}">
              <c16:uniqueId val="{00000001-D2A8-254F-82D0-BEA751B8EFD5}"/>
            </c:ext>
          </c:extLst>
        </c:ser>
        <c:dLbls>
          <c:showLegendKey val="0"/>
          <c:showVal val="1"/>
          <c:showCatName val="0"/>
          <c:showSerName val="0"/>
          <c:showPercent val="0"/>
          <c:showBubbleSize val="0"/>
        </c:dLbls>
        <c:gapWidth val="250"/>
        <c:overlap val="-100"/>
        <c:axId val="-1950668024"/>
        <c:axId val="-1950665048"/>
      </c:barChart>
      <c:catAx>
        <c:axId val="-1950668024"/>
        <c:scaling>
          <c:orientation val="minMax"/>
        </c:scaling>
        <c:delete val="1"/>
        <c:axPos val="b"/>
        <c:numFmt formatCode="General" sourceLinked="1"/>
        <c:majorTickMark val="out"/>
        <c:minorTickMark val="none"/>
        <c:tickLblPos val="nextTo"/>
        <c:crossAx val="-1950665048"/>
        <c:crosses val="autoZero"/>
        <c:auto val="1"/>
        <c:lblAlgn val="ctr"/>
        <c:lblOffset val="1"/>
        <c:tickLblSkip val="1"/>
        <c:tickMarkSkip val="1"/>
        <c:noMultiLvlLbl val="0"/>
      </c:catAx>
      <c:valAx>
        <c:axId val="-1950665048"/>
        <c:scaling>
          <c:orientation val="minMax"/>
          <c:max val="100"/>
          <c:min val="0"/>
        </c:scaling>
        <c:delete val="0"/>
        <c:axPos val="l"/>
        <c:title>
          <c:tx>
            <c:rich>
              <a:bodyPr/>
              <a:lstStyle/>
              <a:p>
                <a:pPr>
                  <a:defRPr sz="1300" b="0"/>
                </a:pPr>
                <a:r>
                  <a:rPr lang="en-US" sz="1300" b="0" dirty="0"/>
                  <a:t> HIV RNA &lt;50 copies/mL (%)</a:t>
                </a:r>
              </a:p>
            </c:rich>
          </c:tx>
          <c:layout>
            <c:manualLayout>
              <c:xMode val="edge"/>
              <c:yMode val="edge"/>
              <c:x val="7.1822445805385425E-3"/>
              <c:y val="0.14489385115923006"/>
            </c:manualLayout>
          </c:layout>
          <c:overlay val="0"/>
        </c:title>
        <c:numFmt formatCode="General" sourceLinked="0"/>
        <c:majorTickMark val="out"/>
        <c:minorTickMark val="none"/>
        <c:tickLblPos val="nextTo"/>
        <c:spPr>
          <a:ln w="6350" cmpd="sng">
            <a:solidFill>
              <a:srgbClr val="000000"/>
            </a:solidFill>
          </a:ln>
        </c:spPr>
        <c:crossAx val="-19506680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519891610770872"/>
          <c:y val="1.5306098536085101E-2"/>
          <c:w val="0.7769768883056285"/>
          <c:h val="0.12202464283166348"/>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927262594"/>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2333" y="2324233"/>
            <a:ext cx="8223499" cy="853250"/>
          </a:xfrm>
          <a:prstGeom prst="rect">
            <a:avLst/>
          </a:prstGeom>
        </p:spPr>
        <p:txBody>
          <a:bodyPr lIns="91440" tIns="45720" rIns="91440" bIns="45720" anchor="t">
            <a:normAutofit/>
          </a:bodyPr>
          <a:lstStyle>
            <a:lvl1pPr algn="ctr">
              <a:defRPr sz="24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3" y="1907113"/>
            <a:ext cx="8223499" cy="407762"/>
          </a:xfrm>
          <a:prstGeom prst="rect">
            <a:avLst/>
          </a:prstGeom>
        </p:spPr>
        <p:txBody>
          <a:bodyPr tIns="91440" bIns="91440" anchor="t"/>
          <a:lstStyle>
            <a:lvl1pPr marL="0" indent="0" algn="ctr">
              <a:lnSpc>
                <a:spcPct val="100000"/>
              </a:lnSpc>
              <a:spcBef>
                <a:spcPts val="0"/>
              </a:spcBef>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9" name="Straight Connector 8"/>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3778214"/>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300609"/>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p:nvGrpSpPr>
        <p:grpSpPr>
          <a:xfrm>
            <a:off x="7725251" y="4871569"/>
            <a:ext cx="1324004" cy="226314"/>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p:txBody>
      </p:sp>
      <p:cxnSp>
        <p:nvCxnSpPr>
          <p:cNvPr id="32" name="Straight Connector 31"/>
          <p:cNvCxnSpPr/>
          <p:nvPr/>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420843"/>
      </p:ext>
    </p:extLst>
  </p:cSld>
  <p:clrMapOvr>
    <a:masterClrMapping/>
  </p:clrMapOvr>
  <p:transition spd="slow"/>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675235"/>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8" r:id="rId25"/>
    <p:sldLayoutId id="2147483759" r:id="rId26"/>
    <p:sldLayoutId id="2147483760" r:id="rId27"/>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25" b="0" dirty="0">
                <a:ea typeface="ＭＳ Ｐゴシック" pitchFamily="22" charset="-128"/>
                <a:cs typeface="ＭＳ Ｐゴシック" pitchFamily="22" charset="-128"/>
              </a:rPr>
              <a:t>Dolutegravir plus Rilpivirine as Maintenance Dual Therapy</a:t>
            </a:r>
            <a:br>
              <a:rPr lang="en-US" sz="2025" b="0" dirty="0"/>
            </a:br>
            <a:r>
              <a:rPr lang="en-US" sz="2700" dirty="0"/>
              <a:t>SWORD-1 </a:t>
            </a:r>
            <a:r>
              <a:rPr lang="en-US" sz="2700"/>
              <a:t>and SWORD-</a:t>
            </a:r>
            <a:r>
              <a:rPr lang="en-US" sz="2700" dirty="0"/>
              <a:t>2</a:t>
            </a:r>
          </a:p>
        </p:txBody>
      </p:sp>
    </p:spTree>
    <p:extLst>
      <p:ext uri="{BB962C8B-B14F-4D97-AF65-F5344CB8AC3E}">
        <p14:creationId xmlns:p14="http://schemas.microsoft.com/office/powerpoint/2010/main" val="37498377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48-Week Data Conclusion</a:t>
            </a:r>
            <a:endParaRPr lang="en-US" sz="2000" dirty="0"/>
          </a:p>
        </p:txBody>
      </p:sp>
      <p:sp>
        <p:nvSpPr>
          <p:cNvPr id="3" name="Text Placeholder 2"/>
          <p:cNvSpPr>
            <a:spLocks noGrp="1"/>
          </p:cNvSpPr>
          <p:nvPr>
            <p:ph type="body" sz="quarter" idx="16"/>
          </p:nvPr>
        </p:nvSpPr>
        <p:spPr/>
        <p:txBody>
          <a:bodyPr/>
          <a:lstStyle/>
          <a:p>
            <a:r>
              <a:rPr lang="en-US" dirty="0"/>
              <a:t>Source: </a:t>
            </a:r>
            <a:r>
              <a:rPr lang="en-US" dirty="0" err="1"/>
              <a:t>Llibre</a:t>
            </a:r>
            <a:r>
              <a:rPr lang="en-US" dirty="0"/>
              <a:t> JM, et al. Lancet. 2018;39:839-49.</a:t>
            </a:r>
          </a:p>
        </p:txBody>
      </p:sp>
      <p:sp>
        <p:nvSpPr>
          <p:cNvPr id="2" name="Content Placeholder 1"/>
          <p:cNvSpPr>
            <a:spLocks noGrp="1"/>
          </p:cNvSpPr>
          <p:nvPr>
            <p:ph sz="half" idx="2"/>
          </p:nvPr>
        </p:nvSpPr>
        <p:spPr>
          <a:xfrm>
            <a:off x="-18288" y="1796348"/>
            <a:ext cx="9180576" cy="1805877"/>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cs typeface="Arial"/>
              </a:rPr>
              <a:t>“</a:t>
            </a:r>
            <a:r>
              <a:rPr lang="en-US" sz="1800" dirty="0">
                <a:solidFill>
                  <a:schemeClr val="tx1"/>
                </a:solidFill>
              </a:rPr>
              <a:t>Dolutegravir-</a:t>
            </a:r>
            <a:r>
              <a:rPr lang="en-US" sz="1800" dirty="0" err="1">
                <a:solidFill>
                  <a:schemeClr val="tx1"/>
                </a:solidFill>
              </a:rPr>
              <a:t>rilpivirine</a:t>
            </a:r>
            <a:r>
              <a:rPr lang="en-US" sz="1800" dirty="0">
                <a:solidFill>
                  <a:schemeClr val="tx1"/>
                </a:solidFill>
              </a:rPr>
              <a:t> was noninferior to current antiretroviral therapy regimen over 48 weeks in participants with HIV suppression and showed a safety profile consistent with its components. Results support the use of this two-drug regimen to maintain HIV suppression.</a:t>
            </a:r>
            <a:r>
              <a:rPr lang="en-US" sz="1800" dirty="0">
                <a:solidFill>
                  <a:schemeClr val="tx1"/>
                </a:solidFill>
                <a:cs typeface="Arial"/>
              </a:rPr>
              <a:t>”</a:t>
            </a:r>
            <a:endParaRPr lang="en-US" sz="1800" dirty="0"/>
          </a:p>
        </p:txBody>
      </p:sp>
    </p:spTree>
    <p:extLst>
      <p:ext uri="{BB962C8B-B14F-4D97-AF65-F5344CB8AC3E}">
        <p14:creationId xmlns:p14="http://schemas.microsoft.com/office/powerpoint/2010/main" val="40042877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148</a:t>
            </a:r>
            <a:endParaRPr lang="en-US" sz="2000" dirty="0"/>
          </a:p>
        </p:txBody>
      </p:sp>
      <p:sp>
        <p:nvSpPr>
          <p:cNvPr id="6" name="Text Placeholder 5"/>
          <p:cNvSpPr>
            <a:spLocks noGrp="1"/>
          </p:cNvSpPr>
          <p:nvPr>
            <p:ph type="body" sz="quarter" idx="15"/>
          </p:nvPr>
        </p:nvSpPr>
        <p:spPr/>
        <p:txBody>
          <a:bodyPr/>
          <a:lstStyle/>
          <a:p>
            <a:r>
              <a:rPr lang="en-US" dirty="0"/>
              <a:t>Week 148 Virologic Response (by FDA Snapshot Analysis)</a:t>
            </a:r>
          </a:p>
        </p:txBody>
      </p:sp>
      <p:sp>
        <p:nvSpPr>
          <p:cNvPr id="11" name="Text Placeholder 10"/>
          <p:cNvSpPr>
            <a:spLocks noGrp="1"/>
          </p:cNvSpPr>
          <p:nvPr>
            <p:ph type="body" sz="quarter" idx="16"/>
          </p:nvPr>
        </p:nvSpPr>
        <p:spPr/>
        <p:txBody>
          <a:bodyPr/>
          <a:lstStyle/>
          <a:p>
            <a:r>
              <a:rPr lang="en-US" dirty="0"/>
              <a:t>Source: van </a:t>
            </a:r>
            <a:r>
              <a:rPr lang="en-US" dirty="0" err="1"/>
              <a:t>Wyk</a:t>
            </a:r>
            <a:r>
              <a:rPr lang="en-US" dirty="0"/>
              <a:t> J,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2020;85(3):325-330.</a:t>
            </a:r>
          </a:p>
        </p:txBody>
      </p:sp>
      <p:graphicFrame>
        <p:nvGraphicFramePr>
          <p:cNvPr id="5" name="Chart 4"/>
          <p:cNvGraphicFramePr>
            <a:graphicFrameLocks/>
          </p:cNvGraphicFramePr>
          <p:nvPr>
            <p:extLst>
              <p:ext uri="{D42A27DB-BD31-4B8C-83A1-F6EECF244321}">
                <p14:modId xmlns:p14="http://schemas.microsoft.com/office/powerpoint/2010/main" val="1567379759"/>
              </p:ext>
            </p:extLst>
          </p:nvPr>
        </p:nvGraphicFramePr>
        <p:xfrm>
          <a:off x="456072" y="1317264"/>
          <a:ext cx="8229600"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34719" y="3642883"/>
            <a:ext cx="800100" cy="261610"/>
          </a:xfrm>
          <a:prstGeom prst="rect">
            <a:avLst/>
          </a:prstGeom>
          <a:noFill/>
        </p:spPr>
        <p:txBody>
          <a:bodyPr wrap="square" rtlCol="0" anchor="ctr" anchorCtr="1">
            <a:spAutoFit/>
          </a:bodyPr>
          <a:lstStyle/>
          <a:p>
            <a:r>
              <a:rPr lang="en-US" sz="1100" dirty="0">
                <a:solidFill>
                  <a:srgbClr val="FFFFFF"/>
                </a:solidFill>
                <a:latin typeface="Arial"/>
              </a:rPr>
              <a:t>432/513</a:t>
            </a:r>
          </a:p>
        </p:txBody>
      </p:sp>
      <p:sp>
        <p:nvSpPr>
          <p:cNvPr id="9" name="TextBox 8"/>
          <p:cNvSpPr txBox="1"/>
          <p:nvPr/>
        </p:nvSpPr>
        <p:spPr>
          <a:xfrm>
            <a:off x="5827287" y="3642882"/>
            <a:ext cx="800100" cy="261610"/>
          </a:xfrm>
          <a:prstGeom prst="rect">
            <a:avLst/>
          </a:prstGeom>
          <a:noFill/>
        </p:spPr>
        <p:txBody>
          <a:bodyPr wrap="square" rtlCol="0" anchor="ctr" anchorCtr="1">
            <a:spAutoFit/>
          </a:bodyPr>
          <a:lstStyle/>
          <a:p>
            <a:r>
              <a:rPr lang="en-US" sz="1100" dirty="0">
                <a:solidFill>
                  <a:srgbClr val="FFFFFF"/>
                </a:solidFill>
                <a:latin typeface="Arial"/>
              </a:rPr>
              <a:t>428/477</a:t>
            </a:r>
          </a:p>
        </p:txBody>
      </p:sp>
      <p:sp>
        <p:nvSpPr>
          <p:cNvPr id="8" name="TextBox 7"/>
          <p:cNvSpPr txBox="1"/>
          <p:nvPr/>
        </p:nvSpPr>
        <p:spPr>
          <a:xfrm>
            <a:off x="626165" y="4118486"/>
            <a:ext cx="7851913" cy="630942"/>
          </a:xfrm>
          <a:prstGeom prst="rect">
            <a:avLst/>
          </a:prstGeom>
          <a:solidFill>
            <a:schemeClr val="accent3">
              <a:lumMod val="20000"/>
              <a:lumOff val="80000"/>
            </a:schemeClr>
          </a:solidFill>
          <a:ln>
            <a:noFill/>
          </a:ln>
        </p:spPr>
        <p:txBody>
          <a:bodyPr wrap="square" lIns="342900" rtlCol="0">
            <a:spAutoFit/>
          </a:bodyPr>
          <a:lstStyle/>
          <a:p>
            <a:pPr marL="75438" indent="-75438">
              <a:lnSpc>
                <a:spcPts val="1200"/>
              </a:lnSpc>
              <a:spcBef>
                <a:spcPts val="300"/>
              </a:spcBef>
              <a:buClr>
                <a:schemeClr val="bg2"/>
              </a:buClr>
              <a:buFont typeface="Arial"/>
              <a:buChar char="•"/>
            </a:pPr>
            <a:r>
              <a:rPr lang="en-US" sz="1050" dirty="0">
                <a:latin typeface="Arial"/>
                <a:cs typeface="Arial"/>
              </a:rPr>
              <a:t>1% of all participants (n = 11) met criteria for confirmed virologic withdrawal through week 148</a:t>
            </a:r>
          </a:p>
          <a:p>
            <a:pPr marL="75438" indent="-75438">
              <a:lnSpc>
                <a:spcPts val="1200"/>
              </a:lnSpc>
              <a:spcBef>
                <a:spcPts val="300"/>
              </a:spcBef>
              <a:buClr>
                <a:schemeClr val="bg2"/>
              </a:buClr>
              <a:buFont typeface="Arial"/>
              <a:buChar char="•"/>
            </a:pPr>
            <a:r>
              <a:rPr lang="en-US" sz="1050" dirty="0">
                <a:latin typeface="Arial"/>
                <a:cs typeface="Arial"/>
              </a:rPr>
              <a:t>NNRTI resistance-associated mutations detected in 6 total participants (&lt;1%); no INSTI mutations identified</a:t>
            </a:r>
          </a:p>
          <a:p>
            <a:pPr marL="75438" indent="-75438">
              <a:lnSpc>
                <a:spcPts val="1200"/>
              </a:lnSpc>
              <a:spcBef>
                <a:spcPts val="300"/>
              </a:spcBef>
              <a:buClr>
                <a:schemeClr val="bg2"/>
              </a:buClr>
              <a:buFont typeface="Arial"/>
              <a:buChar char="•"/>
            </a:pPr>
            <a:r>
              <a:rPr lang="en-US" sz="1050" dirty="0">
                <a:latin typeface="Arial"/>
                <a:cs typeface="Arial"/>
              </a:rPr>
              <a:t>Improvement in bone biomarkers observed; improvement in renal biomarkers occurred for those who switched off TDF</a:t>
            </a:r>
          </a:p>
        </p:txBody>
      </p:sp>
    </p:spTree>
    <p:extLst>
      <p:ext uri="{BB962C8B-B14F-4D97-AF65-F5344CB8AC3E}">
        <p14:creationId xmlns:p14="http://schemas.microsoft.com/office/powerpoint/2010/main" val="235590113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a:t>
            </a:r>
            <a:r>
              <a:rPr lang="en-US" sz="2000" dirty="0" err="1">
                <a:ea typeface="ＭＳ Ｐゴシック" pitchFamily="22" charset="-128"/>
                <a:cs typeface="ＭＳ Ｐゴシック" pitchFamily="22" charset="-128"/>
              </a:rPr>
              <a:t>Rilpivirine</a:t>
            </a:r>
            <a:r>
              <a:rPr lang="en-US" sz="2000" dirty="0">
                <a:ea typeface="ＭＳ Ｐゴシック" pitchFamily="22" charset="-128"/>
                <a:cs typeface="ＭＳ Ｐゴシック" pitchFamily="22" charset="-128"/>
              </a:rPr>
              <a:t>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148-Week Data Conclusion</a:t>
            </a:r>
            <a:endParaRPr lang="en-US" sz="2000" dirty="0"/>
          </a:p>
        </p:txBody>
      </p:sp>
      <p:sp>
        <p:nvSpPr>
          <p:cNvPr id="3" name="Text Placeholder 2"/>
          <p:cNvSpPr>
            <a:spLocks noGrp="1"/>
          </p:cNvSpPr>
          <p:nvPr>
            <p:ph type="body" sz="quarter" idx="16"/>
          </p:nvPr>
        </p:nvSpPr>
        <p:spPr/>
        <p:txBody>
          <a:bodyPr/>
          <a:lstStyle/>
          <a:p>
            <a:r>
              <a:rPr lang="en-US" dirty="0"/>
              <a:t>Source: van </a:t>
            </a:r>
            <a:r>
              <a:rPr lang="en-US" dirty="0" err="1"/>
              <a:t>Wyk</a:t>
            </a:r>
            <a:r>
              <a:rPr lang="en-US" dirty="0"/>
              <a:t> J,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2020;85(3):325-330.</a:t>
            </a:r>
          </a:p>
        </p:txBody>
      </p:sp>
      <p:sp>
        <p:nvSpPr>
          <p:cNvPr id="2" name="Content Placeholder 1"/>
          <p:cNvSpPr>
            <a:spLocks noGrp="1"/>
          </p:cNvSpPr>
          <p:nvPr>
            <p:ph sz="half" idx="2"/>
          </p:nvPr>
        </p:nvSpPr>
        <p:spPr>
          <a:xfrm>
            <a:off x="-18168" y="1985189"/>
            <a:ext cx="9180576" cy="1523323"/>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cs typeface="Arial"/>
              </a:rPr>
              <a:t>“</a:t>
            </a:r>
            <a:r>
              <a:rPr lang="en-US" sz="1800" dirty="0">
                <a:solidFill>
                  <a:schemeClr val="tx1"/>
                </a:solidFill>
              </a:rPr>
              <a:t>Switching to the 2-drug regimen dolutegravir plus </a:t>
            </a:r>
            <a:r>
              <a:rPr lang="en-US" sz="1800" dirty="0" err="1">
                <a:solidFill>
                  <a:schemeClr val="tx1"/>
                </a:solidFill>
              </a:rPr>
              <a:t>rilpivirine</a:t>
            </a:r>
            <a:r>
              <a:rPr lang="en-US" sz="1800" dirty="0">
                <a:solidFill>
                  <a:schemeClr val="tx1"/>
                </a:solidFill>
              </a:rPr>
              <a:t> maintained virologic suppression for a high proportion of participants through 3 years, with low rates of virologic failure and a well-tolerated safety profile.</a:t>
            </a:r>
            <a:r>
              <a:rPr lang="en-US" sz="1800" dirty="0">
                <a:solidFill>
                  <a:schemeClr val="tx1"/>
                </a:solidFill>
                <a:cs typeface="Arial"/>
              </a:rPr>
              <a:t>”</a:t>
            </a:r>
            <a:endParaRPr lang="en-US" sz="1800" dirty="0"/>
          </a:p>
        </p:txBody>
      </p:sp>
    </p:spTree>
    <p:extLst>
      <p:ext uri="{BB962C8B-B14F-4D97-AF65-F5344CB8AC3E}">
        <p14:creationId xmlns:p14="http://schemas.microsoft.com/office/powerpoint/2010/main" val="273178988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4602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Design</a:t>
            </a:r>
            <a:endParaRPr lang="en-US" sz="2000" dirty="0"/>
          </a:p>
        </p:txBody>
      </p:sp>
      <p:sp>
        <p:nvSpPr>
          <p:cNvPr id="3" name="Text Placeholder 2"/>
          <p:cNvSpPr>
            <a:spLocks noGrp="1"/>
          </p:cNvSpPr>
          <p:nvPr>
            <p:ph type="body" sz="quarter" idx="16"/>
          </p:nvPr>
        </p:nvSpPr>
        <p:spPr/>
        <p:txBody>
          <a:bodyPr/>
          <a:lstStyle/>
          <a:p>
            <a:r>
              <a:rPr lang="en-US" dirty="0"/>
              <a:t>Source: </a:t>
            </a:r>
            <a:r>
              <a:rPr lang="en-US" dirty="0" err="1"/>
              <a:t>Llibre</a:t>
            </a:r>
            <a:r>
              <a:rPr lang="en-US" dirty="0"/>
              <a:t> JM, et al. Lancet. 2018;39:839-49.</a:t>
            </a:r>
          </a:p>
        </p:txBody>
      </p:sp>
      <p:sp>
        <p:nvSpPr>
          <p:cNvPr id="2" name="Content Placeholder 1"/>
          <p:cNvSpPr>
            <a:spLocks noGrp="1"/>
          </p:cNvSpPr>
          <p:nvPr>
            <p:ph sz="half" idx="2"/>
          </p:nvPr>
        </p:nvSpPr>
        <p:spPr>
          <a:xfrm>
            <a:off x="323851" y="985283"/>
            <a:ext cx="4558392" cy="3766331"/>
          </a:xfrm>
        </p:spPr>
        <p:txBody>
          <a:bodyPr>
            <a:normAutofit fontScale="47500" lnSpcReduction="20000"/>
          </a:bodyPr>
          <a:lstStyle/>
          <a:p>
            <a:pPr marL="182880" lvl="0" indent="-182880" defTabSz="457200" fontAlgn="base">
              <a:lnSpc>
                <a:spcPct val="120000"/>
              </a:lnSpc>
              <a:spcBef>
                <a:spcPts val="600"/>
              </a:spcBef>
              <a:spcAft>
                <a:spcPct val="0"/>
              </a:spcAft>
              <a:buSzTx/>
            </a:pPr>
            <a:r>
              <a:rPr lang="en-US" sz="3000" b="1" dirty="0">
                <a:cs typeface="Arial"/>
              </a:rPr>
              <a:t>Background</a:t>
            </a:r>
            <a:r>
              <a:rPr lang="en-US" sz="3000" dirty="0">
                <a:cs typeface="Arial"/>
              </a:rPr>
              <a:t>: </a:t>
            </a:r>
            <a:r>
              <a:rPr lang="en-US" sz="3000" dirty="0"/>
              <a:t>Identical, randomized, multinational, open-label, industry-sponsored, parallel-group, </a:t>
            </a:r>
            <a:r>
              <a:rPr lang="en-US" sz="3000" dirty="0">
                <a:solidFill>
                  <a:schemeClr val="tx1"/>
                </a:solidFill>
              </a:rPr>
              <a:t>noninferiority studies </a:t>
            </a:r>
            <a:r>
              <a:rPr lang="en-US" sz="3000" dirty="0"/>
              <a:t>of dolutegravir (DTG) plus rilpivirine (RPV) to maintain virologic suppression</a:t>
            </a:r>
            <a:endParaRPr lang="en-US" sz="3000" u="sng" dirty="0">
              <a:cs typeface="Arial"/>
            </a:endParaRPr>
          </a:p>
          <a:p>
            <a:pPr marL="182563" lvl="0" indent="-182563" defTabSz="457200" fontAlgn="base">
              <a:lnSpc>
                <a:spcPct val="120000"/>
              </a:lnSpc>
              <a:spcBef>
                <a:spcPts val="600"/>
              </a:spcBef>
              <a:spcAft>
                <a:spcPts val="600"/>
              </a:spcAft>
              <a:buSzTx/>
            </a:pPr>
            <a:r>
              <a:rPr lang="en-US" sz="3000" b="1" dirty="0">
                <a:cs typeface="Arial"/>
              </a:rPr>
              <a:t>Inclusion Criteria:</a:t>
            </a:r>
            <a:endParaRPr lang="en-US" sz="3000" u="sng" dirty="0">
              <a:cs typeface="Arial"/>
            </a:endParaRPr>
          </a:p>
          <a:p>
            <a:pPr marL="348298" lvl="1" indent="-182563" defTabSz="457200" fontAlgn="base">
              <a:lnSpc>
                <a:spcPct val="120000"/>
              </a:lnSpc>
              <a:buSzTx/>
            </a:pPr>
            <a:r>
              <a:rPr lang="en-US" sz="3000" dirty="0"/>
              <a:t>Age ≥18 years of age</a:t>
            </a:r>
          </a:p>
          <a:p>
            <a:pPr marL="348298" lvl="1" indent="-182563" defTabSz="457200" fontAlgn="base">
              <a:lnSpc>
                <a:spcPct val="120000"/>
              </a:lnSpc>
              <a:buSzTx/>
            </a:pPr>
            <a:r>
              <a:rPr lang="en-US" sz="3000" dirty="0"/>
              <a:t>On stable 3-drug ART ≥6 months</a:t>
            </a:r>
          </a:p>
          <a:p>
            <a:pPr marL="348298" lvl="1" indent="-182563" defTabSz="457200" fontAlgn="base">
              <a:lnSpc>
                <a:spcPct val="120000"/>
              </a:lnSpc>
              <a:buSzTx/>
            </a:pPr>
            <a:r>
              <a:rPr lang="en-US" sz="3000" dirty="0"/>
              <a:t>No history of virologic failure </a:t>
            </a:r>
          </a:p>
          <a:p>
            <a:pPr marL="348298" lvl="1" indent="-182563" defTabSz="457200" fontAlgn="base">
              <a:lnSpc>
                <a:spcPct val="120000"/>
              </a:lnSpc>
              <a:buSzTx/>
            </a:pPr>
            <a:r>
              <a:rPr lang="en-US" sz="3000" dirty="0"/>
              <a:t>No resistance to DTG or RPV </a:t>
            </a:r>
          </a:p>
          <a:p>
            <a:pPr marL="348298" lvl="1" indent="-182563" defTabSz="457200" fontAlgn="base">
              <a:lnSpc>
                <a:spcPct val="120000"/>
              </a:lnSpc>
              <a:buSzTx/>
            </a:pPr>
            <a:r>
              <a:rPr lang="en-US" sz="3000" dirty="0"/>
              <a:t>Taking 1</a:t>
            </a:r>
            <a:r>
              <a:rPr lang="en-US" sz="3000" baseline="30000" dirty="0"/>
              <a:t>st</a:t>
            </a:r>
            <a:r>
              <a:rPr lang="en-US" sz="3000" dirty="0"/>
              <a:t> or 2</a:t>
            </a:r>
            <a:r>
              <a:rPr lang="en-US" sz="3000" baseline="30000" dirty="0"/>
              <a:t>nd</a:t>
            </a:r>
            <a:r>
              <a:rPr lang="en-US" sz="3000" dirty="0"/>
              <a:t> ART regimen</a:t>
            </a:r>
          </a:p>
          <a:p>
            <a:pPr marL="348298" lvl="1" indent="-182563" defTabSz="457200" fontAlgn="base">
              <a:lnSpc>
                <a:spcPct val="120000"/>
              </a:lnSpc>
              <a:buSzTx/>
            </a:pPr>
            <a:r>
              <a:rPr lang="en-US" sz="3000" dirty="0"/>
              <a:t>HIV RNA &lt;50 copies/mL in prior 12 months</a:t>
            </a:r>
          </a:p>
          <a:p>
            <a:pPr marL="348298" lvl="1" indent="-182563" defTabSz="457200" fontAlgn="base">
              <a:lnSpc>
                <a:spcPct val="120000"/>
              </a:lnSpc>
              <a:buSzTx/>
            </a:pPr>
            <a:r>
              <a:rPr lang="en-US" sz="3000" dirty="0"/>
              <a:t>HIV RNA &lt;50 copies/mL at screening</a:t>
            </a:r>
          </a:p>
          <a:p>
            <a:pPr marL="348298" lvl="1" indent="-182563" defTabSz="457200" fontAlgn="base">
              <a:lnSpc>
                <a:spcPct val="120000"/>
              </a:lnSpc>
              <a:buSzTx/>
            </a:pPr>
            <a:r>
              <a:rPr lang="en-US" sz="3000" dirty="0"/>
              <a:t>No HBV co-infection</a:t>
            </a:r>
          </a:p>
          <a:p>
            <a:pPr marL="182563" lvl="0" indent="-182563" defTabSz="457200" fontAlgn="base">
              <a:lnSpc>
                <a:spcPct val="120000"/>
              </a:lnSpc>
              <a:spcBef>
                <a:spcPts val="600"/>
              </a:spcBef>
              <a:spcAft>
                <a:spcPts val="600"/>
              </a:spcAft>
              <a:buSzTx/>
            </a:pPr>
            <a:r>
              <a:rPr lang="en-US" sz="3000" b="1" dirty="0"/>
              <a:t>Regimen (Once Daily):</a:t>
            </a:r>
          </a:p>
          <a:p>
            <a:pPr marL="348298" lvl="1" indent="-182563" defTabSz="457200" fontAlgn="base">
              <a:lnSpc>
                <a:spcPct val="120000"/>
              </a:lnSpc>
              <a:buSzTx/>
            </a:pPr>
            <a:r>
              <a:rPr lang="en-US" sz="3000" dirty="0"/>
              <a:t>Dolutegravir 50 mg + Rilpivirine 25 mg </a:t>
            </a:r>
          </a:p>
          <a:p>
            <a:endParaRPr lang="en-US" dirty="0"/>
          </a:p>
        </p:txBody>
      </p:sp>
      <p:sp>
        <p:nvSpPr>
          <p:cNvPr id="17" name="TextBox 16"/>
          <p:cNvSpPr txBox="1"/>
          <p:nvPr/>
        </p:nvSpPr>
        <p:spPr>
          <a:xfrm>
            <a:off x="5750897" y="1116570"/>
            <a:ext cx="1463040" cy="261610"/>
          </a:xfrm>
          <a:prstGeom prst="rect">
            <a:avLst/>
          </a:prstGeom>
          <a:solidFill>
            <a:schemeClr val="bg1">
              <a:lumMod val="85000"/>
            </a:schemeClr>
          </a:solidFill>
          <a:ln w="15875">
            <a:solidFill>
              <a:schemeClr val="bg1"/>
            </a:solidFill>
          </a:ln>
        </p:spPr>
        <p:txBody>
          <a:bodyPr wrap="square" rtlCol="0">
            <a:spAutoFit/>
          </a:bodyPr>
          <a:lstStyle/>
          <a:p>
            <a:pPr algn="ctr"/>
            <a:r>
              <a:rPr lang="en-US" sz="1100" dirty="0">
                <a:latin typeface="Arial" panose="020B0604020202020204" pitchFamily="34" charset="0"/>
                <a:cs typeface="Arial" panose="020B0604020202020204" pitchFamily="34" charset="0"/>
              </a:rPr>
              <a:t>Early Switch Phase</a:t>
            </a:r>
          </a:p>
        </p:txBody>
      </p:sp>
      <p:sp>
        <p:nvSpPr>
          <p:cNvPr id="20" name="Line 11"/>
          <p:cNvSpPr>
            <a:spLocks noChangeShapeType="1"/>
          </p:cNvSpPr>
          <p:nvPr/>
        </p:nvSpPr>
        <p:spPr bwMode="auto">
          <a:xfrm rot="1169337" flipV="1">
            <a:off x="4968657" y="2362545"/>
            <a:ext cx="696600" cy="63765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1" name="Line 11"/>
          <p:cNvSpPr>
            <a:spLocks noChangeShapeType="1"/>
          </p:cNvSpPr>
          <p:nvPr/>
        </p:nvSpPr>
        <p:spPr bwMode="auto">
          <a:xfrm rot="20430663">
            <a:off x="4992927" y="2754026"/>
            <a:ext cx="647284" cy="7746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3" name="Rectangle 7"/>
          <p:cNvSpPr>
            <a:spLocks noChangeArrowheads="1"/>
          </p:cNvSpPr>
          <p:nvPr/>
        </p:nvSpPr>
        <p:spPr bwMode="ltGray">
          <a:xfrm>
            <a:off x="5750897" y="2039116"/>
            <a:ext cx="2926080" cy="818384"/>
          </a:xfrm>
          <a:prstGeom prst="rect">
            <a:avLst/>
          </a:prstGeom>
          <a:solidFill>
            <a:srgbClr val="85568E">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latin typeface="Arial" panose="020B0604020202020204" pitchFamily="34" charset="0"/>
                <a:cs typeface="Arial" panose="020B0604020202020204" pitchFamily="34" charset="0"/>
              </a:rPr>
              <a:t>Early Switch</a:t>
            </a:r>
          </a:p>
          <a:p>
            <a:pPr algn="ctr"/>
            <a:r>
              <a:rPr lang="en-US" sz="1400" b="1" dirty="0">
                <a:solidFill>
                  <a:srgbClr val="000000"/>
                </a:solidFill>
                <a:latin typeface="Arial" panose="020B0604020202020204" pitchFamily="34" charset="0"/>
                <a:cs typeface="Arial" panose="020B0604020202020204" pitchFamily="34" charset="0"/>
              </a:rPr>
              <a:t>DTG + RPV</a:t>
            </a:r>
          </a:p>
          <a:p>
            <a:pPr algn="ctr"/>
            <a:r>
              <a:rPr lang="en-US" sz="1000" dirty="0">
                <a:solidFill>
                  <a:srgbClr val="000000"/>
                </a:solidFill>
                <a:latin typeface="Arial" panose="020B0604020202020204" pitchFamily="34" charset="0"/>
                <a:cs typeface="Arial" panose="020B0604020202020204" pitchFamily="34" charset="0"/>
              </a:rPr>
              <a:t>(n = 513)</a:t>
            </a:r>
          </a:p>
        </p:txBody>
      </p:sp>
      <p:sp>
        <p:nvSpPr>
          <p:cNvPr id="24" name="Rectangle 7"/>
          <p:cNvSpPr>
            <a:spLocks noChangeArrowheads="1"/>
          </p:cNvSpPr>
          <p:nvPr/>
        </p:nvSpPr>
        <p:spPr bwMode="ltGray">
          <a:xfrm>
            <a:off x="5750897" y="2953516"/>
            <a:ext cx="1464252" cy="818384"/>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panose="020B0604020202020204" pitchFamily="34" charset="0"/>
                <a:cs typeface="Arial" panose="020B0604020202020204" pitchFamily="34" charset="0"/>
              </a:rPr>
              <a:t>Continue </a:t>
            </a:r>
            <a:br>
              <a:rPr lang="en-US" sz="1400" b="1" dirty="0">
                <a:solidFill>
                  <a:srgbClr val="000000"/>
                </a:solidFill>
                <a:latin typeface="Arial" panose="020B0604020202020204" pitchFamily="34" charset="0"/>
                <a:cs typeface="Arial" panose="020B0604020202020204" pitchFamily="34" charset="0"/>
              </a:rPr>
            </a:br>
            <a:r>
              <a:rPr lang="en-US" sz="1400" b="1" dirty="0">
                <a:solidFill>
                  <a:srgbClr val="000000"/>
                </a:solidFill>
                <a:latin typeface="Arial" panose="020B0604020202020204" pitchFamily="34" charset="0"/>
                <a:cs typeface="Arial" panose="020B0604020202020204" pitchFamily="34" charset="0"/>
              </a:rPr>
              <a:t>3-Drug ART</a:t>
            </a:r>
          </a:p>
          <a:p>
            <a:pPr algn="ctr"/>
            <a:r>
              <a:rPr lang="en-US" sz="1000" dirty="0">
                <a:solidFill>
                  <a:srgbClr val="000000"/>
                </a:solidFill>
                <a:latin typeface="Arial" panose="020B0604020202020204" pitchFamily="34" charset="0"/>
                <a:cs typeface="Arial" panose="020B0604020202020204" pitchFamily="34" charset="0"/>
              </a:rPr>
              <a:t>(n = 511)</a:t>
            </a:r>
          </a:p>
        </p:txBody>
      </p:sp>
      <p:sp>
        <p:nvSpPr>
          <p:cNvPr id="25" name="Rectangle 7"/>
          <p:cNvSpPr>
            <a:spLocks noChangeArrowheads="1"/>
          </p:cNvSpPr>
          <p:nvPr/>
        </p:nvSpPr>
        <p:spPr bwMode="ltGray">
          <a:xfrm>
            <a:off x="7214236" y="2955864"/>
            <a:ext cx="1463040" cy="818384"/>
          </a:xfrm>
          <a:prstGeom prst="rect">
            <a:avLst/>
          </a:prstGeom>
          <a:solidFill>
            <a:srgbClr val="85568E">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latin typeface="Arial" panose="020B0604020202020204" pitchFamily="34" charset="0"/>
                <a:cs typeface="Arial" panose="020B0604020202020204" pitchFamily="34" charset="0"/>
              </a:rPr>
              <a:t>Late Switch</a:t>
            </a:r>
          </a:p>
          <a:p>
            <a:pPr algn="ctr"/>
            <a:r>
              <a:rPr lang="en-US" sz="1400" b="1" dirty="0">
                <a:solidFill>
                  <a:srgbClr val="000000"/>
                </a:solidFill>
                <a:latin typeface="Arial" panose="020B0604020202020204" pitchFamily="34" charset="0"/>
                <a:cs typeface="Arial" panose="020B0604020202020204" pitchFamily="34" charset="0"/>
              </a:rPr>
              <a:t>DTG + RPV</a:t>
            </a:r>
          </a:p>
          <a:p>
            <a:pPr algn="ctr"/>
            <a:r>
              <a:rPr lang="en-US" sz="1000" dirty="0">
                <a:solidFill>
                  <a:srgbClr val="000000"/>
                </a:solidFill>
                <a:latin typeface="Arial" panose="020B0604020202020204" pitchFamily="34" charset="0"/>
                <a:cs typeface="Arial" panose="020B0604020202020204" pitchFamily="34" charset="0"/>
              </a:rPr>
              <a:t>(n = 511)</a:t>
            </a:r>
          </a:p>
        </p:txBody>
      </p:sp>
      <p:sp>
        <p:nvSpPr>
          <p:cNvPr id="26" name="TextBox 25"/>
          <p:cNvSpPr txBox="1"/>
          <p:nvPr/>
        </p:nvSpPr>
        <p:spPr>
          <a:xfrm>
            <a:off x="5752056" y="1554480"/>
            <a:ext cx="1463040" cy="276999"/>
          </a:xfrm>
          <a:prstGeom prst="rect">
            <a:avLst/>
          </a:prstGeom>
          <a:solidFill>
            <a:schemeClr val="accent3">
              <a:lumMod val="20000"/>
              <a:lumOff val="80000"/>
            </a:schemeClr>
          </a:solidFill>
          <a:ln>
            <a:solidFill>
              <a:schemeClr val="tx1"/>
            </a:solidFill>
          </a:ln>
          <a:effectLst/>
        </p:spPr>
        <p:txBody>
          <a:bodyPr wrap="square" rtlCol="0">
            <a:spAutoFit/>
          </a:bodyPr>
          <a:lstStyle/>
          <a:p>
            <a:pPr algn="ctr"/>
            <a:r>
              <a:rPr lang="en-US" sz="1200" dirty="0">
                <a:latin typeface="Arial" panose="020B0604020202020204" pitchFamily="34" charset="0"/>
                <a:cs typeface="Arial" panose="020B0604020202020204" pitchFamily="34" charset="0"/>
              </a:rPr>
              <a:t>52 weeks</a:t>
            </a:r>
          </a:p>
        </p:txBody>
      </p:sp>
      <p:sp>
        <p:nvSpPr>
          <p:cNvPr id="27" name="TextBox 26"/>
          <p:cNvSpPr txBox="1"/>
          <p:nvPr/>
        </p:nvSpPr>
        <p:spPr>
          <a:xfrm>
            <a:off x="7213937" y="1555465"/>
            <a:ext cx="1463040" cy="276999"/>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dirty="0">
                <a:latin typeface="Arial" panose="020B0604020202020204" pitchFamily="34" charset="0"/>
                <a:cs typeface="Arial" panose="020B0604020202020204" pitchFamily="34" charset="0"/>
              </a:rPr>
              <a:t>96 weeks</a:t>
            </a:r>
          </a:p>
        </p:txBody>
      </p:sp>
      <p:sp>
        <p:nvSpPr>
          <p:cNvPr id="28" name="Line 11"/>
          <p:cNvSpPr>
            <a:spLocks noChangeAspect="1" noChangeShapeType="1"/>
          </p:cNvSpPr>
          <p:nvPr/>
        </p:nvSpPr>
        <p:spPr bwMode="auto">
          <a:xfrm rot="20430663" flipV="1">
            <a:off x="6919712" y="3782494"/>
            <a:ext cx="123444" cy="348983"/>
          </a:xfrm>
          <a:prstGeom prst="line">
            <a:avLst/>
          </a:prstGeom>
          <a:noFill/>
          <a:ln w="12700" cmpd="sng">
            <a:solidFill>
              <a:srgbClr val="000000"/>
            </a:solidFill>
            <a:prstDash val="sysDash"/>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15" name="TextBox 14"/>
          <p:cNvSpPr txBox="1"/>
          <p:nvPr/>
        </p:nvSpPr>
        <p:spPr>
          <a:xfrm>
            <a:off x="5750896" y="4087774"/>
            <a:ext cx="2926081" cy="577081"/>
          </a:xfrm>
          <a:prstGeom prst="rect">
            <a:avLst/>
          </a:prstGeom>
          <a:solidFill>
            <a:schemeClr val="accent3">
              <a:lumMod val="20000"/>
              <a:lumOff val="80000"/>
            </a:schemeClr>
          </a:solidFill>
          <a:ln>
            <a:solidFill>
              <a:srgbClr val="000000"/>
            </a:solidFill>
          </a:ln>
          <a:effectLst/>
        </p:spPr>
        <p:txBody>
          <a:bodyPr wrap="square" rtlCol="0">
            <a:spAutoFit/>
          </a:bodyPr>
          <a:lstStyle/>
          <a:p>
            <a:r>
              <a:rPr lang="en-US" sz="1050" dirty="0">
                <a:latin typeface="Arial" panose="020B0604020202020204" pitchFamily="34" charset="0"/>
                <a:cs typeface="Arial" panose="020B0604020202020204" pitchFamily="34" charset="0"/>
              </a:rPr>
              <a:t>*Primary endpoint for early switch phase: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week 48 HIV RNA &lt;50 copies/mL by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 FDA snapshot analysis</a:t>
            </a:r>
          </a:p>
        </p:txBody>
      </p:sp>
      <p:sp>
        <p:nvSpPr>
          <p:cNvPr id="29" name="TextBox 28"/>
          <p:cNvSpPr txBox="1"/>
          <p:nvPr/>
        </p:nvSpPr>
        <p:spPr>
          <a:xfrm>
            <a:off x="7214236" y="1114800"/>
            <a:ext cx="1463040" cy="261610"/>
          </a:xfrm>
          <a:prstGeom prst="rect">
            <a:avLst/>
          </a:prstGeom>
          <a:solidFill>
            <a:srgbClr val="D9D9D9"/>
          </a:solidFill>
          <a:ln w="15875">
            <a:solidFill>
              <a:schemeClr val="bg1"/>
            </a:solidFill>
          </a:ln>
        </p:spPr>
        <p:txBody>
          <a:bodyPr wrap="square" rtlCol="0">
            <a:spAutoFit/>
          </a:bodyPr>
          <a:lstStyle/>
          <a:p>
            <a:pPr algn="ctr"/>
            <a:r>
              <a:rPr lang="en-US" sz="1100" dirty="0">
                <a:latin typeface="Arial" panose="020B0604020202020204" pitchFamily="34" charset="0"/>
                <a:cs typeface="Arial" panose="020B0604020202020204" pitchFamily="34" charset="0"/>
              </a:rPr>
              <a:t>Late Switch Phase</a:t>
            </a:r>
          </a:p>
        </p:txBody>
      </p:sp>
    </p:spTree>
    <p:extLst>
      <p:ext uri="{BB962C8B-B14F-4D97-AF65-F5344CB8AC3E}">
        <p14:creationId xmlns:p14="http://schemas.microsoft.com/office/powerpoint/2010/main" val="247131426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Baseline Characteristics</a:t>
            </a:r>
            <a:endParaRPr lang="en-US" sz="2000" dirty="0"/>
          </a:p>
        </p:txBody>
      </p:sp>
      <p:sp>
        <p:nvSpPr>
          <p:cNvPr id="22" name="Content Placeholder 5"/>
          <p:cNvSpPr>
            <a:spLocks noGrp="1"/>
          </p:cNvSpPr>
          <p:nvPr>
            <p:ph type="body" sz="quarter" idx="14"/>
          </p:nvPr>
        </p:nvSpPr>
        <p:spPr/>
        <p:txBody>
          <a:bodyPr/>
          <a:lstStyle/>
          <a:p>
            <a:r>
              <a:rPr lang="en-US" dirty="0"/>
              <a:t>Source: </a:t>
            </a:r>
            <a:r>
              <a:rPr lang="en-US" dirty="0" err="1"/>
              <a:t>Llibre</a:t>
            </a:r>
            <a:r>
              <a:rPr lang="en-US" dirty="0"/>
              <a:t> JM, et al. Lancet. 2018;39:839-49.</a:t>
            </a:r>
          </a:p>
        </p:txBody>
      </p:sp>
      <p:graphicFrame>
        <p:nvGraphicFramePr>
          <p:cNvPr id="20" name="Table 19"/>
          <p:cNvGraphicFramePr>
            <a:graphicFrameLocks noGrp="1"/>
          </p:cNvGraphicFramePr>
          <p:nvPr>
            <p:extLst>
              <p:ext uri="{D42A27DB-BD31-4B8C-83A1-F6EECF244321}">
                <p14:modId xmlns:p14="http://schemas.microsoft.com/office/powerpoint/2010/main" val="1313852329"/>
              </p:ext>
            </p:extLst>
          </p:nvPr>
        </p:nvGraphicFramePr>
        <p:xfrm>
          <a:off x="493776" y="1028700"/>
          <a:ext cx="8229601" cy="3749037"/>
        </p:xfrm>
        <a:graphic>
          <a:graphicData uri="http://schemas.openxmlformats.org/drawingml/2006/table">
            <a:tbl>
              <a:tblPr firstRow="1" bandRow="1">
                <a:effectLst/>
                <a:tableStyleId>{5C22544A-7EE6-4342-B048-85BDC9FD1C3A}</a:tableStyleId>
              </a:tblPr>
              <a:tblGrid>
                <a:gridCol w="3352799">
                  <a:extLst>
                    <a:ext uri="{9D8B030D-6E8A-4147-A177-3AD203B41FA5}">
                      <a16:colId xmlns:a16="http://schemas.microsoft.com/office/drawing/2014/main" val="20000"/>
                    </a:ext>
                  </a:extLst>
                </a:gridCol>
                <a:gridCol w="2438401">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tblGrid>
              <a:tr h="520657">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Baseline Characteristic</a:t>
                      </a:r>
                    </a:p>
                  </a:txBody>
                  <a:tcPr marL="68580" marR="68580" marT="34290" marB="3429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DTG + RPV </a:t>
                      </a:r>
                    </a:p>
                    <a:p>
                      <a:pPr algn="ctr"/>
                      <a:r>
                        <a:rPr lang="en-US" sz="1000" b="0" dirty="0">
                          <a:solidFill>
                            <a:schemeClr val="bg1"/>
                          </a:solidFill>
                          <a:latin typeface="Arial" panose="020B0604020202020204" pitchFamily="34" charset="0"/>
                          <a:cs typeface="Arial" panose="020B0604020202020204" pitchFamily="34" charset="0"/>
                        </a:rPr>
                        <a:t>(n = 513)</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85568E"/>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3-Drug</a:t>
                      </a:r>
                      <a:r>
                        <a:rPr lang="en-US" sz="1400" baseline="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ART </a:t>
                      </a:r>
                    </a:p>
                    <a:p>
                      <a:pPr algn="ctr"/>
                      <a:r>
                        <a:rPr lang="en-US" sz="1000" b="0" dirty="0">
                          <a:solidFill>
                            <a:schemeClr val="bg1"/>
                          </a:solidFill>
                          <a:latin typeface="Arial" panose="020B0604020202020204" pitchFamily="34" charset="0"/>
                          <a:cs typeface="Arial" panose="020B0604020202020204" pitchFamily="34" charset="0"/>
                        </a:rPr>
                        <a:t>(n = 511)</a:t>
                      </a:r>
                    </a:p>
                  </a:txBody>
                  <a:tcPr marL="68580" marR="68580" marT="34290" marB="3429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4737F"/>
                    </a:solidFill>
                  </a:tcPr>
                </a:tc>
                <a:extLst>
                  <a:ext uri="{0D108BD9-81ED-4DB2-BD59-A6C34878D82A}">
                    <a16:rowId xmlns:a16="http://schemas.microsoft.com/office/drawing/2014/main" val="10000"/>
                  </a:ext>
                </a:extLst>
              </a:tr>
              <a:tr h="322838">
                <a:tc>
                  <a:txBody>
                    <a:bodyPr/>
                    <a:lstStyle/>
                    <a:p>
                      <a:pPr marL="91440"/>
                      <a:r>
                        <a:rPr lang="en-US" sz="1400" dirty="0">
                          <a:latin typeface="Arial" panose="020B0604020202020204" pitchFamily="34" charset="0"/>
                          <a:cs typeface="Arial" panose="020B0604020202020204" pitchFamily="34" charset="0"/>
                        </a:rPr>
                        <a:t>Age, mean (range)</a:t>
                      </a:r>
                    </a:p>
                  </a:txBody>
                  <a:tcPr marL="68580" marR="68580" marT="34290" marB="3429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43 (21-79)</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43 (22-76)</a:t>
                      </a:r>
                    </a:p>
                  </a:txBody>
                  <a:tcPr marL="68580" marR="68580" marT="34290" marB="3429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1"/>
                  </a:ext>
                </a:extLst>
              </a:tr>
              <a:tr h="322838">
                <a:tc>
                  <a:txBody>
                    <a:bodyPr/>
                    <a:lstStyle/>
                    <a:p>
                      <a:pPr marL="91440"/>
                      <a:r>
                        <a:rPr lang="en-US" sz="1400" dirty="0">
                          <a:latin typeface="Arial" panose="020B0604020202020204" pitchFamily="34" charset="0"/>
                          <a:cs typeface="Arial" panose="020B0604020202020204" pitchFamily="34" charset="0"/>
                        </a:rPr>
                        <a:t>Age ≥50 years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147 (29%)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142 (28%)</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2"/>
                  </a:ext>
                </a:extLst>
              </a:tr>
              <a:tr h="322838">
                <a:tc>
                  <a:txBody>
                    <a:bodyPr/>
                    <a:lstStyle/>
                    <a:p>
                      <a:pPr marL="91440"/>
                      <a:r>
                        <a:rPr lang="en-US" sz="1400" dirty="0">
                          <a:latin typeface="Arial" panose="020B0604020202020204" pitchFamily="34" charset="0"/>
                          <a:cs typeface="Arial" panose="020B0604020202020204" pitchFamily="34" charset="0"/>
                        </a:rPr>
                        <a:t>Female</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120 (23%)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108 (21%)</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3"/>
                  </a:ext>
                </a:extLst>
              </a:tr>
              <a:tr h="322838">
                <a:tc>
                  <a:txBody>
                    <a:bodyPr/>
                    <a:lstStyle/>
                    <a:p>
                      <a:pPr marL="91440"/>
                      <a:r>
                        <a:rPr lang="en-US" sz="1400" dirty="0">
                          <a:latin typeface="Arial" panose="020B0604020202020204" pitchFamily="34" charset="0"/>
                          <a:cs typeface="Arial" panose="020B0604020202020204" pitchFamily="34" charset="0"/>
                        </a:rPr>
                        <a:t>Race, non-White</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92 (18%)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111 (22%)</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4"/>
                  </a:ext>
                </a:extLst>
              </a:tr>
              <a:tr h="322838">
                <a:tc>
                  <a:txBody>
                    <a:bodyPr/>
                    <a:lstStyle/>
                    <a:p>
                      <a:pPr marL="91440"/>
                      <a:r>
                        <a:rPr lang="en-US" sz="1400" dirty="0">
                          <a:latin typeface="Arial" panose="020B0604020202020204" pitchFamily="34" charset="0"/>
                          <a:cs typeface="Arial" panose="020B0604020202020204" pitchFamily="34" charset="0"/>
                        </a:rPr>
                        <a:t>CD4 count,</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median (cells/mm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611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638</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5"/>
                  </a:ext>
                </a:extLst>
              </a:tr>
              <a:tr h="322838">
                <a:tc>
                  <a:txBody>
                    <a:bodyPr/>
                    <a:lstStyle/>
                    <a:p>
                      <a:pPr marL="91440"/>
                      <a:r>
                        <a:rPr lang="en-US" sz="1400" dirty="0">
                          <a:latin typeface="Arial" panose="020B0604020202020204" pitchFamily="34" charset="0"/>
                          <a:cs typeface="Arial" panose="020B0604020202020204" pitchFamily="34" charset="0"/>
                        </a:rPr>
                        <a:t>Baseline PI</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133 (26%)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136 (27%)</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6"/>
                  </a:ext>
                </a:extLst>
              </a:tr>
              <a:tr h="322838">
                <a:tc>
                  <a:txBody>
                    <a:bodyPr/>
                    <a:lstStyle/>
                    <a:p>
                      <a:pPr marL="91440"/>
                      <a:r>
                        <a:rPr lang="en-US" sz="1400" dirty="0">
                          <a:latin typeface="Arial" panose="020B0604020202020204" pitchFamily="34" charset="0"/>
                          <a:cs typeface="Arial" panose="020B0604020202020204" pitchFamily="34" charset="0"/>
                        </a:rPr>
                        <a:t>Baseline NNRTI</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275 (54%)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278 (54%)</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7"/>
                  </a:ext>
                </a:extLst>
              </a:tr>
              <a:tr h="322838">
                <a:tc>
                  <a:txBody>
                    <a:bodyPr/>
                    <a:lstStyle/>
                    <a:p>
                      <a:pPr marL="91440"/>
                      <a:r>
                        <a:rPr lang="en-US" sz="1400" dirty="0">
                          <a:latin typeface="Arial" panose="020B0604020202020204" pitchFamily="34" charset="0"/>
                          <a:cs typeface="Arial" panose="020B0604020202020204" pitchFamily="34" charset="0"/>
                        </a:rPr>
                        <a:t>Baseline INSTI</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105 (20%)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97 (19%)</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08"/>
                  </a:ext>
                </a:extLst>
              </a:tr>
              <a:tr h="322838">
                <a:tc>
                  <a:txBody>
                    <a:bodyPr/>
                    <a:lstStyle/>
                    <a:p>
                      <a:pPr marL="91440"/>
                      <a:r>
                        <a:rPr lang="en-US" sz="1400" dirty="0">
                          <a:latin typeface="Arial" panose="020B0604020202020204" pitchFamily="34" charset="0"/>
                          <a:cs typeface="Arial" panose="020B0604020202020204" pitchFamily="34" charset="0"/>
                        </a:rPr>
                        <a:t>Baseline Tenofovir DF</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15000"/>
                      </a:schemeClr>
                    </a:solidFill>
                  </a:tcPr>
                </a:tc>
                <a:tc>
                  <a:txBody>
                    <a:bodyPr/>
                    <a:lstStyle/>
                    <a:p>
                      <a:pPr algn="ctr"/>
                      <a:r>
                        <a:rPr lang="en-US" sz="1400" dirty="0">
                          <a:latin typeface="Arial" panose="020B0604020202020204" pitchFamily="34" charset="0"/>
                          <a:cs typeface="Arial" panose="020B0604020202020204" pitchFamily="34" charset="0"/>
                        </a:rPr>
                        <a:t>374 (73%)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35893">
                        <a:alpha val="15000"/>
                      </a:srgbClr>
                    </a:solidFill>
                  </a:tcPr>
                </a:tc>
                <a:tc>
                  <a:txBody>
                    <a:bodyPr/>
                    <a:lstStyle/>
                    <a:p>
                      <a:pPr algn="ctr"/>
                      <a:r>
                        <a:rPr lang="en-US" sz="1400" dirty="0">
                          <a:latin typeface="Arial" panose="020B0604020202020204" pitchFamily="34" charset="0"/>
                          <a:cs typeface="Arial" panose="020B0604020202020204" pitchFamily="34" charset="0"/>
                        </a:rPr>
                        <a:t>359 (70%)</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4737F">
                        <a:alpha val="15000"/>
                      </a:srgbClr>
                    </a:solidFill>
                  </a:tcPr>
                </a:tc>
                <a:extLst>
                  <a:ext uri="{0D108BD9-81ED-4DB2-BD59-A6C34878D82A}">
                    <a16:rowId xmlns:a16="http://schemas.microsoft.com/office/drawing/2014/main" val="10009"/>
                  </a:ext>
                </a:extLst>
              </a:tr>
              <a:tr h="322838">
                <a:tc>
                  <a:txBody>
                    <a:bodyPr/>
                    <a:lstStyle/>
                    <a:p>
                      <a:pPr marL="91440"/>
                      <a:r>
                        <a:rPr lang="en-US" sz="1400" dirty="0">
                          <a:latin typeface="Arial" panose="020B0604020202020204" pitchFamily="34" charset="0"/>
                          <a:cs typeface="Arial" panose="020B0604020202020204" pitchFamily="34" charset="0"/>
                        </a:rPr>
                        <a:t>Prior ART duration</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median)</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alpha val="30000"/>
                      </a:schemeClr>
                    </a:solidFill>
                  </a:tcPr>
                </a:tc>
                <a:tc>
                  <a:txBody>
                    <a:bodyPr/>
                    <a:lstStyle/>
                    <a:p>
                      <a:pPr algn="ctr"/>
                      <a:r>
                        <a:rPr lang="en-US" sz="1400" dirty="0">
                          <a:latin typeface="Arial" panose="020B0604020202020204" pitchFamily="34" charset="0"/>
                          <a:cs typeface="Arial" panose="020B0604020202020204" pitchFamily="34" charset="0"/>
                        </a:rPr>
                        <a:t>51 months</a:t>
                      </a:r>
                    </a:p>
                  </a:txBody>
                  <a:tcPr marL="68580" marR="6858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35893">
                        <a:alpha val="30000"/>
                      </a:srgbClr>
                    </a:solidFill>
                  </a:tcPr>
                </a:tc>
                <a:tc>
                  <a:txBody>
                    <a:bodyPr/>
                    <a:lstStyle/>
                    <a:p>
                      <a:pPr algn="ctr"/>
                      <a:r>
                        <a:rPr lang="en-US" sz="1400" dirty="0">
                          <a:latin typeface="Arial" panose="020B0604020202020204" pitchFamily="34" charset="0"/>
                          <a:cs typeface="Arial" panose="020B0604020202020204" pitchFamily="34" charset="0"/>
                        </a:rPr>
                        <a:t>53 months</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4737F">
                        <a:alpha val="3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629559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6" name="Text Placeholder 5"/>
          <p:cNvSpPr>
            <a:spLocks noGrp="1"/>
          </p:cNvSpPr>
          <p:nvPr>
            <p:ph type="body" sz="quarter" idx="15"/>
          </p:nvPr>
        </p:nvSpPr>
        <p:spPr/>
        <p:txBody>
          <a:bodyPr/>
          <a:lstStyle/>
          <a:p>
            <a:r>
              <a:rPr lang="en-US" dirty="0"/>
              <a:t>Week 48 Virologic Response</a:t>
            </a:r>
          </a:p>
        </p:txBody>
      </p:sp>
      <p:sp>
        <p:nvSpPr>
          <p:cNvPr id="8" name="Text Placeholder 7"/>
          <p:cNvSpPr>
            <a:spLocks noGrp="1"/>
          </p:cNvSpPr>
          <p:nvPr>
            <p:ph type="body" sz="quarter" idx="16"/>
          </p:nvPr>
        </p:nvSpPr>
        <p:spPr/>
        <p:txBody>
          <a:bodyPr/>
          <a:lstStyle/>
          <a:p>
            <a:r>
              <a:rPr lang="en-US" dirty="0"/>
              <a:t>Source: </a:t>
            </a:r>
            <a:r>
              <a:rPr lang="en-US" dirty="0" err="1"/>
              <a:t>Llibre</a:t>
            </a:r>
            <a:r>
              <a:rPr lang="en-US" dirty="0"/>
              <a:t> JM, et al. Lancet. 2018;39:839-49.</a:t>
            </a:r>
          </a:p>
        </p:txBody>
      </p:sp>
      <p:graphicFrame>
        <p:nvGraphicFramePr>
          <p:cNvPr id="5" name="Chart 4"/>
          <p:cNvGraphicFramePr>
            <a:graphicFrameLocks/>
          </p:cNvGraphicFramePr>
          <p:nvPr>
            <p:extLst>
              <p:ext uri="{D42A27DB-BD31-4B8C-83A1-F6EECF244321}">
                <p14:modId xmlns:p14="http://schemas.microsoft.com/office/powerpoint/2010/main" val="3747882731"/>
              </p:ext>
            </p:extLst>
          </p:nvPr>
        </p:nvGraphicFramePr>
        <p:xfrm>
          <a:off x="475950"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218908"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240/252</a:t>
            </a:r>
          </a:p>
        </p:txBody>
      </p:sp>
      <p:sp>
        <p:nvSpPr>
          <p:cNvPr id="9" name="TextBox 8"/>
          <p:cNvSpPr txBox="1"/>
          <p:nvPr/>
        </p:nvSpPr>
        <p:spPr>
          <a:xfrm>
            <a:off x="5028898"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246/256</a:t>
            </a:r>
          </a:p>
        </p:txBody>
      </p:sp>
      <p:sp>
        <p:nvSpPr>
          <p:cNvPr id="10" name="TextBox 9"/>
          <p:cNvSpPr txBox="1"/>
          <p:nvPr/>
        </p:nvSpPr>
        <p:spPr>
          <a:xfrm>
            <a:off x="6657279"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246/261</a:t>
            </a:r>
          </a:p>
        </p:txBody>
      </p:sp>
      <p:sp>
        <p:nvSpPr>
          <p:cNvPr id="11" name="TextBox 10"/>
          <p:cNvSpPr txBox="1"/>
          <p:nvPr/>
        </p:nvSpPr>
        <p:spPr>
          <a:xfrm>
            <a:off x="7459314"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239/255</a:t>
            </a:r>
          </a:p>
        </p:txBody>
      </p:sp>
      <p:sp>
        <p:nvSpPr>
          <p:cNvPr id="12" name="TextBox 11"/>
          <p:cNvSpPr txBox="1"/>
          <p:nvPr/>
        </p:nvSpPr>
        <p:spPr>
          <a:xfrm>
            <a:off x="1778553"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486/513</a:t>
            </a:r>
          </a:p>
        </p:txBody>
      </p:sp>
      <p:sp>
        <p:nvSpPr>
          <p:cNvPr id="13" name="TextBox 12"/>
          <p:cNvSpPr txBox="1"/>
          <p:nvPr/>
        </p:nvSpPr>
        <p:spPr>
          <a:xfrm>
            <a:off x="2582575" y="3941169"/>
            <a:ext cx="731520" cy="36576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485/511</a:t>
            </a:r>
          </a:p>
        </p:txBody>
      </p:sp>
    </p:spTree>
    <p:extLst>
      <p:ext uri="{BB962C8B-B14F-4D97-AF65-F5344CB8AC3E}">
        <p14:creationId xmlns:p14="http://schemas.microsoft.com/office/powerpoint/2010/main" val="397280520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6" name="Text Placeholder 5"/>
          <p:cNvSpPr>
            <a:spLocks noGrp="1"/>
          </p:cNvSpPr>
          <p:nvPr>
            <p:ph type="body" sz="quarter" idx="15"/>
          </p:nvPr>
        </p:nvSpPr>
        <p:spPr/>
        <p:txBody>
          <a:bodyPr/>
          <a:lstStyle/>
          <a:p>
            <a:r>
              <a:rPr lang="en-US" dirty="0"/>
              <a:t>Week 48 Virologic Response (by FDA Snapshot Analysis)</a:t>
            </a:r>
          </a:p>
        </p:txBody>
      </p:sp>
      <p:sp>
        <p:nvSpPr>
          <p:cNvPr id="11" name="Text Placeholder 10"/>
          <p:cNvSpPr>
            <a:spLocks noGrp="1"/>
          </p:cNvSpPr>
          <p:nvPr>
            <p:ph type="body" sz="quarter" idx="16"/>
          </p:nvPr>
        </p:nvSpPr>
        <p:spPr/>
        <p:txBody>
          <a:bodyPr/>
          <a:lstStyle/>
          <a:p>
            <a:r>
              <a:rPr lang="en-US" dirty="0"/>
              <a:t>Source: </a:t>
            </a:r>
            <a:r>
              <a:rPr lang="en-US" dirty="0" err="1"/>
              <a:t>Llibre</a:t>
            </a:r>
            <a:r>
              <a:rPr lang="en-US" dirty="0"/>
              <a:t> JM, et al. Lancet. 2018;39:839-49.</a:t>
            </a:r>
          </a:p>
        </p:txBody>
      </p:sp>
      <p:graphicFrame>
        <p:nvGraphicFramePr>
          <p:cNvPr id="5" name="Chart 4"/>
          <p:cNvGraphicFramePr>
            <a:graphicFrameLocks/>
          </p:cNvGraphicFramePr>
          <p:nvPr>
            <p:extLst>
              <p:ext uri="{D42A27DB-BD31-4B8C-83A1-F6EECF244321}">
                <p14:modId xmlns:p14="http://schemas.microsoft.com/office/powerpoint/2010/main" val="1565309098"/>
              </p:ext>
            </p:extLst>
          </p:nvPr>
        </p:nvGraphicFramePr>
        <p:xfrm>
          <a:off x="456072" y="1317264"/>
          <a:ext cx="8229600"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94353" y="3794568"/>
            <a:ext cx="800100" cy="261610"/>
          </a:xfrm>
          <a:prstGeom prst="rect">
            <a:avLst/>
          </a:prstGeom>
          <a:noFill/>
        </p:spPr>
        <p:txBody>
          <a:bodyPr wrap="square" rtlCol="0" anchor="ctr" anchorCtr="1">
            <a:spAutoFit/>
          </a:bodyPr>
          <a:lstStyle/>
          <a:p>
            <a:r>
              <a:rPr lang="en-US" sz="1100" dirty="0">
                <a:solidFill>
                  <a:srgbClr val="FFFFFF"/>
                </a:solidFill>
                <a:latin typeface="Arial"/>
              </a:rPr>
              <a:t>486/513</a:t>
            </a:r>
          </a:p>
        </p:txBody>
      </p:sp>
      <p:sp>
        <p:nvSpPr>
          <p:cNvPr id="9" name="TextBox 8"/>
          <p:cNvSpPr txBox="1"/>
          <p:nvPr/>
        </p:nvSpPr>
        <p:spPr>
          <a:xfrm>
            <a:off x="5876982" y="3794568"/>
            <a:ext cx="800100" cy="261610"/>
          </a:xfrm>
          <a:prstGeom prst="rect">
            <a:avLst/>
          </a:prstGeom>
          <a:noFill/>
        </p:spPr>
        <p:txBody>
          <a:bodyPr wrap="square" rtlCol="0" anchor="ctr" anchorCtr="1">
            <a:spAutoFit/>
          </a:bodyPr>
          <a:lstStyle/>
          <a:p>
            <a:r>
              <a:rPr lang="en-US" sz="1100" dirty="0">
                <a:solidFill>
                  <a:srgbClr val="FFFFFF"/>
                </a:solidFill>
                <a:latin typeface="Arial"/>
              </a:rPr>
              <a:t>485/511</a:t>
            </a:r>
          </a:p>
        </p:txBody>
      </p:sp>
      <p:sp>
        <p:nvSpPr>
          <p:cNvPr id="8" name="TextBox 7"/>
          <p:cNvSpPr txBox="1"/>
          <p:nvPr/>
        </p:nvSpPr>
        <p:spPr>
          <a:xfrm>
            <a:off x="1477738" y="4224416"/>
            <a:ext cx="6988627" cy="630942"/>
          </a:xfrm>
          <a:prstGeom prst="rect">
            <a:avLst/>
          </a:prstGeom>
          <a:solidFill>
            <a:schemeClr val="accent3">
              <a:lumMod val="20000"/>
              <a:lumOff val="80000"/>
            </a:schemeClr>
          </a:solidFill>
          <a:ln>
            <a:noFill/>
          </a:ln>
        </p:spPr>
        <p:txBody>
          <a:bodyPr wrap="square" lIns="342900" rtlCol="0">
            <a:spAutoFit/>
          </a:bodyPr>
          <a:lstStyle/>
          <a:p>
            <a:pPr marL="75438" indent="-75438">
              <a:lnSpc>
                <a:spcPts val="1350"/>
              </a:lnSpc>
              <a:spcBef>
                <a:spcPts val="450"/>
              </a:spcBef>
              <a:buClr>
                <a:schemeClr val="bg2"/>
              </a:buClr>
              <a:buFont typeface="Arial"/>
              <a:buChar char="•"/>
            </a:pPr>
            <a:r>
              <a:rPr lang="en-US" sz="1050" dirty="0">
                <a:latin typeface="Arial"/>
                <a:cs typeface="Arial"/>
              </a:rPr>
              <a:t>Confirmed virologic withdrawal: 2 (&lt;1%) in each arm</a:t>
            </a:r>
          </a:p>
          <a:p>
            <a:pPr marL="75438" indent="-75438">
              <a:lnSpc>
                <a:spcPts val="1350"/>
              </a:lnSpc>
              <a:buClr>
                <a:schemeClr val="bg2"/>
              </a:buClr>
              <a:buFont typeface="Arial"/>
              <a:buChar char="•"/>
            </a:pPr>
            <a:r>
              <a:rPr lang="en-US" sz="1050" dirty="0">
                <a:latin typeface="Arial"/>
                <a:cs typeface="Arial"/>
              </a:rPr>
              <a:t>One NNRTI resistance mutation (K101K/E) detected in DTG + RPV arm</a:t>
            </a:r>
          </a:p>
          <a:p>
            <a:pPr marL="75438" indent="-75438">
              <a:lnSpc>
                <a:spcPts val="1350"/>
              </a:lnSpc>
              <a:buClr>
                <a:schemeClr val="bg2"/>
              </a:buClr>
              <a:buFont typeface="Arial"/>
              <a:buChar char="•"/>
            </a:pPr>
            <a:r>
              <a:rPr lang="en-US" sz="1050" dirty="0">
                <a:latin typeface="Arial"/>
                <a:cs typeface="Arial"/>
              </a:rPr>
              <a:t>No integrase resistance occurred</a:t>
            </a:r>
          </a:p>
        </p:txBody>
      </p:sp>
    </p:spTree>
    <p:extLst>
      <p:ext uri="{BB962C8B-B14F-4D97-AF65-F5344CB8AC3E}">
        <p14:creationId xmlns:p14="http://schemas.microsoft.com/office/powerpoint/2010/main" val="387594261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Results at Week 48</a:t>
            </a:r>
            <a:endParaRPr lang="en-US" sz="2000" dirty="0"/>
          </a:p>
        </p:txBody>
      </p:sp>
      <p:sp>
        <p:nvSpPr>
          <p:cNvPr id="6" name="Text Placeholder 5"/>
          <p:cNvSpPr>
            <a:spLocks noGrp="1"/>
          </p:cNvSpPr>
          <p:nvPr>
            <p:ph type="body" sz="quarter" idx="15"/>
          </p:nvPr>
        </p:nvSpPr>
        <p:spPr/>
        <p:txBody>
          <a:bodyPr/>
          <a:lstStyle/>
          <a:p>
            <a:r>
              <a:rPr lang="en-US" dirty="0"/>
              <a:t>Week 48 Virologic Response by SWORD-1 and SWORD-2</a:t>
            </a:r>
          </a:p>
        </p:txBody>
      </p:sp>
      <p:sp>
        <p:nvSpPr>
          <p:cNvPr id="8" name="Text Placeholder 7"/>
          <p:cNvSpPr>
            <a:spLocks noGrp="1"/>
          </p:cNvSpPr>
          <p:nvPr>
            <p:ph type="body" sz="quarter" idx="16"/>
          </p:nvPr>
        </p:nvSpPr>
        <p:spPr/>
        <p:txBody>
          <a:bodyPr/>
          <a:lstStyle/>
          <a:p>
            <a:r>
              <a:rPr lang="en-US" dirty="0"/>
              <a:t>Source: </a:t>
            </a:r>
            <a:r>
              <a:rPr lang="en-US" dirty="0" err="1"/>
              <a:t>Llibre</a:t>
            </a:r>
            <a:r>
              <a:rPr lang="en-US" dirty="0"/>
              <a:t> JM, et al. Lancet. 2018;39:839-49.</a:t>
            </a:r>
          </a:p>
        </p:txBody>
      </p:sp>
      <p:graphicFrame>
        <p:nvGraphicFramePr>
          <p:cNvPr id="5" name="Chart 4"/>
          <p:cNvGraphicFramePr>
            <a:graphicFrameLocks/>
          </p:cNvGraphicFramePr>
          <p:nvPr>
            <p:extLst>
              <p:ext uri="{D42A27DB-BD31-4B8C-83A1-F6EECF244321}">
                <p14:modId xmlns:p14="http://schemas.microsoft.com/office/powerpoint/2010/main" val="1129370221"/>
              </p:ext>
            </p:extLst>
          </p:nvPr>
        </p:nvGraphicFramePr>
        <p:xfrm>
          <a:off x="493776" y="1419068"/>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63101" y="4081215"/>
            <a:ext cx="731520" cy="274320"/>
          </a:xfrm>
          <a:prstGeom prst="rect">
            <a:avLst/>
          </a:prstGeom>
          <a:noFill/>
        </p:spPr>
        <p:txBody>
          <a:bodyPr wrap="square" rtlCol="0" anchor="ctr" anchorCtr="1">
            <a:spAutoFit/>
          </a:bodyPr>
          <a:lstStyle/>
          <a:p>
            <a:r>
              <a:rPr lang="en-US" sz="1100" dirty="0">
                <a:solidFill>
                  <a:srgbClr val="FFFFFF"/>
                </a:solidFill>
                <a:latin typeface="Arial"/>
              </a:rPr>
              <a:t>240/252</a:t>
            </a:r>
          </a:p>
        </p:txBody>
      </p:sp>
      <p:sp>
        <p:nvSpPr>
          <p:cNvPr id="9" name="TextBox 8"/>
          <p:cNvSpPr txBox="1"/>
          <p:nvPr/>
        </p:nvSpPr>
        <p:spPr>
          <a:xfrm>
            <a:off x="3420835" y="4081214"/>
            <a:ext cx="731520" cy="274320"/>
          </a:xfrm>
          <a:prstGeom prst="rect">
            <a:avLst/>
          </a:prstGeom>
          <a:noFill/>
        </p:spPr>
        <p:txBody>
          <a:bodyPr wrap="square" rtlCol="0" anchor="ctr" anchorCtr="1">
            <a:spAutoFit/>
          </a:bodyPr>
          <a:lstStyle/>
          <a:p>
            <a:r>
              <a:rPr lang="en-US" sz="1100" dirty="0">
                <a:solidFill>
                  <a:srgbClr val="FFFFFF"/>
                </a:solidFill>
                <a:latin typeface="Arial"/>
              </a:rPr>
              <a:t>246/256</a:t>
            </a:r>
          </a:p>
        </p:txBody>
      </p:sp>
      <p:sp>
        <p:nvSpPr>
          <p:cNvPr id="10" name="TextBox 9"/>
          <p:cNvSpPr txBox="1"/>
          <p:nvPr/>
        </p:nvSpPr>
        <p:spPr>
          <a:xfrm>
            <a:off x="6047613" y="4081212"/>
            <a:ext cx="731520" cy="274320"/>
          </a:xfrm>
          <a:prstGeom prst="rect">
            <a:avLst/>
          </a:prstGeom>
          <a:noFill/>
        </p:spPr>
        <p:txBody>
          <a:bodyPr wrap="square" rtlCol="0" anchor="ctr" anchorCtr="1">
            <a:spAutoFit/>
          </a:bodyPr>
          <a:lstStyle/>
          <a:p>
            <a:r>
              <a:rPr lang="en-US" sz="1100" dirty="0">
                <a:solidFill>
                  <a:srgbClr val="FFFFFF"/>
                </a:solidFill>
                <a:latin typeface="Arial"/>
              </a:rPr>
              <a:t>246/261</a:t>
            </a:r>
          </a:p>
        </p:txBody>
      </p:sp>
      <p:sp>
        <p:nvSpPr>
          <p:cNvPr id="11" name="TextBox 10"/>
          <p:cNvSpPr txBox="1"/>
          <p:nvPr/>
        </p:nvSpPr>
        <p:spPr>
          <a:xfrm>
            <a:off x="6981656" y="4081213"/>
            <a:ext cx="731520" cy="274320"/>
          </a:xfrm>
          <a:prstGeom prst="rect">
            <a:avLst/>
          </a:prstGeom>
          <a:noFill/>
        </p:spPr>
        <p:txBody>
          <a:bodyPr wrap="square" rtlCol="0" anchor="ctr" anchorCtr="1">
            <a:spAutoFit/>
          </a:bodyPr>
          <a:lstStyle/>
          <a:p>
            <a:r>
              <a:rPr lang="en-US" sz="1100" dirty="0">
                <a:solidFill>
                  <a:srgbClr val="FFFFFF"/>
                </a:solidFill>
                <a:latin typeface="Arial"/>
              </a:rPr>
              <a:t>239/255</a:t>
            </a:r>
          </a:p>
        </p:txBody>
      </p:sp>
    </p:spTree>
    <p:extLst>
      <p:ext uri="{BB962C8B-B14F-4D97-AF65-F5344CB8AC3E}">
        <p14:creationId xmlns:p14="http://schemas.microsoft.com/office/powerpoint/2010/main" val="198864494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22" name="Content Placeholder 5"/>
          <p:cNvSpPr>
            <a:spLocks noGrp="1"/>
          </p:cNvSpPr>
          <p:nvPr>
            <p:ph type="body" sz="quarter" idx="14"/>
          </p:nvPr>
        </p:nvSpPr>
        <p:spPr/>
        <p:txBody>
          <a:bodyPr/>
          <a:lstStyle/>
          <a:p>
            <a:r>
              <a:rPr lang="en-US" sz="1050" dirty="0"/>
              <a:t>Source: </a:t>
            </a:r>
            <a:r>
              <a:rPr lang="en-US" sz="1050" dirty="0" err="1"/>
              <a:t>Llibre</a:t>
            </a:r>
            <a:r>
              <a:rPr lang="en-US" sz="1050" dirty="0"/>
              <a:t> JM, et al. Lancet. 2018;39:839-49.</a:t>
            </a:r>
          </a:p>
        </p:txBody>
      </p:sp>
      <p:graphicFrame>
        <p:nvGraphicFramePr>
          <p:cNvPr id="9" name="Group 65"/>
          <p:cNvGraphicFramePr>
            <a:graphicFrameLocks noGrp="1"/>
          </p:cNvGraphicFramePr>
          <p:nvPr>
            <p:extLst>
              <p:ext uri="{D42A27DB-BD31-4B8C-83A1-F6EECF244321}">
                <p14:modId xmlns:p14="http://schemas.microsoft.com/office/powerpoint/2010/main" val="1253119239"/>
              </p:ext>
            </p:extLst>
          </p:nvPr>
        </p:nvGraphicFramePr>
        <p:xfrm>
          <a:off x="454020" y="1002758"/>
          <a:ext cx="8229601" cy="3749037"/>
        </p:xfrm>
        <a:graphic>
          <a:graphicData uri="http://schemas.openxmlformats.org/drawingml/2006/table">
            <a:tbl>
              <a:tblPr>
                <a:effectLst/>
              </a:tblPr>
              <a:tblGrid>
                <a:gridCol w="3882013">
                  <a:extLst>
                    <a:ext uri="{9D8B030D-6E8A-4147-A177-3AD203B41FA5}">
                      <a16:colId xmlns:a16="http://schemas.microsoft.com/office/drawing/2014/main" val="20000"/>
                    </a:ext>
                  </a:extLst>
                </a:gridCol>
                <a:gridCol w="2173794">
                  <a:extLst>
                    <a:ext uri="{9D8B030D-6E8A-4147-A177-3AD203B41FA5}">
                      <a16:colId xmlns:a16="http://schemas.microsoft.com/office/drawing/2014/main" val="20001"/>
                    </a:ext>
                  </a:extLst>
                </a:gridCol>
                <a:gridCol w="2173794">
                  <a:extLst>
                    <a:ext uri="{9D8B030D-6E8A-4147-A177-3AD203B41FA5}">
                      <a16:colId xmlns:a16="http://schemas.microsoft.com/office/drawing/2014/main" val="20002"/>
                    </a:ext>
                  </a:extLst>
                </a:gridCol>
              </a:tblGrid>
              <a:tr h="38858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Arial" panose="020B0604020202020204" pitchFamily="34" charset="0"/>
                          <a:cs typeface="Arial" panose="020B0604020202020204" pitchFamily="34" charset="0"/>
                        </a:rPr>
                        <a:t>SWORD</a:t>
                      </a:r>
                      <a:r>
                        <a:rPr lang="en-US" sz="1500" b="1" baseline="0" dirty="0">
                          <a:solidFill>
                            <a:srgbClr val="FFFFFF"/>
                          </a:solidFill>
                          <a:latin typeface="Arial" panose="020B0604020202020204" pitchFamily="34" charset="0"/>
                          <a:cs typeface="Arial" panose="020B0604020202020204" pitchFamily="34" charset="0"/>
                        </a:rPr>
                        <a:t> 1 &amp; 2 Pooled Results: 48-Week Adverse Events (AE)</a:t>
                      </a:r>
                      <a:endParaRPr lang="en-US" sz="15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92574">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 + RPV</a:t>
                      </a:r>
                    </a:p>
                    <a:p>
                      <a:pPr marL="0" indent="0" algn="ctr">
                        <a:lnSpc>
                          <a:spcPts val="1600"/>
                        </a:lnSpc>
                      </a:pP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513)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5568E"/>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3-Drug ART</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511)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395 (77%)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364 (71%)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Drug-related serious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3"/>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1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247 (48%)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244 (48%)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4"/>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2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116 (23%)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116 (20%)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5"/>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3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 (5%)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 (3%)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6"/>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Grade 4 drug-related AE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7"/>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AE leading to study withdrawal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 (3%)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8"/>
                  </a:ext>
                </a:extLst>
              </a:tr>
              <a:tr h="35848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CNS AE leading to study withdrawal</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35893">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497947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5" name="Text Placeholder 4"/>
          <p:cNvSpPr>
            <a:spLocks noGrp="1"/>
          </p:cNvSpPr>
          <p:nvPr>
            <p:ph type="body" sz="quarter" idx="15"/>
          </p:nvPr>
        </p:nvSpPr>
        <p:spPr>
          <a:prstGeom prst="rect">
            <a:avLst/>
          </a:prstGeom>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a:prstGeom prst="rect">
            <a:avLst/>
          </a:prstGeom>
        </p:spPr>
        <p:txBody>
          <a:bodyPr/>
          <a:lstStyle/>
          <a:p>
            <a:r>
              <a:rPr lang="en-US" dirty="0"/>
              <a:t>Source: </a:t>
            </a:r>
            <a:r>
              <a:rPr lang="en-US" dirty="0" err="1"/>
              <a:t>Llibre</a:t>
            </a:r>
            <a:r>
              <a:rPr lang="en-US" dirty="0"/>
              <a:t> JM, et al. Lancet. 2018;39:839-49.</a:t>
            </a:r>
          </a:p>
        </p:txBody>
      </p:sp>
      <p:graphicFrame>
        <p:nvGraphicFramePr>
          <p:cNvPr id="6" name="Chart 5"/>
          <p:cNvGraphicFramePr>
            <a:graphicFrameLocks/>
          </p:cNvGraphicFramePr>
          <p:nvPr>
            <p:extLst>
              <p:ext uri="{D42A27DB-BD31-4B8C-83A1-F6EECF244321}">
                <p14:modId xmlns:p14="http://schemas.microsoft.com/office/powerpoint/2010/main" val="4178186545"/>
              </p:ext>
            </p:extLst>
          </p:nvPr>
        </p:nvGraphicFramePr>
        <p:xfrm>
          <a:off x="475089"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930878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Dolutegravir plus Rilpivirine as Maintenance Dual Therapy</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SWORD-1 and SWORD-2: Pooled Results at Week 48</a:t>
            </a:r>
            <a:endParaRPr lang="en-US" sz="2000" dirty="0"/>
          </a:p>
        </p:txBody>
      </p:sp>
      <p:sp>
        <p:nvSpPr>
          <p:cNvPr id="8" name="Content Placeholder 7"/>
          <p:cNvSpPr>
            <a:spLocks noGrp="1"/>
          </p:cNvSpPr>
          <p:nvPr>
            <p:ph type="body" sz="quarter" idx="15"/>
          </p:nvPr>
        </p:nvSpPr>
        <p:spPr>
          <a:prstGeom prst="rect">
            <a:avLst/>
          </a:prstGeom>
        </p:spPr>
        <p:txBody>
          <a:bodyPr/>
          <a:lstStyle/>
          <a:p>
            <a:r>
              <a:rPr lang="nb-NO" dirty="0"/>
              <a:t>Week 48: Change in Bone Biomarkers from Baseline</a:t>
            </a:r>
          </a:p>
        </p:txBody>
      </p:sp>
      <p:sp>
        <p:nvSpPr>
          <p:cNvPr id="3" name="Text Placeholder 2"/>
          <p:cNvSpPr>
            <a:spLocks noGrp="1"/>
          </p:cNvSpPr>
          <p:nvPr>
            <p:ph type="body" sz="quarter" idx="16"/>
          </p:nvPr>
        </p:nvSpPr>
        <p:spPr>
          <a:prstGeom prst="rect">
            <a:avLst/>
          </a:prstGeom>
        </p:spPr>
        <p:txBody>
          <a:bodyPr/>
          <a:lstStyle/>
          <a:p>
            <a:r>
              <a:rPr lang="en-US" dirty="0"/>
              <a:t>Source: </a:t>
            </a:r>
            <a:r>
              <a:rPr lang="en-US" dirty="0" err="1"/>
              <a:t>Llibre</a:t>
            </a:r>
            <a:r>
              <a:rPr lang="en-US" dirty="0"/>
              <a:t> JM, et al. Lancet. 2018;39:839-49.</a:t>
            </a:r>
          </a:p>
        </p:txBody>
      </p:sp>
      <p:graphicFrame>
        <p:nvGraphicFramePr>
          <p:cNvPr id="6" name="Chart 5"/>
          <p:cNvGraphicFramePr>
            <a:graphicFrameLocks/>
          </p:cNvGraphicFramePr>
          <p:nvPr>
            <p:extLst>
              <p:ext uri="{D42A27DB-BD31-4B8C-83A1-F6EECF244321}">
                <p14:modId xmlns:p14="http://schemas.microsoft.com/office/powerpoint/2010/main" val="3114167738"/>
              </p:ext>
            </p:extLst>
          </p:nvPr>
        </p:nvGraphicFramePr>
        <p:xfrm>
          <a:off x="493776" y="1371600"/>
          <a:ext cx="8229600" cy="3566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4326726"/>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53192</TotalTime>
  <Words>1022</Words>
  <Application>Microsoft Macintosh PowerPoint</Application>
  <PresentationFormat>On-screen Show (16:9)</PresentationFormat>
  <Paragraphs>145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Corbel</vt:lpstr>
      <vt:lpstr>Geneva</vt:lpstr>
      <vt:lpstr>Lucida Grande</vt:lpstr>
      <vt:lpstr>Times New Roman</vt:lpstr>
      <vt:lpstr>NCRC</vt:lpstr>
      <vt:lpstr>Dolutegravir plus Rilpivirine as Maintenance Dual Therapy SWORD-1 and SWORD-2</vt:lpstr>
      <vt:lpstr>Dolutegravir plus Rilpivirine as Maintenance Dual Therapy SWORD-1 and SWORD-2: Design</vt:lpstr>
      <vt:lpstr>Dolutegravir plus Rilpivirine as Maintenance Dual Therapy SWORD-1 and SWORD-2: Baseline Characteristics</vt:lpstr>
      <vt:lpstr>Dolutegravir plus Rilpivirine as Maintenance Dual Therapy SWORD-1 and SWORD-2: Pooled Results at Week 48</vt:lpstr>
      <vt:lpstr>Dolutegravir plus Rilpivirine as Maintenance Dual Therapy SWORD-1 and SWORD-2: Pooled Results at Week 48</vt:lpstr>
      <vt:lpstr>Dolutegravir plus Rilpivirine as Maintenance Dual Therapy SWORD-1 and SWORD-2: Results at Week 48</vt:lpstr>
      <vt:lpstr>Dolutegravir plus Rilpivirine as Maintenance Dual Therapy SWORD-1 and SWORD-2: Pooled Results at Week 48</vt:lpstr>
      <vt:lpstr>Dolutegravir plus Rilpivirine as Maintenance Dual Therapy SWORD-1 and SWORD-2: Pooled Results at Week 48</vt:lpstr>
      <vt:lpstr>Dolutegravir plus Rilpivirine as Maintenance Dual Therapy SWORD-1 and SWORD-2: Pooled Results at Week 48</vt:lpstr>
      <vt:lpstr>Dolutegravir plus Rilpivirine as Maintenance Dual Therapy SWORD-1 and SWORD-2: 48-Week Data Conclusion</vt:lpstr>
      <vt:lpstr>Dolutegravir plus Rilpivirine as Maintenance Dual Therapy SWORD-1 and SWORD-2: Pooled Results at Week 148</vt:lpstr>
      <vt:lpstr>Dolutegravir plus Rilpivirine as Maintenance Dual Therapy SWORD-1 and SWORD-2: 148-Week Data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2332</cp:revision>
  <cp:lastPrinted>2008-02-05T14:34:24Z</cp:lastPrinted>
  <dcterms:created xsi:type="dcterms:W3CDTF">2010-11-28T05:36:22Z</dcterms:created>
  <dcterms:modified xsi:type="dcterms:W3CDTF">2022-12-18T14:52:38Z</dcterms:modified>
</cp:coreProperties>
</file>