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915" r:id="rId2"/>
    <p:sldId id="927" r:id="rId3"/>
    <p:sldId id="928" r:id="rId4"/>
    <p:sldId id="929" r:id="rId5"/>
    <p:sldId id="924" r:id="rId6"/>
    <p:sldId id="97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D86"/>
    <a:srgbClr val="C4BEA2"/>
    <a:srgbClr val="E3DCBC"/>
    <a:srgbClr val="E3BF9D"/>
    <a:srgbClr val="E3AA95"/>
    <a:srgbClr val="D6B196"/>
    <a:srgbClr val="BFAD89"/>
    <a:srgbClr val="E6EBF2"/>
    <a:srgbClr val="9EBA56"/>
    <a:srgbClr val="9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 varScale="1">
        <p:scale>
          <a:sx n="86" d="100"/>
          <a:sy n="86" d="100"/>
        </p:scale>
        <p:origin x="1614" y="9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4147953701"/>
          <c:y val="0.122360010204016"/>
          <c:w val="0.82601761556664899"/>
          <c:h val="0.7128817746908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Atazanavir/r Monotherapy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≤ 100,000 copies/mL</c:v>
                </c:pt>
                <c:pt idx="2">
                  <c:v>&gt; 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73</c:v>
                </c:pt>
                <c:pt idx="1">
                  <c:v>75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1E-4360-B47A-0B96084848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Atazanavir/r + 2 NRTIs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≤ 100,000 copies/mL</c:v>
                </c:pt>
                <c:pt idx="2">
                  <c:v>&gt; 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85</c:v>
                </c:pt>
                <c:pt idx="1">
                  <c:v>81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1E-4360-B47A-0B96084848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98317976"/>
        <c:axId val="-2096568024"/>
      </c:barChart>
      <c:catAx>
        <c:axId val="2098317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62011276368231705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965680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9656802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Virologic Efficacy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2.1427286866919401E-2"/>
              <c:y val="0.21859709517086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098317976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1289600952658703"/>
          <c:y val="3.3163302314110597E-2"/>
          <c:w val="0.6579717118693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128817746908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Atazanvir/r monotherapy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≤ 100,000 copies/mL</c:v>
                </c:pt>
                <c:pt idx="2">
                  <c:v>&gt; 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92</c:v>
                </c:pt>
                <c:pt idx="1">
                  <c:v>89</c:v>
                </c:pt>
                <c:pt idx="2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D-4E7A-B656-DFB8F18D76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Atazanavir/r + 2 NRTIs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≤ 100,000 copies/mL</c:v>
                </c:pt>
                <c:pt idx="2">
                  <c:v>&gt; 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85</c:v>
                </c:pt>
                <c:pt idx="1">
                  <c:v>81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9D-4E7A-B656-DFB8F18D76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38505912"/>
        <c:axId val="-2038668280"/>
      </c:barChart>
      <c:catAx>
        <c:axId val="-2038505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62011276368231705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386682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866828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Virologic Efficacy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686546126178701E-2"/>
              <c:y val="0.236141003290519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3850591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22931592750599"/>
          <c:y val="3.3163302314110597E-2"/>
          <c:w val="0.81537911927675699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Simplification to Ritonavir-Boosted Atazanavir Monotherapy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MODAt</a:t>
            </a:r>
            <a:r>
              <a:rPr lang="en-US" dirty="0" smtClean="0"/>
              <a:t> Trial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999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27005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27005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Ritonavir-Boosted Atazanavir Monotherapy </a:t>
            </a: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MODAt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/>
              <a:t>Study Design 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/>
              <a:t>Castagna</a:t>
            </a:r>
            <a:r>
              <a:rPr lang="en-US" dirty="0"/>
              <a:t> A, et al. </a:t>
            </a:r>
            <a:r>
              <a:rPr lang="is-IS" dirty="0"/>
              <a:t>AIDS. 2014;28:2269-79.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28407" y="2335557"/>
            <a:ext cx="3086993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Arial"/>
                <a:cs typeface="Arial"/>
              </a:rPr>
              <a:t>Monotherapy Group</a:t>
            </a:r>
            <a:br>
              <a:rPr lang="en-US" sz="14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Ritonavir-boosted Atazanavir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51)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28407" y="3987578"/>
            <a:ext cx="3086993" cy="122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Arial"/>
                <a:cs typeface="Arial"/>
              </a:rPr>
              <a:t>Triple Therapy Group</a:t>
            </a:r>
            <a:r>
              <a:rPr lang="en-US" sz="14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4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Ritonavir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-boosted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Atazanavir+ 2 NRTIs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52)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197416"/>
              </p:ext>
            </p:extLst>
          </p:nvPr>
        </p:nvGraphicFramePr>
        <p:xfrm>
          <a:off x="304800" y="1447800"/>
          <a:ext cx="5105400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MODAt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open-label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noninferiority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trial in adults with virologically suppressed HIV infection to evaluate the efficacy of simplification to once-daily ritonavir-boosted atazanavir monotherapy versus continuing once-daily ritonavir-boosted atazanavir with two NRTIs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103)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atazanavir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+ ritonavir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 NRTIs f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≥48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weeks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&lt;50 copies/ml for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24 weeks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nadir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previous virologic failure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Atazanavir 300 mg + Ritonavir 100 mg once daily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Atazanavir 300 mg + Ritonavir 100 mg once daily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+ 2 NRTIs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3354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Ritonavir-Boosted Atazanavir Monotherapy </a:t>
            </a: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MODAt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/>
              <a:t>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by HIV RNA  (ITT, re-intensification=failure)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Castagna</a:t>
            </a:r>
            <a:r>
              <a:rPr lang="en-US" dirty="0"/>
              <a:t> A, et al. </a:t>
            </a:r>
            <a:r>
              <a:rPr lang="is-IS" dirty="0"/>
              <a:t>AIDS. 2014;28:2269-79.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504354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081356" y="5830856"/>
            <a:ext cx="4288536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2714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Atazanavir/r Monotherapy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err="1"/>
              <a:t>MODAt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/>
              <a:t>Results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18914" y="1254758"/>
            <a:ext cx="8672686" cy="457195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by HIV RNA  (ITT, re-intensification=success)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Castagna</a:t>
            </a:r>
            <a:r>
              <a:rPr lang="en-US" dirty="0"/>
              <a:t> A, et al. </a:t>
            </a:r>
            <a:r>
              <a:rPr lang="is-IS" dirty="0"/>
              <a:t>AIDS. 2014;28:2269-79.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11046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117904" y="5839992"/>
            <a:ext cx="4169664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651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Ritonavir-Boosted Atazanavir Monotherapy 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800" dirty="0" err="1" smtClean="0"/>
              <a:t>MODAt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</a:t>
            </a:r>
            <a:r>
              <a:rPr lang="en-US" dirty="0" smtClean="0"/>
              <a:t>: </a:t>
            </a:r>
            <a:r>
              <a:rPr lang="en-US" dirty="0" err="1" smtClean="0"/>
              <a:t>Castagna</a:t>
            </a:r>
            <a:r>
              <a:rPr lang="en-US" dirty="0" smtClean="0"/>
              <a:t> A, et al. </a:t>
            </a:r>
            <a:r>
              <a:rPr lang="is-IS" dirty="0"/>
              <a:t>AIDS. 2014;28:2269-79.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93494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“ATV/r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monotherapy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treatment simplification showed lower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efficacy in comparison with maintaining triple therapy; NRTIs reintroduction was effective in all the individuals.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5157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38143</TotalTime>
  <Words>186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Simplification to Ritonavir-Boosted Atazanavir Monotherapy  MODAt Trial </vt:lpstr>
      <vt:lpstr>Simplification to Ritonavir-Boosted Atazanavir Monotherapy  MODAt: Study Design </vt:lpstr>
      <vt:lpstr>Simplification to Ritonavir-Boosted Atazanavir Monotherapy  MODAt: Results</vt:lpstr>
      <vt:lpstr>Simplification to Atazanavir/r Monotherapy  MODAt: Results </vt:lpstr>
      <vt:lpstr>Simplification to Ritonavir-Boosted Atazanavir Monotherapy  MODAt: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1453</cp:revision>
  <cp:lastPrinted>2008-02-05T14:34:24Z</cp:lastPrinted>
  <dcterms:created xsi:type="dcterms:W3CDTF">2010-11-28T05:36:22Z</dcterms:created>
  <dcterms:modified xsi:type="dcterms:W3CDTF">2017-06-21T19:13:01Z</dcterms:modified>
</cp:coreProperties>
</file>