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920" r:id="rId2"/>
    <p:sldId id="921" r:id="rId3"/>
    <p:sldId id="922" r:id="rId4"/>
    <p:sldId id="923" r:id="rId5"/>
    <p:sldId id="919" r:id="rId6"/>
    <p:sldId id="97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D86"/>
    <a:srgbClr val="C4BEA2"/>
    <a:srgbClr val="E3DCBC"/>
    <a:srgbClr val="E3BF9D"/>
    <a:srgbClr val="E3AA95"/>
    <a:srgbClr val="D6B196"/>
    <a:srgbClr val="BFAD89"/>
    <a:srgbClr val="E6EBF2"/>
    <a:srgbClr val="9EBA56"/>
    <a:srgbClr val="9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8" autoAdjust="0"/>
    <p:restoredTop sz="94636" autoAdjust="0"/>
  </p:normalViewPr>
  <p:slideViewPr>
    <p:cSldViewPr showGuides="1">
      <p:cViewPr varScale="1">
        <p:scale>
          <a:sx n="86" d="100"/>
          <a:sy n="86" d="100"/>
        </p:scale>
        <p:origin x="1614" y="9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68163701759"/>
          <c:y val="0.11943591426071699"/>
          <c:w val="0.853795445708175"/>
          <c:h val="0.77428541958489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 + Lamivudine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Treatment Failure </c:v>
                </c:pt>
                <c:pt idx="1">
                  <c:v>Virologic Failure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DE-440D-BE3A-3A4F23C4C4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axId val="-2081915288"/>
        <c:axId val="-2081905432"/>
      </c:barChart>
      <c:catAx>
        <c:axId val="-2081915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8190543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1905432"/>
        <c:scaling>
          <c:orientation val="minMax"/>
          <c:max val="2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effectLst/>
                  </a:rPr>
                  <a:t>Patients 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52544473607466E-2"/>
              <c:y val="0.344328436695040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1915288"/>
        <c:crosses val="autoZero"/>
        <c:crossBetween val="between"/>
        <c:majorUnit val="5"/>
        <c:minorUnit val="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8882193545251301"/>
          <c:y val="3.3163302314110597E-2"/>
          <c:w val="0.48204578594342401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6998639059001"/>
          <c:y val="0.10753959035481001"/>
          <c:w val="0.86151149509089098"/>
          <c:h val="0.80150937934988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 + Lamivudine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Cholesterol</c:v>
                </c:pt>
                <c:pt idx="2">
                  <c:v>HDL Cholesterol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17</c:v>
                </c:pt>
                <c:pt idx="1">
                  <c:v>8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9-468A-A291-178C19C198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82456664"/>
        <c:axId val="-2081995960"/>
      </c:barChart>
      <c:catAx>
        <c:axId val="-2082456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1995960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081995960"/>
        <c:scaling>
          <c:orientation val="minMax"/>
          <c:max val="4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400" dirty="0" smtClean="0"/>
                  <a:t>Mean</a:t>
                </a:r>
                <a:r>
                  <a:rPr lang="en-US" sz="1400" baseline="0" dirty="0" smtClean="0"/>
                  <a:t> Change from Baseline (mg/dL)</a:t>
                </a:r>
              </a:p>
            </c:rich>
          </c:tx>
          <c:layout>
            <c:manualLayout>
              <c:xMode val="edge"/>
              <c:yMode val="edge"/>
              <c:x val="1.3655584718576801E-3"/>
              <c:y val="0.12200531493370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2456664"/>
        <c:crosses val="autoZero"/>
        <c:crossBetween val="between"/>
        <c:majorUnit val="10"/>
        <c:minorUnit val="1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4437749100806798"/>
          <c:y val="1.8292917106143201E-2"/>
          <c:w val="0.44655195878293003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 smtClean="0"/>
              <a:t>Simplification to Atazanavir + Ritonavir + Lamivudine </a:t>
            </a:r>
            <a:br>
              <a:rPr lang="en-US" sz="2700" b="0" dirty="0" smtClean="0"/>
            </a:br>
            <a:r>
              <a:rPr lang="en-US" dirty="0" err="1" smtClean="0"/>
              <a:t>AtLaS</a:t>
            </a:r>
            <a:r>
              <a:rPr lang="en-US" dirty="0" smtClean="0"/>
              <a:t> Trial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336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Atazanavir + Ritonavir + </a:t>
            </a:r>
            <a:r>
              <a:rPr lang="en-US" sz="2400" dirty="0" smtClean="0">
                <a:solidFill>
                  <a:srgbClr val="E7F1CA"/>
                </a:solidFill>
              </a:rPr>
              <a:t>Lamivudine</a:t>
            </a: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AtLaS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/>
              <a:t>Study Design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Di </a:t>
            </a:r>
            <a:r>
              <a:rPr lang="en-US" dirty="0" err="1">
                <a:latin typeface="Arial" pitchFamily="31" charset="0"/>
              </a:rPr>
              <a:t>Giambenedetto</a:t>
            </a:r>
            <a:r>
              <a:rPr lang="en-US" dirty="0">
                <a:latin typeface="Arial" pitchFamily="31" charset="0"/>
              </a:rPr>
              <a:t>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2013;68:</a:t>
            </a:r>
            <a:r>
              <a:rPr lang="en-US" dirty="0">
                <a:latin typeface="Arial" pitchFamily="31" charset="0"/>
              </a:rPr>
              <a:t>1364-72.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05969" y="3200400"/>
            <a:ext cx="2749809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Atazanavir + Ritonavir + Lamivudine once daily </a:t>
            </a:r>
            <a:b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40)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359717"/>
              </p:ext>
            </p:extLst>
          </p:nvPr>
        </p:nvGraphicFramePr>
        <p:xfrm>
          <a:off x="304800" y="1559989"/>
          <a:ext cx="4876799" cy="45360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AtLaS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38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Open-label, single-arm, simplification pilot study evaluating the safety and feasibility of treatment simplification to once-daily ritonavir-boosted atazanavir plus lamivudine in virologically suppressed patients with HIV infection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(n=40)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Age 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≥18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atazanavir/r + 2NRTIs for ≥6 months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Two HIV RNA &lt;50 copies/mL ≥3 months apart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&gt;200 cells/mm</a:t>
                      </a:r>
                      <a:r>
                        <a:rPr lang="en-US" sz="160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for ≥ 6 months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(all once daily)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Atazanavir 300 mg + Ritonavir 100 mg +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Lamivudine 300 mg once daily 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188210" y="3810000"/>
            <a:ext cx="602990" cy="4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0784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Atazanavir + Ritonavir + Lamivudine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err="1"/>
              <a:t>AtLaS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(ITT, Discontinuation = Failure)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Di </a:t>
            </a:r>
            <a:r>
              <a:rPr lang="en-US" dirty="0" err="1">
                <a:latin typeface="Arial" pitchFamily="31" charset="0"/>
              </a:rPr>
              <a:t>Giambenedetto</a:t>
            </a:r>
            <a:r>
              <a:rPr lang="en-US" dirty="0">
                <a:latin typeface="Arial" pitchFamily="31" charset="0"/>
              </a:rPr>
              <a:t>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2013;68:</a:t>
            </a:r>
            <a:r>
              <a:rPr lang="en-US" dirty="0">
                <a:latin typeface="Arial" pitchFamily="31" charset="0"/>
              </a:rPr>
              <a:t>1364-72.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72618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4437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</a:t>
            </a:r>
            <a:r>
              <a:rPr lang="en-US" sz="2400" dirty="0" smtClean="0">
                <a:solidFill>
                  <a:srgbClr val="E7F1CA"/>
                </a:solidFill>
              </a:rPr>
              <a:t>Atazanavir</a:t>
            </a:r>
            <a:r>
              <a:rPr lang="en-US" sz="2400" dirty="0">
                <a:solidFill>
                  <a:srgbClr val="E7F1CA"/>
                </a:solidFill>
              </a:rPr>
              <a:t> </a:t>
            </a:r>
            <a:r>
              <a:rPr lang="en-US" sz="2400" dirty="0" smtClean="0">
                <a:solidFill>
                  <a:srgbClr val="E7F1CA"/>
                </a:solidFill>
              </a:rPr>
              <a:t>+ Ritonavir </a:t>
            </a:r>
            <a:r>
              <a:rPr lang="en-US" sz="2400" dirty="0">
                <a:solidFill>
                  <a:srgbClr val="E7F1CA"/>
                </a:solidFill>
              </a:rPr>
              <a:t>+ Lamivudine </a:t>
            </a: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AtLaS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Fasting Lipids from Baseline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Source: </a:t>
            </a:r>
            <a:r>
              <a:rPr lang="en-US" dirty="0">
                <a:latin typeface="Arial" pitchFamily="31" charset="0"/>
              </a:rPr>
              <a:t>Di </a:t>
            </a:r>
            <a:r>
              <a:rPr lang="en-US" dirty="0" err="1">
                <a:latin typeface="Arial" pitchFamily="31" charset="0"/>
              </a:rPr>
              <a:t>Giambenedetto</a:t>
            </a:r>
            <a:r>
              <a:rPr lang="en-US" dirty="0">
                <a:latin typeface="Arial" pitchFamily="31" charset="0"/>
              </a:rPr>
              <a:t>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2013;68:</a:t>
            </a:r>
            <a:r>
              <a:rPr lang="en-US" dirty="0">
                <a:latin typeface="Arial" pitchFamily="31" charset="0"/>
              </a:rPr>
              <a:t>1364-</a:t>
            </a:r>
            <a:r>
              <a:rPr lang="en-US" dirty="0" smtClean="0">
                <a:latin typeface="Arial" pitchFamily="31" charset="0"/>
              </a:rPr>
              <a:t>72.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723297"/>
              </p:ext>
            </p:extLst>
          </p:nvPr>
        </p:nvGraphicFramePr>
        <p:xfrm>
          <a:off x="457200" y="1828803"/>
          <a:ext cx="8229600" cy="427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8720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Atazanavir + Ritonavir + Lamivudine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err="1" smtClean="0"/>
              <a:t>AtLaS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 smtClean="0"/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smtClean="0">
                <a:latin typeface="Arial" pitchFamily="31" charset="0"/>
              </a:rPr>
              <a:t>Di </a:t>
            </a:r>
            <a:r>
              <a:rPr lang="en-US" dirty="0" err="1" smtClean="0">
                <a:latin typeface="Arial" pitchFamily="31" charset="0"/>
              </a:rPr>
              <a:t>Giambenedetto</a:t>
            </a:r>
            <a:r>
              <a:rPr lang="en-US" dirty="0">
                <a:latin typeface="Arial" pitchFamily="31" charset="0"/>
              </a:rPr>
              <a:t>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</a:t>
            </a:r>
            <a:r>
              <a:rPr lang="en-US" dirty="0" smtClean="0">
                <a:latin typeface="Arial" pitchFamily="31" charset="0"/>
              </a:rPr>
              <a:t>2013;68:</a:t>
            </a:r>
            <a:r>
              <a:rPr lang="en-US" dirty="0">
                <a:latin typeface="Arial" pitchFamily="31" charset="0"/>
              </a:rPr>
              <a:t>1364-72.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53843"/>
              </p:ext>
            </p:extLst>
          </p:nvPr>
        </p:nvGraphicFramePr>
        <p:xfrm>
          <a:off x="0" y="25146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“Simplification to atazanavir/ritonavir + lamivudine was apparently safe and associated with rare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failure, without resistance selection. This strategy deserves further investigation in a randomized trial.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4124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074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38145</TotalTime>
  <Words>173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Simplification to Atazanavir + Ritonavir + Lamivudine  AtLaS Trial </vt:lpstr>
      <vt:lpstr>Simplification to Atazanavir + Ritonavir + Lamivudine AtLaS: Study Design </vt:lpstr>
      <vt:lpstr>Simplification to Atazanavir + Ritonavir + Lamivudine  AtLaS: Results</vt:lpstr>
      <vt:lpstr>Simplification to Atazanavir + Ritonavir + Lamivudine  AtLaS: Results </vt:lpstr>
      <vt:lpstr>Simplification to Atazanavir + Ritonavir + Lamivudine  AtLaS: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1455</cp:revision>
  <cp:lastPrinted>2008-02-05T14:34:24Z</cp:lastPrinted>
  <dcterms:created xsi:type="dcterms:W3CDTF">2010-11-28T05:36:22Z</dcterms:created>
  <dcterms:modified xsi:type="dcterms:W3CDTF">2017-06-21T19:14:34Z</dcterms:modified>
</cp:coreProperties>
</file>