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8"/>
  </p:notesMasterIdLst>
  <p:handoutMasterIdLst>
    <p:handoutMasterId r:id="rId9"/>
  </p:handoutMasterIdLst>
  <p:sldIdLst>
    <p:sldId id="920" r:id="rId2"/>
    <p:sldId id="921" r:id="rId3"/>
    <p:sldId id="922" r:id="rId4"/>
    <p:sldId id="923" r:id="rId5"/>
    <p:sldId id="919" r:id="rId6"/>
    <p:sldId id="977" r:id="rId7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9D86"/>
    <a:srgbClr val="C4BEA2"/>
    <a:srgbClr val="E3DCBC"/>
    <a:srgbClr val="E3BF9D"/>
    <a:srgbClr val="E3AA95"/>
    <a:srgbClr val="D6B196"/>
    <a:srgbClr val="BFAD89"/>
    <a:srgbClr val="E6EBF2"/>
    <a:srgbClr val="9EBA56"/>
    <a:srgbClr val="9B7E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788" autoAdjust="0"/>
    <p:restoredTop sz="94636" autoAdjust="0"/>
  </p:normalViewPr>
  <p:slideViewPr>
    <p:cSldViewPr showGuides="1">
      <p:cViewPr>
        <p:scale>
          <a:sx n="112" d="100"/>
          <a:sy n="112" d="100"/>
        </p:scale>
        <p:origin x="-1040" y="-80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968163701759"/>
          <c:y val="0.11943591426071699"/>
          <c:w val="0.853795445708175"/>
          <c:h val="0.774285419584896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Atazanavir + Ritonavir + Lamivudine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Treatment Failure </c:v>
                </c:pt>
                <c:pt idx="1">
                  <c:v>Virologic Failure 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10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ED-7A4F-BF3D-C1BD5B7B6A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0"/>
        <c:axId val="-2094401160"/>
        <c:axId val="-2016875160"/>
      </c:barChart>
      <c:catAx>
        <c:axId val="-2094401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-2016875160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16875160"/>
        <c:scaling>
          <c:orientation val="minMax"/>
          <c:max val="20"/>
        </c:scaling>
        <c:delete val="0"/>
        <c:axPos val="l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6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>
                    <a:effectLst/>
                  </a:rPr>
                  <a:t>Patients (%)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1.52544473607466E-2"/>
              <c:y val="0.34432843669504098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94401160"/>
        <c:crosses val="autoZero"/>
        <c:crossBetween val="between"/>
        <c:majorUnit val="5"/>
        <c:minorUnit val="5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8882193545251301"/>
          <c:y val="3.3163302314110597E-2"/>
          <c:w val="0.48204578594342401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96998639059001"/>
          <c:y val="0.10753959035481001"/>
          <c:w val="0.86151149509089098"/>
          <c:h val="0.801509379349880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Atazanavir + Ritonavir + Lamivudine</c:v>
                </c:pt>
              </c:strCache>
            </c:strRef>
          </c:tx>
          <c:spPr>
            <a:solidFill>
              <a:srgbClr val="326496"/>
            </a:solidFill>
            <a:ln w="12700">
              <a:solidFill>
                <a:schemeClr val="tx1"/>
              </a:solidFill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Total Cholesterol</c:v>
                </c:pt>
                <c:pt idx="1">
                  <c:v>LDL Cholesterol</c:v>
                </c:pt>
                <c:pt idx="2">
                  <c:v>HDL Cholesterol</c:v>
                </c:pt>
                <c:pt idx="3">
                  <c:v>Triglycerides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17</c:v>
                </c:pt>
                <c:pt idx="1">
                  <c:v>8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BE-F04A-BEED-955F003895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2051634040"/>
        <c:axId val="-2138335640"/>
      </c:barChart>
      <c:catAx>
        <c:axId val="-2051634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-2138335640"/>
        <c:crossesAt val="0"/>
        <c:auto val="1"/>
        <c:lblAlgn val="ctr"/>
        <c:lblOffset val="1"/>
        <c:tickLblSkip val="1"/>
        <c:tickMarkSkip val="1"/>
        <c:noMultiLvlLbl val="0"/>
      </c:catAx>
      <c:valAx>
        <c:axId val="-2138335640"/>
        <c:scaling>
          <c:orientation val="minMax"/>
          <c:max val="4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500"/>
                </a:pPr>
                <a:r>
                  <a:rPr lang="en-US" sz="1400" dirty="0"/>
                  <a:t>Mean</a:t>
                </a:r>
                <a:r>
                  <a:rPr lang="en-US" sz="1400" baseline="0" dirty="0"/>
                  <a:t> Change from Baseline (mg/dL)</a:t>
                </a:r>
              </a:p>
            </c:rich>
          </c:tx>
          <c:layout>
            <c:manualLayout>
              <c:xMode val="edge"/>
              <c:yMode val="edge"/>
              <c:x val="1.3655584718576801E-3"/>
              <c:y val="0.12200531493370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9050">
            <a:solidFill>
              <a:srgbClr val="000000"/>
            </a:solidFill>
          </a:ln>
        </c:spPr>
        <c:txPr>
          <a:bodyPr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-2051634040"/>
        <c:crosses val="autoZero"/>
        <c:crossBetween val="between"/>
        <c:majorUnit val="10"/>
        <c:minorUnit val="10"/>
      </c:valAx>
      <c:spPr>
        <a:solidFill>
          <a:srgbClr val="E6EBF2"/>
        </a:solidFill>
        <a:ln w="190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54437749100806798"/>
          <c:y val="1.8292917106143201E-2"/>
          <c:w val="0.44655195878293003"/>
          <c:h val="7.1941601049868797E-2"/>
        </c:manualLayout>
      </c:layout>
      <c:overlay val="0"/>
      <c:spPr>
        <a:noFill/>
      </c:spPr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grpSp>
        <p:nvGrpSpPr>
          <p:cNvPr id="246" name="Logo Horizontal V2"/>
          <p:cNvGrpSpPr>
            <a:grpSpLocks noChangeAspect="1"/>
          </p:cNvGrpSpPr>
          <p:nvPr/>
        </p:nvGrpSpPr>
        <p:grpSpPr>
          <a:xfrm>
            <a:off x="576463" y="296189"/>
            <a:ext cx="3313826" cy="314128"/>
            <a:chOff x="960861" y="1655928"/>
            <a:chExt cx="4437220" cy="420624"/>
          </a:xfrm>
        </p:grpSpPr>
        <p:pic>
          <p:nvPicPr>
            <p:cNvPr id="247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248" name="Nat HIV Cur logo type horiz"/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249" name="Freeform 29"/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30"/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31"/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Freeform 32"/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Freeform 33"/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Freeform 34"/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Freeform 35"/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6" name="Freeform 36"/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7" name="Freeform 37"/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8" name="Freeform 38"/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9" name="Freeform 39"/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0" name="Freeform 40"/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1" name="Freeform 41"/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2" name="Freeform 42"/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3" name="Freeform 43"/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4" name="Freeform 44"/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5" name="Freeform 45"/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6" name="Freeform 46"/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7" name="Freeform 47"/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8" name="Freeform 48"/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9" name="Freeform 49"/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33" descr="ncrclogo022016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3857" y="6139217"/>
            <a:ext cx="2865339" cy="54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683897"/>
      </p:ext>
    </p:extLst>
  </p:cSld>
  <p:clrMapOvr>
    <a:masterClrMapping/>
  </p:clrMapOvr>
  <p:transition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Bl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76199"/>
            <a:ext cx="9156413" cy="6976582"/>
            <a:chOff x="0" y="-76199"/>
            <a:chExt cx="9156413" cy="6976582"/>
          </a:xfrm>
        </p:grpSpPr>
        <p:pic>
          <p:nvPicPr>
            <p:cNvPr id="17" name="Picture 16" descr="background.jpg"/>
            <p:cNvPicPr>
              <a:picLocks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-76199"/>
              <a:ext cx="9156413" cy="6952487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18" name="Oval 17"/>
            <p:cNvSpPr>
              <a:spLocks noChangeAspect="1"/>
            </p:cNvSpPr>
            <p:nvPr userDrawn="1"/>
          </p:nvSpPr>
          <p:spPr>
            <a:xfrm rot="19977071">
              <a:off x="8256244" y="5997218"/>
              <a:ext cx="555629" cy="459932"/>
            </a:xfrm>
            <a:prstGeom prst="ellipse">
              <a:avLst/>
            </a:prstGeom>
            <a:solidFill>
              <a:srgbClr val="12639D">
                <a:alpha val="90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>
              <a:spLocks noChangeAspect="1"/>
            </p:cNvSpPr>
            <p:nvPr userDrawn="1"/>
          </p:nvSpPr>
          <p:spPr>
            <a:xfrm rot="19977071">
              <a:off x="7497503" y="6210952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 userDrawn="1"/>
          </p:nvSpPr>
          <p:spPr>
            <a:xfrm>
              <a:off x="8317301" y="644867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 userDrawn="1"/>
          </p:nvSpPr>
          <p:spPr>
            <a:xfrm rot="19977071">
              <a:off x="6668932" y="6333823"/>
              <a:ext cx="519053" cy="429656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 userDrawn="1"/>
          </p:nvSpPr>
          <p:spPr>
            <a:xfrm rot="19977071">
              <a:off x="5953179" y="6505874"/>
              <a:ext cx="399826" cy="273482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 userDrawn="1"/>
          </p:nvSpPr>
          <p:spPr>
            <a:xfrm>
              <a:off x="5926011" y="6592211"/>
              <a:ext cx="439929" cy="300913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>
              <a:spLocks noChangeAspect="1"/>
            </p:cNvSpPr>
            <p:nvPr userDrawn="1"/>
          </p:nvSpPr>
          <p:spPr>
            <a:xfrm rot="21371606">
              <a:off x="5213850" y="6558975"/>
              <a:ext cx="499132" cy="341408"/>
            </a:xfrm>
            <a:prstGeom prst="ellipse">
              <a:avLst/>
            </a:prstGeom>
            <a:solidFill>
              <a:srgbClr val="12629C">
                <a:alpha val="96000"/>
              </a:srgbClr>
            </a:solidFill>
            <a:ln>
              <a:noFill/>
            </a:ln>
            <a:effectLst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518541844"/>
      </p:ext>
    </p:extLst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cknowle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38220" y="1608527"/>
            <a:ext cx="8633487" cy="1520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</a:t>
            </a:r>
            <a:r>
              <a:rPr lang="en-US" sz="2000" baseline="0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resource funded by the United States Health Resources and Services Administration. The project is led by the University of Washington and the AETC</a:t>
            </a:r>
            <a:r>
              <a:rPr lang="en-US" sz="2000" baseline="0" dirty="0">
                <a:solidFill>
                  <a:schemeClr val="tx1"/>
                </a:solidFill>
                <a:latin typeface="Arial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National Coordinating Resource 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Center.</a:t>
            </a:r>
          </a:p>
        </p:txBody>
      </p:sp>
      <p:pic>
        <p:nvPicPr>
          <p:cNvPr id="37" name="Picture 36" descr="Screen Shot 2016-03-10 at 7.51.11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56059" y="5235540"/>
            <a:ext cx="2722947" cy="742126"/>
          </a:xfrm>
          <a:prstGeom prst="rect">
            <a:avLst/>
          </a:prstGeom>
        </p:spPr>
      </p:pic>
      <p:pic>
        <p:nvPicPr>
          <p:cNvPr id="38" name="Picture 37" descr="Screen Shot 2016-03-10 at 7.51.11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25750" y="5254104"/>
            <a:ext cx="3499250" cy="75520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827" y="3663621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slide set does not represent</a:t>
            </a:r>
            <a:r>
              <a:rPr lang="en-US" sz="1600" i="1" baseline="0" dirty="0">
                <a:solidFill>
                  <a:schemeClr val="tx1"/>
                </a:solidFill>
                <a:latin typeface="Arial"/>
              </a:rPr>
              <a:t> the official views of the U.S. Department of Health and Human Services, Health Resources &amp; Services Administration.</a:t>
            </a:r>
            <a:endParaRPr lang="en-US" sz="1600" i="1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53016305"/>
      </p:ext>
    </p:extLst>
  </p:cSld>
  <p:clrMapOvr>
    <a:masterClrMapping/>
  </p:clrMapOvr>
  <p:transition spd="slow"/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48369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488979905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0" dirty="0"/>
              <a:t>Simplification to Atazanavir + Ritonavir + Lamivudine </a:t>
            </a:r>
            <a:br>
              <a:rPr lang="en-US" sz="2700" b="0" dirty="0"/>
            </a:br>
            <a:r>
              <a:rPr lang="en-US" dirty="0" err="1"/>
              <a:t>AtLaS</a:t>
            </a:r>
            <a:r>
              <a:rPr lang="en-US" dirty="0"/>
              <a:t> Trial </a:t>
            </a:r>
          </a:p>
        </p:txBody>
      </p:sp>
    </p:spTree>
    <p:extLst>
      <p:ext uri="{BB962C8B-B14F-4D97-AF65-F5344CB8AC3E}">
        <p14:creationId xmlns:p14="http://schemas.microsoft.com/office/powerpoint/2010/main" val="307553360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Simplification to Atazanavir + Ritonavir + Lamivudine</a:t>
            </a:r>
            <a:b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2800" dirty="0" err="1"/>
              <a:t>AtLaS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/>
              <a:t>Study Design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Di </a:t>
            </a:r>
            <a:r>
              <a:rPr lang="en-US" dirty="0" err="1">
                <a:latin typeface="Arial" pitchFamily="31" charset="0"/>
              </a:rPr>
              <a:t>Giambenedetto</a:t>
            </a:r>
            <a:r>
              <a:rPr lang="en-US" dirty="0">
                <a:latin typeface="Arial" pitchFamily="31" charset="0"/>
              </a:rPr>
              <a:t>, et al. J </a:t>
            </a:r>
            <a:r>
              <a:rPr lang="en-US" dirty="0" err="1">
                <a:latin typeface="Arial" pitchFamily="31" charset="0"/>
              </a:rPr>
              <a:t>Antimicrob</a:t>
            </a:r>
            <a:r>
              <a:rPr lang="en-US" dirty="0">
                <a:latin typeface="Arial" pitchFamily="31" charset="0"/>
              </a:rPr>
              <a:t> </a:t>
            </a:r>
            <a:r>
              <a:rPr lang="en-US" dirty="0" err="1">
                <a:latin typeface="Arial" pitchFamily="31" charset="0"/>
              </a:rPr>
              <a:t>Chemother</a:t>
            </a:r>
            <a:r>
              <a:rPr lang="en-US" dirty="0">
                <a:latin typeface="Arial" pitchFamily="31" charset="0"/>
              </a:rPr>
              <a:t>. 2013;68:1364-72.</a:t>
            </a: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5805969" y="3200400"/>
            <a:ext cx="2749809" cy="12283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>
              <a:lnSpc>
                <a:spcPts val="1800"/>
              </a:lnSpc>
              <a:spcBef>
                <a:spcPts val="600"/>
              </a:spcBef>
            </a:pPr>
            <a: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  <a:t>Atazanavir + Ritonavir + Lamivudine once daily </a:t>
            </a:r>
            <a:br>
              <a:rPr lang="en-US" sz="16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(n = 40)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359717"/>
              </p:ext>
            </p:extLst>
          </p:nvPr>
        </p:nvGraphicFramePr>
        <p:xfrm>
          <a:off x="304800" y="1559989"/>
          <a:ext cx="4876799" cy="4536011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876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AtLaS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-108" charset="-128"/>
                        <a:cs typeface="Arial"/>
                      </a:endParaRPr>
                    </a:p>
                  </a:txBody>
                  <a:tcPr marL="81280" marR="8128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3840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Open-label, single-arm, simplification pilot study evaluating the safety and feasibility of treatment simplification to once-daily ritonavir-boosted atazanavir plus lamivudine in virologically suppressed patients with HIV infection 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Inclusion Criteria (n=40)</a:t>
                      </a:r>
                      <a:br>
                        <a:rPr lang="en-US" sz="1600" b="1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- Age 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≥18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On atazanavir/r + 2NRTIs for ≥6 months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Two HIV RNA &lt;50 copies/mL ≥3 months apart</a:t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CD4 count &gt;200 cells/mm</a:t>
                      </a:r>
                      <a:r>
                        <a:rPr lang="en-US" sz="1600" baseline="300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3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for ≥ 6 months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(all once daily)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Atazanavir 300 mg + Ritonavir 100 mg +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Lamivudine 300 mg once daily </a:t>
                      </a:r>
                    </a:p>
                  </a:txBody>
                  <a:tcPr marL="81280" marR="812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188210" y="3810000"/>
            <a:ext cx="602990" cy="45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07844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Simplification to Atazanavir + Ritonavir + Lamivudine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 err="1"/>
              <a:t>AtLaS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Results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</a:t>
            </a: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: Virologic Response (ITT, Discontinuation = Failure)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Di </a:t>
            </a:r>
            <a:r>
              <a:rPr lang="en-US" dirty="0" err="1">
                <a:latin typeface="Arial" pitchFamily="31" charset="0"/>
              </a:rPr>
              <a:t>Giambenedetto</a:t>
            </a:r>
            <a:r>
              <a:rPr lang="en-US" dirty="0">
                <a:latin typeface="Arial" pitchFamily="31" charset="0"/>
              </a:rPr>
              <a:t>, et al. J </a:t>
            </a:r>
            <a:r>
              <a:rPr lang="en-US" dirty="0" err="1">
                <a:latin typeface="Arial" pitchFamily="31" charset="0"/>
              </a:rPr>
              <a:t>Antimicrob</a:t>
            </a:r>
            <a:r>
              <a:rPr lang="en-US" dirty="0">
                <a:latin typeface="Arial" pitchFamily="31" charset="0"/>
              </a:rPr>
              <a:t> </a:t>
            </a:r>
            <a:r>
              <a:rPr lang="en-US" dirty="0" err="1">
                <a:latin typeface="Arial" pitchFamily="31" charset="0"/>
              </a:rPr>
              <a:t>Chemother</a:t>
            </a:r>
            <a:r>
              <a:rPr lang="en-US" dirty="0">
                <a:latin typeface="Arial" pitchFamily="31" charset="0"/>
              </a:rPr>
              <a:t>. 2013;68:1364-72.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72618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844371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Simplification to Atazanavir + Ritonavir + Lamivudine </a:t>
            </a:r>
            <a:br>
              <a:rPr lang="en-US" sz="2400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US" sz="2800" dirty="0" err="1"/>
              <a:t>AtLaS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>
                <a:solidFill>
                  <a:srgbClr val="FFFFFF"/>
                </a:solidFill>
                <a:latin typeface="Arial" pitchFamily="22" charset="0"/>
              </a:rPr>
              <a:t>Results </a:t>
            </a:r>
            <a:endParaRPr lang="en-US" sz="31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48: Change in Fasting Lipids from Baseline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6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Di </a:t>
            </a:r>
            <a:r>
              <a:rPr lang="en-US" dirty="0" err="1">
                <a:latin typeface="Arial" pitchFamily="31" charset="0"/>
              </a:rPr>
              <a:t>Giambenedetto</a:t>
            </a:r>
            <a:r>
              <a:rPr lang="en-US" dirty="0">
                <a:latin typeface="Arial" pitchFamily="31" charset="0"/>
              </a:rPr>
              <a:t>, et al. J </a:t>
            </a:r>
            <a:r>
              <a:rPr lang="en-US" dirty="0" err="1">
                <a:latin typeface="Arial" pitchFamily="31" charset="0"/>
              </a:rPr>
              <a:t>Antimicrob</a:t>
            </a:r>
            <a:r>
              <a:rPr lang="en-US" dirty="0">
                <a:latin typeface="Arial" pitchFamily="31" charset="0"/>
              </a:rPr>
              <a:t> </a:t>
            </a:r>
            <a:r>
              <a:rPr lang="en-US" dirty="0" err="1">
                <a:latin typeface="Arial" pitchFamily="31" charset="0"/>
              </a:rPr>
              <a:t>Chemother</a:t>
            </a:r>
            <a:r>
              <a:rPr lang="en-US" dirty="0">
                <a:latin typeface="Arial" pitchFamily="31" charset="0"/>
              </a:rPr>
              <a:t>. 2013;68:1364-72.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723297"/>
              </p:ext>
            </p:extLst>
          </p:nvPr>
        </p:nvGraphicFramePr>
        <p:xfrm>
          <a:off x="457200" y="1828803"/>
          <a:ext cx="8229600" cy="4270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187204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</a:rPr>
              <a:t>Simplification to Atazanavir + Ritonavir + Lamivudine </a:t>
            </a:r>
            <a:br>
              <a:rPr lang="en-US" sz="2400" dirty="0">
                <a:solidFill>
                  <a:srgbClr val="E7F1CA"/>
                </a:solidFill>
              </a:rPr>
            </a:br>
            <a:r>
              <a:rPr lang="en-US" sz="2800" dirty="0" err="1"/>
              <a:t>AtLaS</a:t>
            </a: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: </a:t>
            </a:r>
            <a:r>
              <a:rPr lang="en-US" sz="2800" dirty="0"/>
              <a:t>Conclusions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Di </a:t>
            </a:r>
            <a:r>
              <a:rPr lang="en-US" dirty="0" err="1">
                <a:latin typeface="Arial" pitchFamily="31" charset="0"/>
              </a:rPr>
              <a:t>Giambenedetto</a:t>
            </a:r>
            <a:r>
              <a:rPr lang="en-US" dirty="0">
                <a:latin typeface="Arial" pitchFamily="31" charset="0"/>
              </a:rPr>
              <a:t>, et al. J </a:t>
            </a:r>
            <a:r>
              <a:rPr lang="en-US" dirty="0" err="1">
                <a:latin typeface="Arial" pitchFamily="31" charset="0"/>
              </a:rPr>
              <a:t>Antimicrob</a:t>
            </a:r>
            <a:r>
              <a:rPr lang="en-US" dirty="0">
                <a:latin typeface="Arial" pitchFamily="31" charset="0"/>
              </a:rPr>
              <a:t> </a:t>
            </a:r>
            <a:r>
              <a:rPr lang="en-US" dirty="0" err="1">
                <a:latin typeface="Arial" pitchFamily="31" charset="0"/>
              </a:rPr>
              <a:t>Chemother</a:t>
            </a:r>
            <a:r>
              <a:rPr lang="en-US" dirty="0">
                <a:latin typeface="Arial" pitchFamily="31" charset="0"/>
              </a:rPr>
              <a:t>. 2013;68:1364-72.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353843"/>
              </p:ext>
            </p:extLst>
          </p:nvPr>
        </p:nvGraphicFramePr>
        <p:xfrm>
          <a:off x="0" y="2514600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“Simplification to atazanavir/ritonavir + lamivudine was apparently safe and associated with rare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virological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failure, without resistance selection. This strategy deserves further investigation in a randomized trial.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41249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07483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38143</TotalTime>
  <Words>301</Words>
  <Application>Microsoft Macintosh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Geneva</vt:lpstr>
      <vt:lpstr>Lucida Grande</vt:lpstr>
      <vt:lpstr>Times New Roman</vt:lpstr>
      <vt:lpstr>NCRC</vt:lpstr>
      <vt:lpstr>Simplification to Atazanavir + Ritonavir + Lamivudine  AtLaS Trial </vt:lpstr>
      <vt:lpstr>Simplification to Atazanavir + Ritonavir + Lamivudine AtLaS: Study Design </vt:lpstr>
      <vt:lpstr>Simplification to Atazanavir + Ritonavir + Lamivudine  AtLaS: Results</vt:lpstr>
      <vt:lpstr>Simplification to Atazanavir + Ritonavir + Lamivudine  AtLaS: Results </vt:lpstr>
      <vt:lpstr>Simplification to Atazanavir + Ritonavir + Lamivudine  AtLaS: Conclusions</vt:lpstr>
      <vt:lpstr>PowerPoint Presentation</vt:lpstr>
    </vt:vector>
  </TitlesOfParts>
  <Company>HMC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1454</cp:revision>
  <cp:lastPrinted>2021-01-03T17:26:29Z</cp:lastPrinted>
  <dcterms:created xsi:type="dcterms:W3CDTF">2010-11-28T05:36:22Z</dcterms:created>
  <dcterms:modified xsi:type="dcterms:W3CDTF">2021-01-03T17:26:50Z</dcterms:modified>
</cp:coreProperties>
</file>