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8"/>
  </p:notesMasterIdLst>
  <p:handoutMasterIdLst>
    <p:handoutMasterId r:id="rId9"/>
  </p:handoutMasterIdLst>
  <p:sldIdLst>
    <p:sldId id="900" r:id="rId2"/>
    <p:sldId id="916" r:id="rId3"/>
    <p:sldId id="917" r:id="rId4"/>
    <p:sldId id="918" r:id="rId5"/>
    <p:sldId id="914" r:id="rId6"/>
    <p:sldId id="97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D86"/>
    <a:srgbClr val="C4BEA2"/>
    <a:srgbClr val="E3DCBC"/>
    <a:srgbClr val="E3BF9D"/>
    <a:srgbClr val="E3AA95"/>
    <a:srgbClr val="D6B196"/>
    <a:srgbClr val="BFAD89"/>
    <a:srgbClr val="E6EBF2"/>
    <a:srgbClr val="9EBA56"/>
    <a:srgbClr val="9B7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8" autoAdjust="0"/>
    <p:restoredTop sz="94636" autoAdjust="0"/>
  </p:normalViewPr>
  <p:slideViewPr>
    <p:cSldViewPr showGuides="1">
      <p:cViewPr varScale="1">
        <p:scale>
          <a:sx n="86" d="100"/>
          <a:sy n="86" d="100"/>
        </p:scale>
        <p:origin x="1614" y="9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6.9728285845059204E-2"/>
          <c:w val="0.84453618644891604"/>
          <c:h val="0.76258948083846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 + ABC-3TC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2649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4EB-437E-A346-271A81FEEE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77</c:v>
                </c:pt>
                <c:pt idx="1">
                  <c:v>76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EB-437E-A346-271A81FEEE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axId val="-2084753128"/>
        <c:axId val="-2084659336"/>
      </c:barChart>
      <c:catAx>
        <c:axId val="-2084753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846593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465933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effectLst/>
                  </a:rPr>
                  <a:t>HIV RNA &lt;50 copies/mL</a:t>
                </a:r>
                <a:r>
                  <a:rPr lang="en-US" sz="1400" baseline="0" dirty="0" smtClean="0">
                    <a:effectLst/>
                  </a:rPr>
                  <a:t> 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7.5383979780305199E-3"/>
              <c:y val="0.1630413861253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4753128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6998639059001"/>
          <c:y val="0.10753959035481001"/>
          <c:w val="0.86151149509089098"/>
          <c:h val="0.72418336989652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 + ABC-3TC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Cholesterol</c:v>
                </c:pt>
                <c:pt idx="2">
                  <c:v>HDL Cholesterol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30</c:v>
                </c:pt>
                <c:pt idx="1">
                  <c:v>9</c:v>
                </c:pt>
                <c:pt idx="2">
                  <c:v>13</c:v>
                </c:pt>
                <c:pt idx="3">
                  <c:v>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D-494A-B4CB-202DD81381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81871880"/>
        <c:axId val="-2082330072"/>
      </c:barChart>
      <c:catAx>
        <c:axId val="-2081871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2330072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2082330072"/>
        <c:scaling>
          <c:orientation val="minMax"/>
          <c:max val="6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400" dirty="0" smtClean="0"/>
                  <a:t>Median</a:t>
                </a:r>
                <a:r>
                  <a:rPr lang="en-US" sz="1400" baseline="0" dirty="0" smtClean="0"/>
                  <a:t> Change from Baseline (95% CI)</a:t>
                </a:r>
              </a:p>
            </c:rich>
          </c:tx>
          <c:layout>
            <c:manualLayout>
              <c:xMode val="edge"/>
              <c:yMode val="edge"/>
              <c:x val="2.9087683484008901E-3"/>
              <c:y val="8.334231020703319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1871880"/>
        <c:crosses val="autoZero"/>
        <c:crossBetween val="between"/>
        <c:majorUnit val="10"/>
        <c:minorUnit val="1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9808119471177198"/>
          <c:y val="1.8292917106143201E-2"/>
          <c:w val="0.46507047730144802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Atazanavir +</a:t>
            </a:r>
            <a:r>
              <a:rPr lang="en-US" sz="2400" b="0" dirty="0"/>
              <a:t> </a:t>
            </a:r>
            <a:r>
              <a:rPr lang="en-US" sz="2400" b="0" dirty="0" smtClean="0"/>
              <a:t>Ritonavir + ABC-3TC 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dirty="0" smtClean="0"/>
              <a:t>SHARE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588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Atazanavir + Ritonavir + ABC-3TC in Treatment-Naïve </a:t>
            </a:r>
            <a:br>
              <a:rPr lang="en-US" sz="2400" dirty="0" smtClean="0">
                <a:solidFill>
                  <a:srgbClr val="E7F1CA"/>
                </a:solidFill>
              </a:rPr>
            </a:br>
            <a:r>
              <a:rPr lang="en-US" sz="2800" dirty="0" smtClean="0"/>
              <a:t>SHARE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Elion R, et al. </a:t>
            </a:r>
            <a:r>
              <a:rPr lang="is-IS" dirty="0">
                <a:latin typeface="Arial" pitchFamily="31" charset="0"/>
              </a:rPr>
              <a:t>HIV Clin Trials. </a:t>
            </a:r>
            <a:r>
              <a:rPr lang="is-IS" dirty="0" smtClean="0">
                <a:latin typeface="Arial" pitchFamily="31" charset="0"/>
              </a:rPr>
              <a:t>2008;9:</a:t>
            </a:r>
            <a:r>
              <a:rPr lang="is-IS" dirty="0">
                <a:latin typeface="Arial" pitchFamily="31" charset="0"/>
              </a:rPr>
              <a:t>152-63.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708390" y="3124200"/>
            <a:ext cx="3086993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Atazanavir + ritonavir + ABC-3TC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111)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14023"/>
              </p:ext>
            </p:extLst>
          </p:nvPr>
        </p:nvGraphicFramePr>
        <p:xfrm>
          <a:off x="304801" y="1559989"/>
          <a:ext cx="4724400" cy="4307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SHARE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Nonrandomized, open-label, single-arm pilot study evaluating the efficacy and safety of once-daily abacavir-lamivudine plus ritonavir-boosted atazanavir in treatment-naïve adults with HIV infection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112)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Age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≥18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 treatment-naïve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RNA ≥5000 copies/mL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AIDS-defining illnesses in previous 30 days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(All Once daily)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Atazanavir 300 mg + Ritonavir 100 mg +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Abacavir-Lamivudine 600/300 mg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029200" y="3733800"/>
            <a:ext cx="602990" cy="4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9097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Atazanavir</a:t>
            </a:r>
            <a:r>
              <a:rPr lang="en-US" sz="2400" dirty="0">
                <a:solidFill>
                  <a:srgbClr val="E7F1CA"/>
                </a:solidFill>
              </a:rPr>
              <a:t> </a:t>
            </a:r>
            <a:r>
              <a:rPr lang="en-US" sz="2400" dirty="0" smtClean="0">
                <a:solidFill>
                  <a:srgbClr val="E7F1CA"/>
                </a:solidFill>
              </a:rPr>
              <a:t>+ Ritonavir </a:t>
            </a:r>
            <a:r>
              <a:rPr lang="en-US" sz="2400" dirty="0">
                <a:solidFill>
                  <a:srgbClr val="E7F1CA"/>
                </a:solidFill>
              </a:rPr>
              <a:t>+ ABC-3TC in Treatment-Naïve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SHARE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Response, by Baseline HIV RNA  (ITT, M=F)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Elion R, et al. </a:t>
            </a:r>
            <a:r>
              <a:rPr lang="is-IS" dirty="0">
                <a:latin typeface="Arial" pitchFamily="31" charset="0"/>
              </a:rPr>
              <a:t>HIV Clin Trials. </a:t>
            </a:r>
            <a:r>
              <a:rPr lang="is-IS" dirty="0" smtClean="0">
                <a:latin typeface="Arial" pitchFamily="31" charset="0"/>
              </a:rPr>
              <a:t>2008;9:</a:t>
            </a:r>
            <a:r>
              <a:rPr lang="is-IS" dirty="0">
                <a:latin typeface="Arial" pitchFamily="31" charset="0"/>
              </a:rPr>
              <a:t>152-63.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932925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066012" y="5839992"/>
            <a:ext cx="4258054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8600" y="586740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</a:rPr>
              <a:t>Baseline HIV RNA </a:t>
            </a:r>
          </a:p>
        </p:txBody>
      </p:sp>
    </p:spTree>
    <p:extLst>
      <p:ext uri="{BB962C8B-B14F-4D97-AF65-F5344CB8AC3E}">
        <p14:creationId xmlns:p14="http://schemas.microsoft.com/office/powerpoint/2010/main" val="2912814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Atazanavir</a:t>
            </a:r>
            <a:r>
              <a:rPr lang="en-US" sz="2400" dirty="0">
                <a:solidFill>
                  <a:srgbClr val="E7F1CA"/>
                </a:solidFill>
              </a:rPr>
              <a:t> </a:t>
            </a:r>
            <a:r>
              <a:rPr lang="en-US" sz="2400" dirty="0" smtClean="0">
                <a:solidFill>
                  <a:srgbClr val="E7F1CA"/>
                </a:solidFill>
              </a:rPr>
              <a:t>+ Ritonavir </a:t>
            </a:r>
            <a:r>
              <a:rPr lang="en-US" sz="2400" dirty="0">
                <a:solidFill>
                  <a:srgbClr val="E7F1CA"/>
                </a:solidFill>
              </a:rPr>
              <a:t>+ ABC-3TC in Treatment-Naïve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SHARE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Fasting Lipids from Baseline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Elion R, et al. </a:t>
            </a:r>
            <a:r>
              <a:rPr lang="is-IS" dirty="0">
                <a:latin typeface="Arial" pitchFamily="31" charset="0"/>
              </a:rPr>
              <a:t>HIV Clin Trials. </a:t>
            </a:r>
            <a:r>
              <a:rPr lang="is-IS" dirty="0" smtClean="0">
                <a:latin typeface="Arial" pitchFamily="31" charset="0"/>
              </a:rPr>
              <a:t>2008;9:</a:t>
            </a:r>
            <a:r>
              <a:rPr lang="is-IS" dirty="0">
                <a:latin typeface="Arial" pitchFamily="31" charset="0"/>
              </a:rPr>
              <a:t>152-63.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717260"/>
              </p:ext>
            </p:extLst>
          </p:nvPr>
        </p:nvGraphicFramePr>
        <p:xfrm>
          <a:off x="457200" y="1828803"/>
          <a:ext cx="8229600" cy="427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8893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Atazanavir/r + ABC-3TC in Treatment-Naïve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SHARE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>
                <a:latin typeface="Arial" pitchFamily="31" charset="0"/>
              </a:rPr>
              <a:t>Elion R, et al. </a:t>
            </a:r>
            <a:r>
              <a:rPr lang="is-IS" dirty="0">
                <a:latin typeface="Arial" pitchFamily="31" charset="0"/>
              </a:rPr>
              <a:t>HIV Clin Trials. </a:t>
            </a:r>
            <a:r>
              <a:rPr lang="is-IS" dirty="0" smtClean="0">
                <a:latin typeface="Arial" pitchFamily="31" charset="0"/>
              </a:rPr>
              <a:t>2008;9:</a:t>
            </a:r>
            <a:r>
              <a:rPr lang="is-IS" dirty="0">
                <a:latin typeface="Arial" pitchFamily="31" charset="0"/>
              </a:rPr>
              <a:t>152-63.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52934"/>
              </p:ext>
            </p:extLst>
          </p:nvPr>
        </p:nvGraphicFramePr>
        <p:xfrm>
          <a:off x="0" y="25908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“ABC/3TC and ATV-RTV QD is an effective and well-tolerated regimen in ART-naïve patients through 48 weeks, with a modest impact on fasting lipids.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0934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0748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38146</TotalTime>
  <Words>199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Atazanavir + Ritonavir + ABC-3TC  SHARE Trial</vt:lpstr>
      <vt:lpstr>Atazanavir + Ritonavir + ABC-3TC in Treatment-Naïve  SHARE: Study Design</vt:lpstr>
      <vt:lpstr>Atazanavir + Ritonavir + ABC-3TC in Treatment-Naïve  SHARE: Results </vt:lpstr>
      <vt:lpstr>Atazanavir + Ritonavir + ABC-3TC in Treatment-Naïve  SHARE: Results</vt:lpstr>
      <vt:lpstr>Atazanavir/r + ABC-3TC in Treatment-Naïve  SHARE: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1456</cp:revision>
  <cp:lastPrinted>2008-02-05T14:34:24Z</cp:lastPrinted>
  <dcterms:created xsi:type="dcterms:W3CDTF">2010-11-28T05:36:22Z</dcterms:created>
  <dcterms:modified xsi:type="dcterms:W3CDTF">2017-06-21T19:15:29Z</dcterms:modified>
</cp:coreProperties>
</file>