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89" r:id="rId1"/>
  </p:sldMasterIdLst>
  <p:notesMasterIdLst>
    <p:notesMasterId r:id="rId8"/>
  </p:notesMasterIdLst>
  <p:handoutMasterIdLst>
    <p:handoutMasterId r:id="rId9"/>
  </p:handoutMasterIdLst>
  <p:sldIdLst>
    <p:sldId id="946" r:id="rId2"/>
    <p:sldId id="948" r:id="rId3"/>
    <p:sldId id="966" r:id="rId4"/>
    <p:sldId id="967" r:id="rId5"/>
    <p:sldId id="945" r:id="rId6"/>
    <p:sldId id="977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9D86"/>
    <a:srgbClr val="C4BEA2"/>
    <a:srgbClr val="E3DCBC"/>
    <a:srgbClr val="E3BF9D"/>
    <a:srgbClr val="E3AA95"/>
    <a:srgbClr val="D6B196"/>
    <a:srgbClr val="BFAD89"/>
    <a:srgbClr val="E6EBF2"/>
    <a:srgbClr val="9EBA56"/>
    <a:srgbClr val="9B7E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88" autoAdjust="0"/>
    <p:restoredTop sz="94636" autoAdjust="0"/>
  </p:normalViewPr>
  <p:slideViewPr>
    <p:cSldViewPr showGuides="1">
      <p:cViewPr varScale="1">
        <p:scale>
          <a:sx n="86" d="100"/>
          <a:sy n="86" d="100"/>
        </p:scale>
        <p:origin x="1614" y="9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745994560597"/>
          <c:y val="0.11943591426071699"/>
          <c:w val="0.82601761556664899"/>
          <c:h val="0.712881774690858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ATV + RTV + 2 NRTIs</c:v>
                </c:pt>
              </c:strCache>
            </c:strRef>
          </c:tx>
          <c:spPr>
            <a:solidFill>
              <a:srgbClr val="967C4A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Overall </c:v>
                </c:pt>
                <c:pt idx="1">
                  <c:v>&lt; 4 PI mutations</c:v>
                </c:pt>
                <c:pt idx="2">
                  <c:v>≥ 4 PI mutations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38</c:v>
                </c:pt>
                <c:pt idx="1">
                  <c:v>44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27-4DBD-8A60-300A73B639F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ATV + SQV + 2 NRTIs</c:v>
                </c:pt>
              </c:strCache>
            </c:strRef>
          </c:tx>
          <c:spPr>
            <a:solidFill>
              <a:srgbClr val="6E4B7D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Overall </c:v>
                </c:pt>
                <c:pt idx="1">
                  <c:v>&lt; 4 PI mutations</c:v>
                </c:pt>
                <c:pt idx="2">
                  <c:v>≥ 4 PI mutations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26</c:v>
                </c:pt>
                <c:pt idx="1">
                  <c:v>38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27-4DBD-8A60-300A73B639F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LPV-RTV + 2 NRTIs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rgbClr val="00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Overall </c:v>
                </c:pt>
                <c:pt idx="1">
                  <c:v>&lt; 4 PI mutations</c:v>
                </c:pt>
                <c:pt idx="2">
                  <c:v>≥ 4 PI mutations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46</c:v>
                </c:pt>
                <c:pt idx="1">
                  <c:v>55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27-4DBD-8A60-300A73B639F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-2093607160"/>
        <c:axId val="-2093937816"/>
      </c:barChart>
      <c:catAx>
        <c:axId val="-20936071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Number of PI-Associated</a:t>
                </a:r>
                <a:r>
                  <a:rPr lang="en-US" baseline="0" dirty="0" smtClean="0"/>
                  <a:t> Mutations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2307633420822401"/>
              <c:y val="0.92698741167033705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-209393781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93937816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 smtClean="0">
                    <a:effectLst/>
                  </a:rPr>
                  <a:t>HIV RNA &lt;50 copies/ml</a:t>
                </a:r>
                <a:r>
                  <a:rPr lang="en-US" sz="1600" baseline="0" dirty="0" smtClean="0">
                    <a:effectLst/>
                  </a:rPr>
                  <a:t>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2.6056916496548999E-2"/>
              <c:y val="0.142573493319040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93607160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18451565082142"/>
          <c:y val="3.3163302314110597E-2"/>
          <c:w val="0.87092276659862"/>
          <c:h val="7.5120850359212704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7218607186492"/>
          <c:y val="0.102930129423477"/>
          <c:w val="0.85031771312915405"/>
          <c:h val="0.765947823332427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ATV + RTV + 2 NRTIs</c:v>
                </c:pt>
              </c:strCache>
            </c:strRef>
          </c:tx>
          <c:spPr>
            <a:solidFill>
              <a:srgbClr val="967C4A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HDL</c:v>
                </c:pt>
                <c:pt idx="2">
                  <c:v>Fasting LDL</c:v>
                </c:pt>
                <c:pt idx="3">
                  <c:v>Fasting Triglycerides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-8</c:v>
                </c:pt>
                <c:pt idx="1">
                  <c:v>-7</c:v>
                </c:pt>
                <c:pt idx="2">
                  <c:v>-10</c:v>
                </c:pt>
                <c:pt idx="3">
                  <c:v>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21-4B1A-ACFD-52C8256B591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ATV + SQV + 2 NRTIs</c:v>
                </c:pt>
              </c:strCache>
            </c:strRef>
          </c:tx>
          <c:spPr>
            <a:solidFill>
              <a:srgbClr val="6E4B7D"/>
            </a:solidFill>
            <a:ln w="12700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HDL</c:v>
                </c:pt>
                <c:pt idx="2">
                  <c:v>Fasting LDL</c:v>
                </c:pt>
                <c:pt idx="3">
                  <c:v>Fasting Triglycerides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-4</c:v>
                </c:pt>
                <c:pt idx="1">
                  <c:v>4</c:v>
                </c:pt>
                <c:pt idx="2" formatCode="0">
                  <c:v>-3</c:v>
                </c:pt>
                <c:pt idx="3" formatCode="0">
                  <c:v>-14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21-4B1A-ACFD-52C8256B591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LPV-RTV + 2 NRTIs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HDL</c:v>
                </c:pt>
                <c:pt idx="2">
                  <c:v>Fasting LDL</c:v>
                </c:pt>
                <c:pt idx="3">
                  <c:v>Fasting Triglycerides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6</c:v>
                </c:pt>
                <c:pt idx="1">
                  <c:v>2</c:v>
                </c:pt>
                <c:pt idx="2">
                  <c:v>1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21-4B1A-ACFD-52C8256B591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-2016906120"/>
        <c:axId val="-2083142760"/>
      </c:barChart>
      <c:catAx>
        <c:axId val="-2016906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/>
            </a:pPr>
            <a:endParaRPr lang="en-US"/>
          </a:p>
        </c:txPr>
        <c:crossAx val="-208314276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83142760"/>
        <c:scaling>
          <c:orientation val="minMax"/>
          <c:max val="40"/>
          <c:min val="-40"/>
        </c:scaling>
        <c:delete val="0"/>
        <c:axPos val="l"/>
        <c:title>
          <c:tx>
            <c:rich>
              <a:bodyPr/>
              <a:lstStyle/>
              <a:p>
                <a:pPr>
                  <a:defRPr sz="1500"/>
                </a:pPr>
                <a:r>
                  <a:rPr lang="en-US" sz="1500" dirty="0" smtClean="0"/>
                  <a:t>Mean Change from Baseline</a:t>
                </a:r>
                <a:r>
                  <a:rPr lang="en-US" sz="1500" baseline="0" dirty="0" smtClean="0"/>
                  <a:t> </a:t>
                </a:r>
                <a:r>
                  <a:rPr lang="en-US" sz="1500" dirty="0" smtClean="0"/>
                  <a:t>(%)</a:t>
                </a:r>
                <a:endParaRPr lang="en-US" sz="1500" dirty="0"/>
              </a:p>
            </c:rich>
          </c:tx>
          <c:layout>
            <c:manualLayout>
              <c:xMode val="edge"/>
              <c:yMode val="edge"/>
              <c:x val="0"/>
              <c:y val="0.140514105127774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16906120"/>
        <c:crosses val="autoZero"/>
        <c:crossBetween val="between"/>
        <c:majorUnit val="1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0069108612042101"/>
          <c:y val="0"/>
          <c:w val="0.87849892045515998"/>
          <c:h val="9.1066838627930094E-2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6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Graph/Image/Table/Blue: click to add title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0" y="1248369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488979905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/>
              <a:t>ATV + RTV versus ATV + SQV versus LPV-RTV</a:t>
            </a:r>
            <a:br>
              <a:rPr lang="en-US" sz="2400" b="0" dirty="0"/>
            </a:br>
            <a:r>
              <a:rPr lang="en-US" dirty="0" smtClean="0"/>
              <a:t>AI424-045 </a:t>
            </a:r>
            <a:r>
              <a:rPr lang="en-US" dirty="0"/>
              <a:t>Study</a:t>
            </a:r>
          </a:p>
        </p:txBody>
      </p:sp>
    </p:spTree>
    <p:extLst>
      <p:ext uri="{BB962C8B-B14F-4D97-AF65-F5344CB8AC3E}">
        <p14:creationId xmlns:p14="http://schemas.microsoft.com/office/powerpoint/2010/main" val="18242772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4627831" y="2889260"/>
            <a:ext cx="434312" cy="1033951"/>
          </a:xfrm>
          <a:prstGeom prst="line">
            <a:avLst/>
          </a:prstGeom>
          <a:noFill/>
          <a:ln w="28575" cmpd="sng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E7F1CA"/>
                </a:solidFill>
              </a:rPr>
              <a:t>ATV + RTV versus ATV + SQV versus LPV-RTV</a:t>
            </a:r>
            <a:br>
              <a:rPr lang="en-US" sz="2400" dirty="0" smtClean="0">
                <a:solidFill>
                  <a:srgbClr val="E7F1CA"/>
                </a:solidFill>
              </a:rPr>
            </a:br>
            <a:r>
              <a:rPr lang="en-US" sz="2800" dirty="0" smtClean="0"/>
              <a:t>AI424</a:t>
            </a:r>
            <a:r>
              <a:rPr lang="en-US" sz="2800" dirty="0"/>
              <a:t>-045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r>
              <a:rPr lang="en-US" dirty="0"/>
              <a:t>: </a:t>
            </a:r>
            <a:r>
              <a:rPr lang="en-US" dirty="0">
                <a:latin typeface="Arial" pitchFamily="31" charset="0"/>
              </a:rPr>
              <a:t>Johnson M, et al. </a:t>
            </a:r>
            <a:r>
              <a:rPr lang="is-IS" dirty="0">
                <a:latin typeface="Arial" pitchFamily="31" charset="0"/>
              </a:rPr>
              <a:t>AIDS. 2005;19:685-94.</a:t>
            </a:r>
            <a:endParaRPr lang="en-US" dirty="0">
              <a:latin typeface="Arial" pitchFamily="31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257800" y="2255638"/>
            <a:ext cx="3639312" cy="7315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Atazanavir + Ritonavir + 2NRTIs*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120)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276088" y="3421479"/>
            <a:ext cx="3639312" cy="7315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Atazanavir + Saquinavir + 2NRTIs* 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115)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>
            <a:spLocks/>
          </p:cNvSpPr>
          <p:nvPr/>
        </p:nvSpPr>
        <p:spPr>
          <a:xfrm>
            <a:off x="5276088" y="4587320"/>
            <a:ext cx="3639312" cy="731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600" b="1" dirty="0" smtClean="0">
                <a:latin typeface="Arial"/>
              </a:rPr>
              <a:t>Lopinavir-ritonavir + 2NRTIs*</a:t>
            </a:r>
            <a:br>
              <a:rPr lang="en-US" sz="1600" b="1" dirty="0" smtClean="0">
                <a:latin typeface="Arial"/>
              </a:rPr>
            </a:br>
            <a:r>
              <a:rPr lang="en-US" sz="1400" dirty="0" smtClean="0">
                <a:latin typeface="Arial"/>
              </a:rPr>
              <a:t>(n= 123)</a:t>
            </a:r>
          </a:p>
        </p:txBody>
      </p:sp>
      <p:sp>
        <p:nvSpPr>
          <p:cNvPr id="13" name="Line 11"/>
          <p:cNvSpPr>
            <a:spLocks noChangeAspect="1" noChangeShapeType="1"/>
          </p:cNvSpPr>
          <p:nvPr/>
        </p:nvSpPr>
        <p:spPr bwMode="auto">
          <a:xfrm rot="20430663">
            <a:off x="4633426" y="3723771"/>
            <a:ext cx="430471" cy="1024812"/>
          </a:xfrm>
          <a:prstGeom prst="line">
            <a:avLst/>
          </a:prstGeom>
          <a:noFill/>
          <a:ln w="28575" cmpd="sng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495799" y="3810000"/>
            <a:ext cx="761483" cy="2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119622"/>
              </p:ext>
            </p:extLst>
          </p:nvPr>
        </p:nvGraphicFramePr>
        <p:xfrm>
          <a:off x="304800" y="1364870"/>
          <a:ext cx="4191000" cy="491405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19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3810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AI424-045 Study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199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Randomized, open label trial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 patients with prior treatment failure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evaluating efficacy and safety of ritonavir-boosted atazanavir versus atazanavir plus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saquinavir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versus both in comparison with lopinavir-ritonavir, all given with 2NRTIs 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358)</a:t>
                      </a:r>
                      <a: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Age </a:t>
                      </a:r>
                      <a:r>
                        <a:rPr lang="en-US" sz="1600" u="sng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&gt;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16 </a:t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History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of ≥ 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2 failures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on regimens containing </a:t>
                      </a:r>
                      <a:r>
                        <a:rPr lang="en-US" sz="1600" u="sng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&gt;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1 NRTI, a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NNRTI, and a PI</a:t>
                      </a:r>
                      <a:b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CD4 </a:t>
                      </a:r>
                      <a:r>
                        <a:rPr lang="en-US" sz="1600" u="sng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&gt;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50 cells/mm</a:t>
                      </a:r>
                      <a:r>
                        <a:rPr lang="en-US" sz="1600" u="none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</a:t>
                      </a:r>
                      <a:br>
                        <a:rPr lang="en-US" sz="1600" u="none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</a:t>
                      </a:r>
                      <a:r>
                        <a:rPr lang="en-US" sz="1600" u="sng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&gt;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1,000 copies/mL</a:t>
                      </a:r>
                      <a:endParaRPr lang="en-US" sz="1600" baseline="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ATV mg 300 + RTV 100 mg + 2 NRTIs*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ATV 400 mg + SQV 1200 mg + 2NRTIs*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LPV/r 400/100 mg BID + 2 NRTIs*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5279178" y="5943600"/>
            <a:ext cx="3639312" cy="28982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*2NRTIs = Tenofovir DF + 2</a:t>
            </a:r>
            <a:r>
              <a:rPr lang="en-US" sz="1400" baseline="30000" dirty="0" smtClean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nd</a:t>
            </a:r>
            <a:r>
              <a:rPr lang="en-US" sz="1400" dirty="0" smtClean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 NRTI</a:t>
            </a:r>
            <a:endParaRPr lang="en-US" sz="1400" dirty="0">
              <a:solidFill>
                <a:srgbClr val="000000"/>
              </a:solidFill>
              <a:latin typeface="Arial" pitchFamily="-107" charset="0"/>
              <a:ea typeface="Arial" pitchFamily="-107" charset="0"/>
              <a:cs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2826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ATV + RTV versus ATV + SQV versus LPV-</a:t>
            </a:r>
            <a:r>
              <a:rPr lang="en-US" sz="2400" dirty="0" smtClean="0">
                <a:solidFill>
                  <a:srgbClr val="E7F1CA"/>
                </a:solidFill>
              </a:rPr>
              <a:t>RTV</a:t>
            </a:r>
            <a:r>
              <a:rPr lang="en-US" sz="2400" dirty="0">
                <a:solidFill>
                  <a:srgbClr val="E7F1CA"/>
                </a:solidFill>
              </a:rPr>
              <a:t/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/>
              <a:t>AI424-045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>
                <a:solidFill>
                  <a:srgbClr val="FFFFFF"/>
                </a:solidFill>
                <a:latin typeface="Arial" pitchFamily="22" charset="0"/>
              </a:rPr>
              <a:t>Results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Virologic Response (ITT), by </a:t>
            </a: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Number of Baseline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PI Mutations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31" charset="0"/>
              </a:rPr>
              <a:t>Johnson M, et al. </a:t>
            </a:r>
            <a:r>
              <a:rPr lang="is-IS" dirty="0">
                <a:latin typeface="Arial" pitchFamily="31" charset="0"/>
              </a:rPr>
              <a:t>AIDS. 2005;19:685-94.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1919212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86559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400" dirty="0">
                <a:solidFill>
                  <a:srgbClr val="E7F1CA"/>
                </a:solidFill>
              </a:rPr>
              <a:t>ATV + RTV versus ATV + SQV versus LPV-</a:t>
            </a:r>
            <a:r>
              <a:rPr lang="en-US" sz="2400" dirty="0" smtClean="0">
                <a:solidFill>
                  <a:srgbClr val="E7F1CA"/>
                </a:solidFill>
              </a:rPr>
              <a:t>RTV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800" dirty="0"/>
              <a:t>AI424-045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Changes in Lipid Concentrations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>
                <a:latin typeface="Arial" pitchFamily="31" charset="0"/>
              </a:rPr>
              <a:t>Johnson M, et al. </a:t>
            </a:r>
            <a:r>
              <a:rPr lang="is-IS" dirty="0">
                <a:latin typeface="Arial" pitchFamily="31" charset="0"/>
              </a:rPr>
              <a:t>AIDS. 2005;19:685-94.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0348877"/>
              </p:ext>
            </p:extLst>
          </p:nvPr>
        </p:nvGraphicFramePr>
        <p:xfrm>
          <a:off x="457534" y="1828800"/>
          <a:ext cx="8228931" cy="4428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97798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ATV + RTV versus ATV + SQV versus LPV-</a:t>
            </a:r>
            <a:r>
              <a:rPr lang="en-US" sz="2400" dirty="0" smtClean="0">
                <a:solidFill>
                  <a:srgbClr val="E7F1CA"/>
                </a:solidFill>
              </a:rPr>
              <a:t>RTV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/>
              <a:t>AI424-045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/>
              <a:t>Conclusions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smtClean="0">
                <a:latin typeface="Arial" pitchFamily="31" charset="0"/>
              </a:rPr>
              <a:t>Johnson M, et al. </a:t>
            </a:r>
            <a:r>
              <a:rPr lang="is-IS" dirty="0">
                <a:latin typeface="Arial" pitchFamily="31" charset="0"/>
              </a:rPr>
              <a:t>AIDS. 2005;19:685-94.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326858"/>
              </p:ext>
            </p:extLst>
          </p:nvPr>
        </p:nvGraphicFramePr>
        <p:xfrm>
          <a:off x="0" y="2402840"/>
          <a:ext cx="9144000" cy="2397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2000" b="0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“ATV boosted with RTV is as effective and well tolerated as LPV/RTV in treatment-experienced patients, with a more favorable impact on serum lipids. </a:t>
                      </a:r>
                      <a:r>
                        <a:rPr lang="en-US" sz="2000" b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Pharmacokinetically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enhanced ATV provides a suitable choice for therapy of treatment-experienced HIV-infected patients.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8236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07483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38149</TotalTime>
  <Words>252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Geneva</vt:lpstr>
      <vt:lpstr>Lucida Grande</vt:lpstr>
      <vt:lpstr>Times New Roman</vt:lpstr>
      <vt:lpstr>NCRC</vt:lpstr>
      <vt:lpstr>ATV + RTV versus ATV + SQV versus LPV-RTV AI424-045 Study</vt:lpstr>
      <vt:lpstr>ATV + RTV versus ATV + SQV versus LPV-RTV AI424-045: Study Design</vt:lpstr>
      <vt:lpstr>ATV + RTV versus ATV + SQV versus LPV-RTV AI424-045: Results </vt:lpstr>
      <vt:lpstr>ATV + RTV versus ATV + SQV versus LPV-RTV AI424-045: Results</vt:lpstr>
      <vt:lpstr>ATV + RTV versus ATV + SQV versus LPV-RTV AI424-045: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1457</cp:revision>
  <cp:lastPrinted>2008-02-05T14:34:24Z</cp:lastPrinted>
  <dcterms:created xsi:type="dcterms:W3CDTF">2010-11-28T05:36:22Z</dcterms:created>
  <dcterms:modified xsi:type="dcterms:W3CDTF">2017-06-21T19:19:06Z</dcterms:modified>
</cp:coreProperties>
</file>