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9"/>
  </p:notesMasterIdLst>
  <p:handoutMasterIdLst>
    <p:handoutMasterId r:id="rId10"/>
  </p:handoutMasterIdLst>
  <p:sldIdLst>
    <p:sldId id="936" r:id="rId2"/>
    <p:sldId id="938" r:id="rId3"/>
    <p:sldId id="944" r:id="rId4"/>
    <p:sldId id="941" r:id="rId5"/>
    <p:sldId id="940" r:id="rId6"/>
    <p:sldId id="937" r:id="rId7"/>
    <p:sldId id="97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21722284714399"/>
          <c:y val="0.102930129423477"/>
          <c:w val="0.80858605174353204"/>
          <c:h val="0.76817029227278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+ 2NRTIs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PI-sensitive</c:v>
                </c:pt>
                <c:pt idx="2">
                  <c:v>PI-resistant</c:v>
                </c:pt>
                <c:pt idx="3">
                  <c:v>No NRTI mutations</c:v>
                </c:pt>
                <c:pt idx="4">
                  <c:v>≥ 1 NRTI mutation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-1.59</c:v>
                </c:pt>
                <c:pt idx="1">
                  <c:v>-1.66</c:v>
                </c:pt>
                <c:pt idx="2">
                  <c:v>-1.39</c:v>
                </c:pt>
                <c:pt idx="3">
                  <c:v>-2.0099999999999998</c:v>
                </c:pt>
                <c:pt idx="4">
                  <c:v>-1.46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8-4AFA-8823-7CE25DDA89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+ 2NRTIs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Overall</c:v>
                </c:pt>
                <c:pt idx="1">
                  <c:v>PI-sensitive</c:v>
                </c:pt>
                <c:pt idx="2">
                  <c:v>PI-resistant</c:v>
                </c:pt>
                <c:pt idx="3">
                  <c:v>No NRTI mutations</c:v>
                </c:pt>
                <c:pt idx="4">
                  <c:v>≥ 1 NRTI mutation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-2.02</c:v>
                </c:pt>
                <c:pt idx="1">
                  <c:v>-2.02</c:v>
                </c:pt>
                <c:pt idx="2">
                  <c:v>-2.0699999999999998</c:v>
                </c:pt>
                <c:pt idx="3">
                  <c:v>-1.88</c:v>
                </c:pt>
                <c:pt idx="4">
                  <c:v>-2.06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98-4AFA-8823-7CE25DDA8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39142056"/>
        <c:axId val="-2084526632"/>
      </c:barChart>
      <c:catAx>
        <c:axId val="-2039142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845266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4526632"/>
        <c:scaling>
          <c:orientation val="minMax"/>
          <c:max val="0"/>
          <c:min val="-3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Mean </a:t>
                </a:r>
                <a:r>
                  <a:rPr lang="en-US" sz="1400" baseline="0" dirty="0" smtClean="0"/>
                  <a:t>Decrease from Baseline</a:t>
                </a:r>
              </a:p>
              <a:p>
                <a:pPr>
                  <a:defRPr sz="1400"/>
                </a:pPr>
                <a:r>
                  <a:rPr lang="en-US" sz="1400" baseline="0" dirty="0" smtClean="0"/>
                  <a:t> (log</a:t>
                </a:r>
                <a:r>
                  <a:rPr lang="en-US" sz="1400" baseline="-25000" dirty="0" smtClean="0"/>
                  <a:t>10</a:t>
                </a:r>
                <a:r>
                  <a:rPr lang="en-US" sz="1400" baseline="0" dirty="0" smtClean="0"/>
                  <a:t> copies/ml) 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2920884889389E-3"/>
              <c:y val="0.18533164286667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39142056"/>
        <c:crosses val="autoZero"/>
        <c:crossBetween val="between"/>
        <c:majorUnit val="0.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229883764529399"/>
          <c:y val="2.63892659969228E-3"/>
          <c:w val="0.7390143732033499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7409256769699"/>
          <c:y val="0.112812017986181"/>
          <c:w val="0.85029780423788504"/>
          <c:h val="0.7791798374798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+ 2NRTIs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ITT, NC=F (TLOVR)</c:v>
                </c:pt>
                <c:pt idx="1">
                  <c:v>As Treated Analysis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37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4-4AFA-80BC-6667EAAF5E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+ 2NRTIs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ITT, NC=F (TLOVR)</c:v>
                </c:pt>
                <c:pt idx="1">
                  <c:v>As Treated Analysis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53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4-4AFA-80BC-6667EAAF5E0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</c:dLbls>
        <c:gapWidth val="275"/>
        <c:axId val="-2083842056"/>
        <c:axId val="-2039276760"/>
      </c:barChart>
      <c:catAx>
        <c:axId val="-2083842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39276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92767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 smtClean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39051277126944E-2"/>
              <c:y val="0.178017669666292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3842056"/>
        <c:crosses val="autoZero"/>
        <c:crossBetween val="between"/>
        <c:majorUnit val="20"/>
        <c:minorUnit val="0.0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453415274310201"/>
          <c:y val="1.13378912548925E-2"/>
          <c:w val="0.76102643876832499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1952633778399"/>
          <c:y val="0.102930129423477"/>
          <c:w val="0.84378376702829305"/>
          <c:h val="0.76594782333242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+ 2NRTIs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Fasting LDL</c:v>
                </c:pt>
                <c:pt idx="2">
                  <c:v>HDL Cholesterol</c:v>
                </c:pt>
                <c:pt idx="3">
                  <c:v>Fasting 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-2</c:v>
                </c:pt>
                <c:pt idx="1">
                  <c:v>-6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3-4F5D-BEA5-A8302D0246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+ 2NRTIs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Fasting LDL</c:v>
                </c:pt>
                <c:pt idx="2">
                  <c:v>HDL Cholesterol</c:v>
                </c:pt>
                <c:pt idx="3">
                  <c:v>Fasting 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10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3-4F5D-BEA5-A8302D024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79839544"/>
        <c:axId val="-2018954232"/>
      </c:barChart>
      <c:catAx>
        <c:axId val="2079839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189542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954232"/>
        <c:scaling>
          <c:orientation val="minMax"/>
          <c:max val="80"/>
          <c:min val="-2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 smtClean="0"/>
                  <a:t>Mean % Change from Baseline</a:t>
                </a:r>
                <a:r>
                  <a:rPr lang="en-US" sz="1500" baseline="0" dirty="0" smtClean="0"/>
                  <a:t> 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1.09915636208917E-2"/>
              <c:y val="0.15786224997737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798395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8473086251561299"/>
          <c:y val="2.63892659969228E-3"/>
          <c:w val="0.7865824130608950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Atazanavir versus Lopinavir-ritonavir in Prior PI Failure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AI424-043 </a:t>
            </a:r>
            <a:r>
              <a:rPr lang="en-US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9490110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35635" y="327457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35635" y="386767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Atazanavir vs. Lopinavir-ritonavir in Previous PI Failure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AI424-043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Cohen C, et al. </a:t>
            </a:r>
            <a:r>
              <a:rPr lang="is-IS" dirty="0">
                <a:latin typeface="Arial" pitchFamily="31" charset="0"/>
              </a:rPr>
              <a:t>Curr Med Res Opin. </a:t>
            </a:r>
            <a:r>
              <a:rPr lang="is-IS" dirty="0" smtClean="0">
                <a:latin typeface="Arial" pitchFamily="31" charset="0"/>
              </a:rPr>
              <a:t>2005;21:</a:t>
            </a:r>
            <a:r>
              <a:rPr lang="is-IS" dirty="0">
                <a:latin typeface="Arial" pitchFamily="31" charset="0"/>
              </a:rPr>
              <a:t>1683-92.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08390" y="2529840"/>
            <a:ext cx="308699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400 mg once daily + 2 NRTIs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144)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08390" y="4181861"/>
            <a:ext cx="3086993" cy="122833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Lopinavir-ritonavir 400-100mg twice daily + 2 NRTIs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146)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38978"/>
              </p:ext>
            </p:extLst>
          </p:nvPr>
        </p:nvGraphicFramePr>
        <p:xfrm>
          <a:off x="304801" y="1360376"/>
          <a:ext cx="4724400" cy="50952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A1424-043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 label, phase 3 trial to evaluate the efficacy and safety of atazanavir versus lopinavir-ritonavir in adults with HIV infection and a history of PI failure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290)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≥16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One previous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PI-based regimen failure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&lt;10-fold phenotypic resistance to atazanavir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and lopinavir-ritonavir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≥5000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≥50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lipid-lowering therapy</a:t>
                      </a:r>
                      <a:endParaRPr lang="en-US" sz="1600" baseline="300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400 mg once daily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2 NRTIs (excluding tenofovir)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Lopinavir-ritonavir 400-100 mg twice daily +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2 NRTIs (excluding tenofovir)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284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vs. Lopinavir-ritonavir in Previous PI Failure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AI424-043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Magnitude of Viral Suppression (Primary Efficacy Measure)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Cohen C, et al. </a:t>
            </a:r>
            <a:r>
              <a:rPr lang="is-IS" dirty="0">
                <a:latin typeface="Arial" pitchFamily="31" charset="0"/>
              </a:rPr>
              <a:t>Curr Med Res Opin. </a:t>
            </a:r>
            <a:r>
              <a:rPr lang="is-IS" dirty="0" smtClean="0">
                <a:latin typeface="Arial" pitchFamily="31" charset="0"/>
              </a:rPr>
              <a:t>2005;21:</a:t>
            </a:r>
            <a:r>
              <a:rPr lang="is-IS" dirty="0">
                <a:latin typeface="Arial" pitchFamily="31" charset="0"/>
              </a:rPr>
              <a:t>1683-92.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206900"/>
              </p:ext>
            </p:extLst>
          </p:nvPr>
        </p:nvGraphicFramePr>
        <p:xfrm>
          <a:off x="571500" y="18288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948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vs. Lopinavir-ritonavir in Previous PI Failure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AI424-043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Cohen C, et al. </a:t>
            </a:r>
            <a:r>
              <a:rPr lang="is-IS" dirty="0">
                <a:latin typeface="Arial" pitchFamily="31" charset="0"/>
              </a:rPr>
              <a:t>Curr Med Res Opin. </a:t>
            </a:r>
            <a:r>
              <a:rPr lang="is-IS" dirty="0" smtClean="0">
                <a:latin typeface="Arial" pitchFamily="31" charset="0"/>
              </a:rPr>
              <a:t>2005;21:</a:t>
            </a:r>
            <a:r>
              <a:rPr lang="is-IS" dirty="0">
                <a:latin typeface="Arial" pitchFamily="31" charset="0"/>
              </a:rPr>
              <a:t>1683-92.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994910"/>
              </p:ext>
            </p:extLst>
          </p:nvPr>
        </p:nvGraphicFramePr>
        <p:xfrm>
          <a:off x="666750" y="1752600"/>
          <a:ext cx="78105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21286" y="5285208"/>
            <a:ext cx="7315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</a:rPr>
              <a:t>55/150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2458" y="5285208"/>
            <a:ext cx="7315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79/150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 smtClean="0">
                <a:latin typeface="Arial"/>
              </a:rPr>
              <a:t>ITT: Intent-to-treat, NC=F: </a:t>
            </a:r>
            <a:r>
              <a:rPr lang="en-US" sz="1400" dirty="0" err="1" smtClean="0">
                <a:latin typeface="Arial"/>
              </a:rPr>
              <a:t>noncompleter</a:t>
            </a:r>
            <a:r>
              <a:rPr lang="en-US" sz="1400" dirty="0" smtClean="0">
                <a:latin typeface="Arial"/>
              </a:rPr>
              <a:t>=failure, TLOVR: time-to-loss-of virologic response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4461" y="5285208"/>
            <a:ext cx="7315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FF"/>
                </a:solidFill>
                <a:latin typeface="Arial"/>
              </a:rPr>
              <a:t>51/111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2502" y="5285208"/>
            <a:ext cx="7315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</a:rPr>
              <a:t>80/131</a:t>
            </a:r>
          </a:p>
        </p:txBody>
      </p:sp>
    </p:spTree>
    <p:extLst>
      <p:ext uri="{BB962C8B-B14F-4D97-AF65-F5344CB8AC3E}">
        <p14:creationId xmlns:p14="http://schemas.microsoft.com/office/powerpoint/2010/main" val="5307742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vs. Lopinavir-ritonavir in Previous PI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AI424-043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Lipid Concentrations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Cohen C, et al. </a:t>
            </a:r>
            <a:r>
              <a:rPr lang="is-IS" dirty="0">
                <a:latin typeface="Arial" pitchFamily="31" charset="0"/>
              </a:rPr>
              <a:t>Curr Med Res Opin. </a:t>
            </a:r>
            <a:r>
              <a:rPr lang="is-IS" dirty="0" smtClean="0">
                <a:latin typeface="Arial" pitchFamily="31" charset="0"/>
              </a:rPr>
              <a:t>2005;21:</a:t>
            </a:r>
            <a:r>
              <a:rPr lang="is-IS" dirty="0">
                <a:latin typeface="Arial" pitchFamily="31" charset="0"/>
              </a:rPr>
              <a:t>1683-92.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099112"/>
              </p:ext>
            </p:extLst>
          </p:nvPr>
        </p:nvGraphicFramePr>
        <p:xfrm>
          <a:off x="683419" y="1828800"/>
          <a:ext cx="7774781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49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Atazanavir vs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Lopinavir-ritonavir in Previous PI 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ailure 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AI424-043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Cohen C, et al. </a:t>
            </a:r>
            <a:r>
              <a:rPr lang="is-IS" dirty="0">
                <a:latin typeface="Arial" pitchFamily="31" charset="0"/>
              </a:rPr>
              <a:t>Curr Med Res Opin. </a:t>
            </a:r>
            <a:r>
              <a:rPr lang="is-IS" dirty="0" smtClean="0">
                <a:latin typeface="Arial" pitchFamily="31" charset="0"/>
              </a:rPr>
              <a:t>2005;21:</a:t>
            </a:r>
            <a:r>
              <a:rPr lang="is-IS" dirty="0">
                <a:latin typeface="Arial" pitchFamily="31" charset="0"/>
              </a:rPr>
              <a:t>1683-92.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46499"/>
              </p:ext>
            </p:extLst>
          </p:nvPr>
        </p:nvGraphicFramePr>
        <p:xfrm>
          <a:off x="0" y="220980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“While both treatments demonstrated good antiviral efficacy, relatively greater antiviral suppression was observed with lopinavir/ritonavir. In those patients with no NRTI mutations at baseline, both regimens demonstrated comparable virologic suppression. Atazanavir-treated patients demonstrated a superior lipid profile and required less frequent lipid-lowering treatment.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775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38150</TotalTime>
  <Words>291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Atazanavir versus Lopinavir-ritonavir in Prior PI Failure  AI424-043 Study</vt:lpstr>
      <vt:lpstr>Atazanavir vs. Lopinavir-ritonavir in Previous PI Failure  AI424-043: Study Design</vt:lpstr>
      <vt:lpstr>Atazanavir vs. Lopinavir-ritonavir in Previous PI Failure  AI424-043: Results</vt:lpstr>
      <vt:lpstr>Atazanavir vs. Lopinavir-ritonavir in Previous PI Failure  AI424-043: Results</vt:lpstr>
      <vt:lpstr>Atazanavir vs. Lopinavir-ritonavir in Previous PI Failure  AI424-043: Results</vt:lpstr>
      <vt:lpstr>Atazanavir vs. Lopinavir-ritonavir in Previous PI Failure  AI424-043: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1458</cp:revision>
  <cp:lastPrinted>2008-02-05T14:34:24Z</cp:lastPrinted>
  <dcterms:created xsi:type="dcterms:W3CDTF">2010-11-28T05:36:22Z</dcterms:created>
  <dcterms:modified xsi:type="dcterms:W3CDTF">2017-06-21T19:20:00Z</dcterms:modified>
</cp:coreProperties>
</file>