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906" r:id="rId2"/>
    <p:sldId id="975" r:id="rId3"/>
    <p:sldId id="974" r:id="rId4"/>
    <p:sldId id="976" r:id="rId5"/>
    <p:sldId id="910" r:id="rId6"/>
    <p:sldId id="913" r:id="rId7"/>
    <p:sldId id="97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78</c:v>
                </c:pt>
                <c:pt idx="1">
                  <c:v>82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6-4B95-A6EF-F31D9BDA5F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76</c:v>
                </c:pt>
                <c:pt idx="1">
                  <c:v>81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96-4B95-A6EF-F31D9BDA5F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2207992"/>
        <c:axId val="-2081559656"/>
      </c:barChart>
      <c:catAx>
        <c:axId val="-2082207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61239671429960096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15596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155965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5.9951881014873101E-3"/>
              <c:y val="0.12795350310199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220799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2771082434140199"/>
          <c:y val="3.3163302314110597E-2"/>
          <c:w val="0.84315689705453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9436329422812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&gt;200</c:v>
                </c:pt>
                <c:pt idx="1">
                  <c:v>100-200</c:v>
                </c:pt>
                <c:pt idx="2">
                  <c:v>50-100</c:v>
                </c:pt>
                <c:pt idx="3">
                  <c:v>&lt;50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80</c:v>
                </c:pt>
                <c:pt idx="1">
                  <c:v>75</c:v>
                </c:pt>
                <c:pt idx="2">
                  <c:v>76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E-492E-AA5C-80AA0394CC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&gt;200</c:v>
                </c:pt>
                <c:pt idx="1">
                  <c:v>100-200</c:v>
                </c:pt>
                <c:pt idx="2">
                  <c:v>50-100</c:v>
                </c:pt>
                <c:pt idx="3">
                  <c:v>&lt;50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80</c:v>
                </c:pt>
                <c:pt idx="1">
                  <c:v>78</c:v>
                </c:pt>
                <c:pt idx="2">
                  <c:v>69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E-492E-AA5C-80AA0394CC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1591928"/>
        <c:axId val="2099694680"/>
      </c:barChart>
      <c:catAx>
        <c:axId val="-208159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1" dirty="0"/>
                  <a:t>Baseline CD4 </a:t>
                </a:r>
                <a:r>
                  <a:rPr lang="en-US" b="1" dirty="0" smtClean="0"/>
                  <a:t>Count (cells/mm</a:t>
                </a:r>
                <a:r>
                  <a:rPr lang="en-US" sz="1800" b="1" i="0" u="none" strike="noStrike" baseline="30000" dirty="0" smtClean="0">
                    <a:effectLst/>
                  </a:rPr>
                  <a:t>3</a:t>
                </a:r>
                <a:r>
                  <a:rPr lang="en-US" b="1" dirty="0" smtClean="0"/>
                  <a:t>)</a:t>
                </a:r>
                <a:endParaRPr lang="en-US" b="1" baseline="30000" dirty="0"/>
              </a:p>
            </c:rich>
          </c:tx>
          <c:layout>
            <c:manualLayout>
              <c:xMode val="edge"/>
              <c:yMode val="edge"/>
              <c:x val="0.35031010012637298"/>
              <c:y val="0.904634177579113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99694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969468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9.0816078545737297E-3"/>
              <c:y val="0.1299164940579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159192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4285992001"/>
          <c:y val="3.3163302314110597E-2"/>
          <c:w val="0.85241615631379397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998639059001"/>
          <c:y val="0.10753959035481001"/>
          <c:w val="0.86151149509089098"/>
          <c:h val="0.72418336989652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Non-HDL Cholesterol</c:v>
                </c:pt>
                <c:pt idx="4">
                  <c:v>Fasting Triglycerides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27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B-40F0-956D-9F8DC6B2E0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TDF-FTC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smtClean="0"/>
                      <a:t>24*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B-40F0-956D-9F8DC6B2E0D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smtClean="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B-40F0-956D-9F8DC6B2E0D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smtClean="0"/>
                      <a:t>21*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6B-40F0-956D-9F8DC6B2E0D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smtClean="0"/>
                      <a:t>51*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6B-40F0-956D-9F8DC6B2E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Non-HDL Cholesterol</c:v>
                </c:pt>
                <c:pt idx="4">
                  <c:v>Fasting Triglycerides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24</c:v>
                </c:pt>
                <c:pt idx="1">
                  <c:v>15</c:v>
                </c:pt>
                <c:pt idx="2">
                  <c:v>32</c:v>
                </c:pt>
                <c:pt idx="3">
                  <c:v>21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6B-40F0-956D-9F8DC6B2E0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2998152"/>
        <c:axId val="-2016525544"/>
      </c:barChart>
      <c:catAx>
        <c:axId val="-2092998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6525544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16525544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 smtClean="0"/>
                  <a:t>Change </a:t>
                </a:r>
                <a:r>
                  <a:rPr lang="en-US" sz="1500" dirty="0"/>
                  <a:t>from baseline at week 48 (%)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8.929046478036789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92998152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09192305822883"/>
          <c:y val="1.8292917106143201E-2"/>
          <c:w val="0.8894531933508309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smtClean="0"/>
              <a:t>Atazanavir + ritonavir </a:t>
            </a:r>
            <a:r>
              <a:rPr lang="en-US" sz="2700" b="0" dirty="0"/>
              <a:t>vs. Lopinavir</a:t>
            </a:r>
            <a:r>
              <a:rPr lang="en-US" sz="2700" b="0" dirty="0" smtClean="0"/>
              <a:t>-ritonavir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/>
              <a:t>CASTLE Study</a:t>
            </a:r>
          </a:p>
        </p:txBody>
      </p:sp>
    </p:spTree>
    <p:extLst>
      <p:ext uri="{BB962C8B-B14F-4D97-AF65-F5344CB8AC3E}">
        <p14:creationId xmlns:p14="http://schemas.microsoft.com/office/powerpoint/2010/main" val="3723055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88034" y="319837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88034" y="379147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+ Ritonavir vs. Lopinavir-ritonavir in Treatment-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Naïve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CASTLE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nb-NO" dirty="0" err="1" smtClean="0">
                <a:latin typeface="Arial" pitchFamily="31" charset="0"/>
              </a:rPr>
              <a:t>Molina</a:t>
            </a:r>
            <a:r>
              <a:rPr lang="nb-NO" dirty="0" smtClean="0">
                <a:latin typeface="Arial" pitchFamily="31" charset="0"/>
              </a:rPr>
              <a:t> </a:t>
            </a:r>
            <a:r>
              <a:rPr lang="nb-NO" dirty="0">
                <a:latin typeface="Arial" pitchFamily="31" charset="0"/>
              </a:rPr>
              <a:t>JM, et al. </a:t>
            </a:r>
            <a:r>
              <a:rPr lang="nb-NO" dirty="0" err="1">
                <a:latin typeface="Arial" pitchFamily="31" charset="0"/>
              </a:rPr>
              <a:t>Lancet</a:t>
            </a:r>
            <a:r>
              <a:rPr lang="nb-NO" dirty="0">
                <a:latin typeface="Arial" pitchFamily="31" charset="0"/>
              </a:rPr>
              <a:t>. </a:t>
            </a:r>
            <a:r>
              <a:rPr lang="nb-NO" dirty="0" smtClean="0">
                <a:latin typeface="Arial" pitchFamily="31" charset="0"/>
              </a:rPr>
              <a:t>2008;372:</a:t>
            </a:r>
            <a:r>
              <a:rPr lang="nb-NO" dirty="0">
                <a:latin typeface="Arial" pitchFamily="31" charset="0"/>
              </a:rPr>
              <a:t>646-55. 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0790" y="2453640"/>
            <a:ext cx="2978410" cy="1136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+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itonavir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440)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0790" y="4105661"/>
            <a:ext cx="2978410" cy="11368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Lopinavir-ritonavir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Tenofovir DF-Emtricitabine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443)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45938"/>
              </p:ext>
            </p:extLst>
          </p:nvPr>
        </p:nvGraphicFramePr>
        <p:xfrm>
          <a:off x="399687" y="1382189"/>
          <a:ext cx="4876799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CASTLE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 label trial to evaluate the comparative efficacy of once-daily atazanavir + ritonavir versus twice-daily lopinavir-ritonavir, each with fixed dose tenofovir DF-emtricitabine, in treatment-naïve adults with HIV infection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883)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reatment-naïve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&gt;5000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CD4 count restrictions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300 mg QD+ Ritonavir 100 mg QD +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Tenofovir DF-emtricitabine QD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Lopinavir-ritonavir 400-100mg BID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Tenofovir DF-emtricitabine QD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268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+ Ritonavir vs. Lopinavir-ritonavir in Treatment-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Naïve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CASTLE: 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Response, by Baseline HIV RNA ( ITT: CVR, NC= F*)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Molina JM, et al. </a:t>
            </a:r>
            <a:r>
              <a:rPr lang="is-IS" dirty="0">
                <a:latin typeface="Arial" pitchFamily="31" charset="0"/>
              </a:rPr>
              <a:t>Lancet. </a:t>
            </a:r>
            <a:r>
              <a:rPr lang="is-IS" dirty="0" smtClean="0">
                <a:latin typeface="Arial" pitchFamily="31" charset="0"/>
              </a:rPr>
              <a:t>2008;372:</a:t>
            </a:r>
            <a:r>
              <a:rPr lang="is-IS" dirty="0">
                <a:latin typeface="Arial" pitchFamily="31" charset="0"/>
              </a:rPr>
              <a:t>646-</a:t>
            </a:r>
            <a:r>
              <a:rPr lang="is-IS" dirty="0" smtClean="0">
                <a:latin typeface="Arial" pitchFamily="31" charset="0"/>
              </a:rPr>
              <a:t>55</a:t>
            </a:r>
            <a:r>
              <a:rPr lang="en-US" dirty="0" smtClean="0">
                <a:latin typeface="Arial" pitchFamily="31" charset="0"/>
              </a:rPr>
              <a:t>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0" y="6172200"/>
            <a:ext cx="9143999" cy="27571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36576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*ITT= intent to treat; CVR = confirmed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virologic</a:t>
            </a:r>
            <a:r>
              <a:rPr lang="en-US" sz="13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response; NC = non completer = failure</a:t>
            </a:r>
            <a:endParaRPr lang="en-US" sz="13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58784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017397" y="5791200"/>
            <a:ext cx="427024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15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+ Ritonavir vs. Lopinavir-ritonavir in Treatment-Naïve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CASTLE</a:t>
            </a:r>
            <a:r>
              <a:rPr lang="en-US" sz="3100" dirty="0"/>
              <a:t>: </a:t>
            </a:r>
            <a:r>
              <a:rPr lang="en-US" sz="3100" dirty="0" smtClean="0"/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Response, by Baseline CD4 Cell Count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Molina JM, et al. </a:t>
            </a:r>
            <a:r>
              <a:rPr lang="is-IS" dirty="0">
                <a:latin typeface="Arial" pitchFamily="31" charset="0"/>
              </a:rPr>
              <a:t>Lancet. </a:t>
            </a:r>
            <a:r>
              <a:rPr lang="is-IS" dirty="0" smtClean="0">
                <a:latin typeface="Arial" pitchFamily="31" charset="0"/>
              </a:rPr>
              <a:t>2008;372:</a:t>
            </a:r>
            <a:r>
              <a:rPr lang="is-IS" dirty="0">
                <a:latin typeface="Arial" pitchFamily="31" charset="0"/>
              </a:rPr>
              <a:t>646-55.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607826"/>
              </p:ext>
            </p:extLst>
          </p:nvPr>
        </p:nvGraphicFramePr>
        <p:xfrm>
          <a:off x="457200" y="1828803"/>
          <a:ext cx="8229600" cy="411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6172200"/>
            <a:ext cx="9143999" cy="27571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36576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3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*ITT= intent to treat; CVR = confirmed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virologic</a:t>
            </a:r>
            <a:r>
              <a:rPr lang="en-US" sz="13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response; NC = non completer = failure</a:t>
            </a:r>
            <a:endParaRPr lang="en-US" sz="13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398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+ Ritonavir vs. Lopinavir-ritonavir in Treatment-Naïve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CASTLE: </a:t>
            </a:r>
            <a:r>
              <a:rPr lang="en-US" sz="3100" dirty="0" smtClean="0"/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Fasting Lipids from Baseline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latin typeface="Arial" pitchFamily="31" charset="0"/>
              </a:rPr>
              <a:t>Molina JM, et al. </a:t>
            </a:r>
            <a:r>
              <a:rPr lang="is-IS" dirty="0">
                <a:latin typeface="Arial" pitchFamily="31" charset="0"/>
              </a:rPr>
              <a:t>Lancet. </a:t>
            </a:r>
            <a:r>
              <a:rPr lang="is-IS" dirty="0" smtClean="0">
                <a:latin typeface="Arial" pitchFamily="31" charset="0"/>
              </a:rPr>
              <a:t>2008;372:</a:t>
            </a:r>
            <a:r>
              <a:rPr lang="is-IS" dirty="0">
                <a:latin typeface="Arial" pitchFamily="31" charset="0"/>
              </a:rPr>
              <a:t>646-55. </a:t>
            </a:r>
            <a:r>
              <a:rPr lang="en-US" dirty="0" smtClean="0">
                <a:latin typeface="Arial" pitchFamily="31" charset="0"/>
              </a:rPr>
              <a:t>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334095"/>
              </p:ext>
            </p:extLst>
          </p:nvPr>
        </p:nvGraphicFramePr>
        <p:xfrm>
          <a:off x="457200" y="1828803"/>
          <a:ext cx="8229600" cy="411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343400" y="2590800"/>
            <a:ext cx="1124777" cy="2898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*P &lt; 0.0001</a:t>
            </a:r>
            <a:endParaRPr lang="en-US" sz="14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3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Ritonavir vs. Lopinavir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-ritonavir in Treatment-Naïve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CASTLE: </a:t>
            </a:r>
            <a:r>
              <a:rPr lang="en-US" sz="3100" dirty="0" smtClean="0"/>
              <a:t>Conclusions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Molina JM, et al. </a:t>
            </a:r>
            <a:r>
              <a:rPr lang="is-IS" dirty="0">
                <a:latin typeface="Arial" pitchFamily="31" charset="0"/>
              </a:rPr>
              <a:t>Lancet. </a:t>
            </a:r>
            <a:r>
              <a:rPr lang="is-IS" dirty="0" smtClean="0">
                <a:latin typeface="Arial" pitchFamily="31" charset="0"/>
              </a:rPr>
              <a:t>2008;372:</a:t>
            </a:r>
            <a:r>
              <a:rPr lang="is-IS" dirty="0">
                <a:latin typeface="Arial" pitchFamily="31" charset="0"/>
              </a:rPr>
              <a:t>646-55.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20513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treatment-naive patients, atazanavir/ritonavir once-daily demonstrated similar antiviral efficacy to lopinavir/ritonavir twice-daily, with less gastrointestinal toxicity but with a higher rate of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hyperbilirubinaemia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9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38151</TotalTime>
  <Words>302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Atazanavir + ritonavir vs. Lopinavir-ritonavir CASTLE Study</vt:lpstr>
      <vt:lpstr>Atazanavir + Ritonavir vs. Lopinavir-ritonavir in Treatment-Naïve CASTLE: Study Design</vt:lpstr>
      <vt:lpstr>Atazanavir + Ritonavir vs. Lopinavir-ritonavir in Treatment-Naïve CASTLE: Results </vt:lpstr>
      <vt:lpstr>Atazanavir + Ritonavir vs. Lopinavir-ritonavir in Treatment-Naïve  CASTLE: Results </vt:lpstr>
      <vt:lpstr>Atazanavir + Ritonavir vs. Lopinavir-ritonavir in Treatment-Naïve  CASTLE: Results </vt:lpstr>
      <vt:lpstr>Atazanavir + Ritonavir vs. Lopinavir-ritonavir in Treatment-Naïve  CASTLE: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1459</cp:revision>
  <cp:lastPrinted>2008-02-05T14:34:24Z</cp:lastPrinted>
  <dcterms:created xsi:type="dcterms:W3CDTF">2010-11-28T05:36:22Z</dcterms:created>
  <dcterms:modified xsi:type="dcterms:W3CDTF">2017-06-21T19:20:39Z</dcterms:modified>
</cp:coreProperties>
</file>