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2" r:id="rId1"/>
  </p:sldMasterIdLst>
  <p:notesMasterIdLst>
    <p:notesMasterId r:id="rId11"/>
  </p:notesMasterIdLst>
  <p:handoutMasterIdLst>
    <p:handoutMasterId r:id="rId12"/>
  </p:handoutMasterIdLst>
  <p:sldIdLst>
    <p:sldId id="4526" r:id="rId2"/>
    <p:sldId id="4527" r:id="rId3"/>
    <p:sldId id="4528" r:id="rId4"/>
    <p:sldId id="4529" r:id="rId5"/>
    <p:sldId id="4530" r:id="rId6"/>
    <p:sldId id="4531" r:id="rId7"/>
    <p:sldId id="4532" r:id="rId8"/>
    <p:sldId id="4533" r:id="rId9"/>
    <p:sldId id="4514" r:id="rId10"/>
  </p:sldIdLst>
  <p:sldSz cx="9144000" cy="5143500" type="screen16x9"/>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1620">
          <p15:clr>
            <a:srgbClr val="A4A3A4"/>
          </p15:clr>
        </p15:guide>
      </p15:sldGuideLst>
    </p:ext>
    <p:ext uri="{2D200454-40CA-4A62-9FC3-DE9A4176ACB9}">
      <p15:notesGuideLst xmlns:p15="http://schemas.microsoft.com/office/powerpoint/2012/main">
        <p15:guide id="1" orient="horz" pos="324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D057"/>
    <a:srgbClr val="0084E6"/>
    <a:srgbClr val="00497F"/>
    <a:srgbClr val="26527F"/>
    <a:srgbClr val="668C40"/>
    <a:srgbClr val="5B8036"/>
    <a:srgbClr val="AD76BA"/>
    <a:srgbClr val="6B467B"/>
    <a:srgbClr val="468593"/>
    <a:srgbClr val="2946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62" autoAdjust="0"/>
    <p:restoredTop sz="90679" autoAdjust="0"/>
  </p:normalViewPr>
  <p:slideViewPr>
    <p:cSldViewPr snapToGrid="0" showGuides="1">
      <p:cViewPr varScale="1">
        <p:scale>
          <a:sx n="152" d="100"/>
          <a:sy n="152" d="100"/>
        </p:scale>
        <p:origin x="408" y="176"/>
      </p:cViewPr>
      <p:guideLst>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5952"/>
    </p:cViewPr>
  </p:sorterViewPr>
  <p:notesViewPr>
    <p:cSldViewPr snapToGrid="0" showGuides="1">
      <p:cViewPr varScale="1">
        <p:scale>
          <a:sx n="136" d="100"/>
          <a:sy n="136" d="100"/>
        </p:scale>
        <p:origin x="2496" y="232"/>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2922739436982142"/>
          <c:y val="0.13530902387201602"/>
          <c:w val="0.84453618644891604"/>
          <c:h val="0.68656587898663402"/>
        </c:manualLayout>
      </c:layout>
      <c:barChart>
        <c:barDir val="col"/>
        <c:grouping val="clustered"/>
        <c:varyColors val="0"/>
        <c:ser>
          <c:idx val="0"/>
          <c:order val="0"/>
          <c:tx>
            <c:strRef>
              <c:f>Sheet1!$B$1</c:f>
              <c:strCache>
                <c:ptCount val="1"/>
                <c:pt idx="0">
                  <c:v>Cobicistat + [Darunavir or Atazanavir] + 2 NRTIs</c:v>
                </c:pt>
              </c:strCache>
            </c:strRef>
          </c:tx>
          <c:spPr>
            <a:gradFill>
              <a:gsLst>
                <a:gs pos="0">
                  <a:srgbClr val="00497F"/>
                </a:gs>
                <a:gs pos="99000">
                  <a:srgbClr val="0084E6"/>
                </a:gs>
              </a:gsLst>
              <a:lin ang="0" scaled="1"/>
            </a:gradFill>
            <a:ln w="12700">
              <a:noFill/>
            </a:ln>
            <a:effectLst/>
            <a:scene3d>
              <a:camera prst="orthographicFront"/>
              <a:lightRig rig="threePt" dir="t"/>
            </a:scene3d>
            <a:sp3d>
              <a:bevelT w="38100" h="38100"/>
            </a:sp3d>
          </c:spPr>
          <c:invertIfNegative val="0"/>
          <c:dLbls>
            <c:numFmt formatCode="0" sourceLinked="0"/>
            <c:spPr>
              <a:solidFill>
                <a:schemeClr val="bg1">
                  <a:alpha val="50000"/>
                </a:schemeClr>
              </a:solidFill>
            </c:spPr>
            <c:txPr>
              <a:bodyPr/>
              <a:lstStyle/>
              <a:p>
                <a:pPr>
                  <a:defRPr b="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24 Weeks</c:v>
                </c:pt>
                <c:pt idx="1">
                  <c:v>48 Weeks </c:v>
                </c:pt>
              </c:strCache>
            </c:strRef>
          </c:cat>
          <c:val>
            <c:numRef>
              <c:f>Sheet1!$B$2:$B$3</c:f>
              <c:numCache>
                <c:formatCode>0.0</c:formatCode>
                <c:ptCount val="2"/>
                <c:pt idx="0">
                  <c:v>90.4</c:v>
                </c:pt>
                <c:pt idx="1">
                  <c:v>82.2</c:v>
                </c:pt>
              </c:numCache>
            </c:numRef>
          </c:val>
          <c:extLst>
            <c:ext xmlns:c16="http://schemas.microsoft.com/office/drawing/2014/chart" uri="{C3380CC4-5D6E-409C-BE32-E72D297353CC}">
              <c16:uniqueId val="{00000000-3B71-4FCA-909B-2FC3638DC2BD}"/>
            </c:ext>
          </c:extLst>
        </c:ser>
        <c:dLbls>
          <c:showLegendKey val="0"/>
          <c:showVal val="1"/>
          <c:showCatName val="0"/>
          <c:showSerName val="0"/>
          <c:showPercent val="0"/>
          <c:showBubbleSize val="0"/>
        </c:dLbls>
        <c:gapWidth val="175"/>
        <c:axId val="-2017188536"/>
        <c:axId val="2134988872"/>
      </c:barChart>
      <c:catAx>
        <c:axId val="-2017188536"/>
        <c:scaling>
          <c:orientation val="minMax"/>
        </c:scaling>
        <c:delete val="0"/>
        <c:axPos val="b"/>
        <c:title>
          <c:tx>
            <c:rich>
              <a:bodyPr/>
              <a:lstStyle/>
              <a:p>
                <a:pPr>
                  <a:defRPr sz="1400"/>
                </a:pPr>
                <a:r>
                  <a:rPr lang="en-US" sz="1400"/>
                  <a:t>Study Week </a:t>
                </a:r>
              </a:p>
            </c:rich>
          </c:tx>
          <c:overlay val="0"/>
        </c:title>
        <c:numFmt formatCode="General" sourceLinked="0"/>
        <c:majorTickMark val="out"/>
        <c:minorTickMark val="none"/>
        <c:tickLblPos val="nextTo"/>
        <c:spPr>
          <a:ln w="6350" cap="flat" cmpd="sng" algn="ctr">
            <a:solidFill>
              <a:srgbClr val="000000"/>
            </a:solidFill>
            <a:prstDash val="solid"/>
            <a:round/>
            <a:headEnd type="none" w="med" len="med"/>
            <a:tailEnd type="none" w="med" len="med"/>
          </a:ln>
        </c:spPr>
        <c:txPr>
          <a:bodyPr/>
          <a:lstStyle/>
          <a:p>
            <a:pPr>
              <a:defRPr b="0"/>
            </a:pPr>
            <a:endParaRPr lang="en-US"/>
          </a:p>
        </c:txPr>
        <c:crossAx val="2134988872"/>
        <c:crosses val="autoZero"/>
        <c:auto val="1"/>
        <c:lblAlgn val="ctr"/>
        <c:lblOffset val="1"/>
        <c:tickLblSkip val="1"/>
        <c:tickMarkSkip val="1"/>
        <c:noMultiLvlLbl val="0"/>
      </c:catAx>
      <c:valAx>
        <c:axId val="2134988872"/>
        <c:scaling>
          <c:orientation val="minMax"/>
          <c:max val="100"/>
          <c:min val="0"/>
        </c:scaling>
        <c:delete val="0"/>
        <c:axPos val="l"/>
        <c:title>
          <c:tx>
            <c:rich>
              <a:bodyPr/>
              <a:lstStyle/>
              <a:p>
                <a:pPr>
                  <a:defRPr sz="1400"/>
                </a:pPr>
                <a:r>
                  <a:rPr lang="en-US" sz="1400"/>
                  <a:t>HIV RNA &lt;50 copies/mL (%)</a:t>
                </a:r>
              </a:p>
            </c:rich>
          </c:tx>
          <c:layout>
            <c:manualLayout>
              <c:xMode val="edge"/>
              <c:yMode val="edge"/>
              <c:x val="1.053406927075292E-2"/>
              <c:y val="0.10372640919885015"/>
            </c:manualLayout>
          </c:layout>
          <c:overlay val="0"/>
        </c:title>
        <c:numFmt formatCode="0" sourceLinked="0"/>
        <c:majorTickMark val="out"/>
        <c:minorTickMark val="none"/>
        <c:tickLblPos val="nextTo"/>
        <c:spPr>
          <a:ln w="6350">
            <a:solidFill>
              <a:srgbClr val="000000"/>
            </a:solidFill>
          </a:ln>
        </c:spPr>
        <c:txPr>
          <a:bodyPr/>
          <a:lstStyle/>
          <a:p>
            <a:pPr>
              <a:defRPr b="0"/>
            </a:pPr>
            <a:endParaRPr lang="en-US"/>
          </a:p>
        </c:txPr>
        <c:crossAx val="-2017188536"/>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egendEntry>
        <c:idx val="0"/>
        <c:txPr>
          <a:bodyPr/>
          <a:lstStyle/>
          <a:p>
            <a:pPr algn="r">
              <a:defRPr sz="1400" b="0"/>
            </a:pPr>
            <a:endParaRPr lang="en-US"/>
          </a:p>
        </c:txPr>
      </c:legendEntry>
      <c:layout>
        <c:manualLayout>
          <c:xMode val="edge"/>
          <c:yMode val="edge"/>
          <c:x val="0.41365858679429779"/>
          <c:y val="1.8543358318437099E-2"/>
          <c:w val="0.55702048273377591"/>
          <c:h val="8.1576179701191798E-2"/>
        </c:manualLayout>
      </c:layout>
      <c:overlay val="0"/>
      <c:spPr>
        <a:noFill/>
      </c:spPr>
      <c:txPr>
        <a:bodyPr/>
        <a:lstStyle/>
        <a:p>
          <a:pPr algn="r">
            <a:defRPr sz="1400" b="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200" b="1" i="0">
          <a:solidFill>
            <a:srgbClr val="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9227422961019"/>
          <c:y val="0.11943591426071699"/>
          <c:w val="0.84453618644891604"/>
          <c:h val="0.68656587898663402"/>
        </c:manualLayout>
      </c:layout>
      <c:barChart>
        <c:barDir val="col"/>
        <c:grouping val="clustered"/>
        <c:varyColors val="0"/>
        <c:ser>
          <c:idx val="0"/>
          <c:order val="0"/>
          <c:tx>
            <c:strRef>
              <c:f>Sheet1!$B$1</c:f>
              <c:strCache>
                <c:ptCount val="1"/>
                <c:pt idx="0">
                  <c:v>Cobicistat + [Darunavir or Atazanavir] + 2 NRTIs</c:v>
                </c:pt>
              </c:strCache>
            </c:strRef>
          </c:tx>
          <c:spPr>
            <a:gradFill>
              <a:gsLst>
                <a:gs pos="0">
                  <a:srgbClr val="00497F"/>
                </a:gs>
                <a:gs pos="99000">
                  <a:srgbClr val="0084E6"/>
                </a:gs>
              </a:gsLst>
              <a:lin ang="0" scaled="1"/>
            </a:gradFill>
            <a:ln w="12700">
              <a:noFill/>
            </a:ln>
            <a:effectLst/>
            <a:scene3d>
              <a:camera prst="orthographicFront"/>
              <a:lightRig rig="threePt" dir="t"/>
            </a:scene3d>
            <a:sp3d>
              <a:bevelT w="38100" h="38100"/>
            </a:sp3d>
          </c:spPr>
          <c:invertIfNegative val="0"/>
          <c:dLbls>
            <c:numFmt formatCode="0" sourceLinked="0"/>
            <c:spPr>
              <a:solidFill>
                <a:sysClr val="window" lastClr="FFFFFF">
                  <a:alpha val="50000"/>
                </a:sysClr>
              </a:solidFill>
            </c:spPr>
            <c:txPr>
              <a:bodyPr/>
              <a:lstStyle/>
              <a:p>
                <a:pPr>
                  <a:defRPr b="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Snapshot</c:v>
                </c:pt>
                <c:pt idx="1">
                  <c:v>ITT, Missing=Failure</c:v>
                </c:pt>
                <c:pt idx="2">
                  <c:v>ITT, Missing=Excluded</c:v>
                </c:pt>
              </c:strCache>
            </c:strRef>
          </c:cat>
          <c:val>
            <c:numRef>
              <c:f>Sheet1!$B$2:$B$4</c:f>
              <c:numCache>
                <c:formatCode>0.0</c:formatCode>
                <c:ptCount val="3"/>
                <c:pt idx="0">
                  <c:v>82.2</c:v>
                </c:pt>
                <c:pt idx="1">
                  <c:v>87.7</c:v>
                </c:pt>
                <c:pt idx="2">
                  <c:v>97</c:v>
                </c:pt>
              </c:numCache>
            </c:numRef>
          </c:val>
          <c:extLst>
            <c:ext xmlns:c16="http://schemas.microsoft.com/office/drawing/2014/chart" uri="{C3380CC4-5D6E-409C-BE32-E72D297353CC}">
              <c16:uniqueId val="{00000000-4494-483A-85CF-E202BDB1A496}"/>
            </c:ext>
          </c:extLst>
        </c:ser>
        <c:dLbls>
          <c:showLegendKey val="0"/>
          <c:showVal val="1"/>
          <c:showCatName val="0"/>
          <c:showSerName val="0"/>
          <c:showPercent val="0"/>
          <c:showBubbleSize val="0"/>
        </c:dLbls>
        <c:gapWidth val="125"/>
        <c:axId val="-2082595112"/>
        <c:axId val="-2016900600"/>
      </c:barChart>
      <c:catAx>
        <c:axId val="-2082595112"/>
        <c:scaling>
          <c:orientation val="minMax"/>
        </c:scaling>
        <c:delete val="0"/>
        <c:axPos val="b"/>
        <c:title>
          <c:tx>
            <c:rich>
              <a:bodyPr/>
              <a:lstStyle/>
              <a:p>
                <a:pPr>
                  <a:defRPr sz="1400"/>
                </a:pPr>
                <a:r>
                  <a:rPr lang="en-US" sz="1400"/>
                  <a:t>Statistical Analysis </a:t>
                </a:r>
              </a:p>
            </c:rich>
          </c:tx>
          <c:layout>
            <c:manualLayout>
              <c:xMode val="edge"/>
              <c:yMode val="edge"/>
              <c:x val="0.42541046952464301"/>
              <c:y val="0.909600063360676"/>
            </c:manualLayout>
          </c:layout>
          <c:overlay val="0"/>
        </c:title>
        <c:numFmt formatCode="General" sourceLinked="0"/>
        <c:majorTickMark val="out"/>
        <c:minorTickMark val="none"/>
        <c:tickLblPos val="nextTo"/>
        <c:spPr>
          <a:ln w="6350" cap="flat" cmpd="sng" algn="ctr">
            <a:solidFill>
              <a:srgbClr val="000000"/>
            </a:solidFill>
            <a:prstDash val="solid"/>
            <a:round/>
            <a:headEnd type="none" w="med" len="med"/>
            <a:tailEnd type="none" w="med" len="med"/>
          </a:ln>
        </c:spPr>
        <c:txPr>
          <a:bodyPr/>
          <a:lstStyle/>
          <a:p>
            <a:pPr>
              <a:defRPr b="0"/>
            </a:pPr>
            <a:endParaRPr lang="en-US"/>
          </a:p>
        </c:txPr>
        <c:crossAx val="-2016900600"/>
        <c:crosses val="autoZero"/>
        <c:auto val="1"/>
        <c:lblAlgn val="ctr"/>
        <c:lblOffset val="1"/>
        <c:tickLblSkip val="1"/>
        <c:tickMarkSkip val="1"/>
        <c:noMultiLvlLbl val="0"/>
      </c:catAx>
      <c:valAx>
        <c:axId val="-2016900600"/>
        <c:scaling>
          <c:orientation val="minMax"/>
          <c:max val="100"/>
          <c:min val="0"/>
        </c:scaling>
        <c:delete val="0"/>
        <c:axPos val="l"/>
        <c:title>
          <c:tx>
            <c:rich>
              <a:bodyPr/>
              <a:lstStyle/>
              <a:p>
                <a:pPr>
                  <a:defRPr sz="1400"/>
                </a:pPr>
                <a:r>
                  <a:rPr lang="en-US" sz="1400"/>
                  <a:t>HIV RNA &lt;50 copies/mL (%)</a:t>
                </a:r>
              </a:p>
            </c:rich>
          </c:tx>
          <c:layout>
            <c:manualLayout>
              <c:xMode val="edge"/>
              <c:yMode val="edge"/>
              <c:x val="1.2168056198857496E-2"/>
              <c:y val="0.11756165614433331"/>
            </c:manualLayout>
          </c:layout>
          <c:overlay val="0"/>
        </c:title>
        <c:numFmt formatCode="0" sourceLinked="0"/>
        <c:majorTickMark val="out"/>
        <c:minorTickMark val="none"/>
        <c:tickLblPos val="nextTo"/>
        <c:spPr>
          <a:ln w="6350">
            <a:solidFill>
              <a:srgbClr val="000000"/>
            </a:solidFill>
          </a:ln>
        </c:spPr>
        <c:txPr>
          <a:bodyPr/>
          <a:lstStyle/>
          <a:p>
            <a:pPr>
              <a:defRPr b="0"/>
            </a:pPr>
            <a:endParaRPr lang="en-US"/>
          </a:p>
        </c:txPr>
        <c:crossAx val="-2082595112"/>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egendEntry>
        <c:idx val="0"/>
        <c:txPr>
          <a:bodyPr/>
          <a:lstStyle/>
          <a:p>
            <a:pPr algn="r">
              <a:defRPr sz="1400" b="0"/>
            </a:pPr>
            <a:endParaRPr lang="en-US"/>
          </a:p>
        </c:txPr>
      </c:legendEntry>
      <c:layout>
        <c:manualLayout>
          <c:xMode val="edge"/>
          <c:yMode val="edge"/>
          <c:x val="0.36409423086820031"/>
          <c:y val="1.8543358318437099E-2"/>
          <c:w val="0.60658470999948533"/>
          <c:h val="8.1576179701191798E-2"/>
        </c:manualLayout>
      </c:layout>
      <c:overlay val="0"/>
      <c:spPr>
        <a:noFill/>
      </c:spPr>
      <c:txPr>
        <a:bodyPr/>
        <a:lstStyle/>
        <a:p>
          <a:pPr algn="r">
            <a:defRPr sz="1400" b="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200" b="1" i="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763187689774071"/>
          <c:y val="0.1190421998031496"/>
          <c:w val="0.823171512550255"/>
          <c:h val="0.78447615923009628"/>
        </c:manualLayout>
      </c:layout>
      <c:barChart>
        <c:barDir val="col"/>
        <c:grouping val="clustered"/>
        <c:varyColors val="0"/>
        <c:ser>
          <c:idx val="0"/>
          <c:order val="0"/>
          <c:tx>
            <c:strRef>
              <c:f>Sheet1!$B$1</c:f>
              <c:strCache>
                <c:ptCount val="1"/>
                <c:pt idx="0">
                  <c:v>Cobicistat + [Darunavir or Atazanavir] + 2 NRTIs</c:v>
                </c:pt>
              </c:strCache>
            </c:strRef>
          </c:tx>
          <c:spPr>
            <a:gradFill>
              <a:gsLst>
                <a:gs pos="0">
                  <a:srgbClr val="00497F"/>
                </a:gs>
                <a:gs pos="99000">
                  <a:srgbClr val="0084E6"/>
                </a:gs>
              </a:gsLst>
              <a:lin ang="0" scaled="1"/>
            </a:gradFill>
            <a:ln w="12700">
              <a:noFill/>
            </a:ln>
            <a:effectLst/>
            <a:scene3d>
              <a:camera prst="orthographicFront"/>
              <a:lightRig rig="threePt" dir="t"/>
            </a:scene3d>
            <a:sp3d>
              <a:bevelT w="38100" h="38100"/>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Overall</c:v>
                </c:pt>
                <c:pt idx="1">
                  <c:v>&lt; 70 mL/min</c:v>
                </c:pt>
                <c:pt idx="2">
                  <c:v>≥ 70 mL/min</c:v>
                </c:pt>
              </c:strCache>
            </c:strRef>
          </c:cat>
          <c:val>
            <c:numRef>
              <c:f>Sheet1!$B$2:$B$4</c:f>
              <c:numCache>
                <c:formatCode>0.0</c:formatCode>
                <c:ptCount val="3"/>
                <c:pt idx="0">
                  <c:v>-3.8</c:v>
                </c:pt>
                <c:pt idx="1">
                  <c:v>-1.1000000000000001</c:v>
                </c:pt>
                <c:pt idx="2">
                  <c:v>-6.6</c:v>
                </c:pt>
              </c:numCache>
            </c:numRef>
          </c:val>
          <c:extLst>
            <c:ext xmlns:c16="http://schemas.microsoft.com/office/drawing/2014/chart" uri="{C3380CC4-5D6E-409C-BE32-E72D297353CC}">
              <c16:uniqueId val="{00000000-95E2-4FAA-A4B0-9CA9DE342D30}"/>
            </c:ext>
          </c:extLst>
        </c:ser>
        <c:dLbls>
          <c:showLegendKey val="0"/>
          <c:showVal val="1"/>
          <c:showCatName val="0"/>
          <c:showSerName val="0"/>
          <c:showPercent val="0"/>
          <c:showBubbleSize val="0"/>
        </c:dLbls>
        <c:gapWidth val="125"/>
        <c:axId val="-2083450120"/>
        <c:axId val="-2093616952"/>
      </c:barChart>
      <c:catAx>
        <c:axId val="-2083450120"/>
        <c:scaling>
          <c:orientation val="minMax"/>
        </c:scaling>
        <c:delete val="0"/>
        <c:axPos val="b"/>
        <c:numFmt formatCode="General" sourceLinked="0"/>
        <c:majorTickMark val="out"/>
        <c:minorTickMark val="none"/>
        <c:tickLblPos val="low"/>
        <c:spPr>
          <a:ln w="6350" cap="flat" cmpd="sng" algn="ctr">
            <a:solidFill>
              <a:prstClr val="black"/>
            </a:solidFill>
            <a:prstDash val="solid"/>
            <a:round/>
            <a:headEnd type="none" w="med" len="med"/>
            <a:tailEnd type="none" w="med" len="med"/>
          </a:ln>
        </c:spPr>
        <c:txPr>
          <a:bodyPr/>
          <a:lstStyle/>
          <a:p>
            <a:pPr>
              <a:defRPr sz="1400"/>
            </a:pPr>
            <a:endParaRPr lang="en-US"/>
          </a:p>
        </c:txPr>
        <c:crossAx val="-2093616952"/>
        <c:crosses val="autoZero"/>
        <c:auto val="1"/>
        <c:lblAlgn val="ctr"/>
        <c:lblOffset val="1"/>
        <c:tickLblSkip val="1"/>
        <c:tickMarkSkip val="1"/>
        <c:noMultiLvlLbl val="0"/>
      </c:catAx>
      <c:valAx>
        <c:axId val="-2093616952"/>
        <c:scaling>
          <c:orientation val="minMax"/>
          <c:max val="4"/>
          <c:min val="-10"/>
        </c:scaling>
        <c:delete val="0"/>
        <c:axPos val="l"/>
        <c:title>
          <c:tx>
            <c:rich>
              <a:bodyPr/>
              <a:lstStyle/>
              <a:p>
                <a:pPr>
                  <a:defRPr sz="1400"/>
                </a:pPr>
                <a:r>
                  <a:rPr lang="en-US" sz="1400"/>
                  <a:t>Median Change in CrCl  from Baseline (mL/min)</a:t>
                </a:r>
              </a:p>
            </c:rich>
          </c:tx>
          <c:layout>
            <c:manualLayout>
              <c:xMode val="edge"/>
              <c:yMode val="edge"/>
              <c:x val="1.4614570838888501E-2"/>
              <c:y val="0.13200021395819"/>
            </c:manualLayout>
          </c:layout>
          <c:overlay val="0"/>
        </c:title>
        <c:numFmt formatCode="0" sourceLinked="0"/>
        <c:majorTickMark val="out"/>
        <c:minorTickMark val="none"/>
        <c:tickLblPos val="nextTo"/>
        <c:spPr>
          <a:ln w="6350">
            <a:solidFill>
              <a:srgbClr val="000000"/>
            </a:solidFill>
          </a:ln>
        </c:spPr>
        <c:txPr>
          <a:bodyPr/>
          <a:lstStyle/>
          <a:p>
            <a:pPr>
              <a:defRPr sz="1200"/>
            </a:pPr>
            <a:endParaRPr lang="en-US"/>
          </a:p>
        </c:txPr>
        <c:crossAx val="-2083450120"/>
        <c:crosses val="autoZero"/>
        <c:crossBetween val="between"/>
        <c:majorUnit val="2"/>
        <c:minorUnit val="0.4"/>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44285227214245276"/>
          <c:y val="2.63892659969228E-3"/>
          <c:w val="0.51702665843240181"/>
          <c:h val="8.744395231846018E-2"/>
        </c:manualLayout>
      </c:layout>
      <c:overlay val="0"/>
      <c:spPr>
        <a:solidFill>
          <a:srgbClr val="FFFFFF"/>
        </a:solidFill>
        <a:ln w="25400" cap="flat" cmpd="sng" algn="ctr">
          <a:noFill/>
          <a:prstDash val="solid"/>
          <a:round/>
          <a:headEnd type="none" w="med" len="med"/>
          <a:tailEnd type="none" w="med" len="med"/>
        </a:ln>
        <a:effectLst/>
      </c:spPr>
      <c:txPr>
        <a:bodyPr/>
        <a:lstStyle/>
        <a:p>
          <a:pPr algn="l">
            <a:defRPr sz="1400" b="0"/>
          </a:pPr>
          <a:endParaRPr lang="en-US"/>
        </a:p>
      </c:txPr>
    </c:legend>
    <c:plotVisOnly val="1"/>
    <c:dispBlanksAs val="gap"/>
    <c:showDLblsOverMax val="0"/>
  </c:chart>
  <c:spPr>
    <a:ln w="25400" cap="flat" cmpd="sng" algn="ctr">
      <a:noFill/>
      <a:prstDash val="solid"/>
      <a:round/>
      <a:headEnd type="none" w="med" len="med"/>
      <a:tailEnd type="none" w="med" len="med"/>
    </a:ln>
    <a:effectLst/>
  </c:spPr>
  <c:txPr>
    <a:bodyPr/>
    <a:lstStyle/>
    <a:p>
      <a:pPr>
        <a:defRPr sz="12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288752508877567"/>
          <c:y val="0.14721378577677791"/>
          <c:w val="0.86087604858216249"/>
          <c:h val="0.75674151146524304"/>
        </c:manualLayout>
      </c:layout>
      <c:barChart>
        <c:barDir val="col"/>
        <c:grouping val="clustered"/>
        <c:varyColors val="0"/>
        <c:ser>
          <c:idx val="0"/>
          <c:order val="0"/>
          <c:tx>
            <c:strRef>
              <c:f>Sheet1!$B$1</c:f>
              <c:strCache>
                <c:ptCount val="1"/>
                <c:pt idx="0">
                  <c:v>Cobicistat + [Darunavir or Atazanavir] + 2 NRTIs</c:v>
                </c:pt>
              </c:strCache>
            </c:strRef>
          </c:tx>
          <c:spPr>
            <a:gradFill>
              <a:gsLst>
                <a:gs pos="0">
                  <a:srgbClr val="00497F"/>
                </a:gs>
                <a:gs pos="99000">
                  <a:srgbClr val="0084E6"/>
                </a:gs>
              </a:gsLst>
              <a:lin ang="0" scaled="1"/>
            </a:gradFill>
            <a:ln w="12700">
              <a:noFill/>
            </a:ln>
            <a:effectLst/>
            <a:scene3d>
              <a:camera prst="orthographicFront"/>
              <a:lightRig rig="threePt" dir="t"/>
            </a:scene3d>
            <a:sp3d>
              <a:bevelT w="38100" h="38100"/>
            </a:sp3d>
          </c:spPr>
          <c:invertIfNegative val="0"/>
          <c:dLbls>
            <c:numFmt formatCode="0" sourceLinked="0"/>
            <c:spPr>
              <a:noFill/>
            </c:spPr>
            <c:txPr>
              <a:bodyPr/>
              <a:lstStyle/>
              <a:p>
                <a:pPr>
                  <a:defRPr b="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Serious Adverse Events</c:v>
                </c:pt>
                <c:pt idx="1">
                  <c:v>Treatment discontinuation due to AEs</c:v>
                </c:pt>
              </c:strCache>
            </c:strRef>
          </c:cat>
          <c:val>
            <c:numRef>
              <c:f>Sheet1!$B$2:$B$3</c:f>
              <c:numCache>
                <c:formatCode>0</c:formatCode>
                <c:ptCount val="2"/>
                <c:pt idx="0">
                  <c:v>7</c:v>
                </c:pt>
                <c:pt idx="1">
                  <c:v>10</c:v>
                </c:pt>
              </c:numCache>
            </c:numRef>
          </c:val>
          <c:extLst>
            <c:ext xmlns:c16="http://schemas.microsoft.com/office/drawing/2014/chart" uri="{C3380CC4-5D6E-409C-BE32-E72D297353CC}">
              <c16:uniqueId val="{00000000-1010-443D-896B-EC822C7D906B}"/>
            </c:ext>
          </c:extLst>
        </c:ser>
        <c:dLbls>
          <c:showLegendKey val="0"/>
          <c:showVal val="1"/>
          <c:showCatName val="0"/>
          <c:showSerName val="0"/>
          <c:showPercent val="0"/>
          <c:showBubbleSize val="0"/>
        </c:dLbls>
        <c:gapWidth val="200"/>
        <c:axId val="-2017265256"/>
        <c:axId val="-2017315368"/>
      </c:barChart>
      <c:catAx>
        <c:axId val="-2017265256"/>
        <c:scaling>
          <c:orientation val="minMax"/>
        </c:scaling>
        <c:delete val="0"/>
        <c:axPos val="b"/>
        <c:numFmt formatCode="General" sourceLinked="0"/>
        <c:majorTickMark val="out"/>
        <c:minorTickMark val="none"/>
        <c:tickLblPos val="nextTo"/>
        <c:spPr>
          <a:ln w="6350" cap="flat" cmpd="sng" algn="ctr">
            <a:solidFill>
              <a:srgbClr val="000000"/>
            </a:solidFill>
            <a:prstDash val="solid"/>
            <a:round/>
            <a:headEnd type="none" w="med" len="med"/>
            <a:tailEnd type="none" w="med" len="med"/>
          </a:ln>
        </c:spPr>
        <c:txPr>
          <a:bodyPr/>
          <a:lstStyle/>
          <a:p>
            <a:pPr>
              <a:defRPr sz="1400" b="0"/>
            </a:pPr>
            <a:endParaRPr lang="en-US"/>
          </a:p>
        </c:txPr>
        <c:crossAx val="-2017315368"/>
        <c:crosses val="autoZero"/>
        <c:auto val="1"/>
        <c:lblAlgn val="ctr"/>
        <c:lblOffset val="1"/>
        <c:tickLblSkip val="1"/>
        <c:tickMarkSkip val="1"/>
        <c:noMultiLvlLbl val="0"/>
      </c:catAx>
      <c:valAx>
        <c:axId val="-2017315368"/>
        <c:scaling>
          <c:orientation val="minMax"/>
          <c:max val="14"/>
          <c:min val="0"/>
        </c:scaling>
        <c:delete val="0"/>
        <c:axPos val="l"/>
        <c:title>
          <c:tx>
            <c:rich>
              <a:bodyPr/>
              <a:lstStyle/>
              <a:p>
                <a:pPr>
                  <a:defRPr sz="1400"/>
                </a:pPr>
                <a:r>
                  <a:rPr lang="en-US" sz="1400" dirty="0"/>
                  <a:t>Patients (%)</a:t>
                </a:r>
              </a:p>
            </c:rich>
          </c:tx>
          <c:layout>
            <c:manualLayout>
              <c:xMode val="edge"/>
              <c:yMode val="edge"/>
              <c:x val="1.2803509855385723E-2"/>
              <c:y val="0.32678446444194476"/>
            </c:manualLayout>
          </c:layout>
          <c:overlay val="0"/>
        </c:title>
        <c:numFmt formatCode="0" sourceLinked="0"/>
        <c:majorTickMark val="out"/>
        <c:minorTickMark val="none"/>
        <c:tickLblPos val="nextTo"/>
        <c:spPr>
          <a:ln w="6350">
            <a:solidFill>
              <a:srgbClr val="000000"/>
            </a:solidFill>
          </a:ln>
        </c:spPr>
        <c:txPr>
          <a:bodyPr/>
          <a:lstStyle/>
          <a:p>
            <a:pPr>
              <a:defRPr b="0"/>
            </a:pPr>
            <a:endParaRPr lang="en-US"/>
          </a:p>
        </c:txPr>
        <c:crossAx val="-2017265256"/>
        <c:crosses val="autoZero"/>
        <c:crossBetween val="between"/>
        <c:majorUnit val="2"/>
      </c:valAx>
      <c:spPr>
        <a:solidFill>
          <a:srgbClr val="E6EBF2"/>
        </a:solidFill>
        <a:ln w="6350" cap="flat" cmpd="sng" algn="ctr">
          <a:solidFill>
            <a:srgbClr val="000000"/>
          </a:solidFill>
          <a:prstDash val="solid"/>
          <a:round/>
          <a:headEnd type="none" w="med" len="med"/>
          <a:tailEnd type="none" w="med" len="med"/>
        </a:ln>
        <a:effectLst/>
      </c:spPr>
    </c:plotArea>
    <c:legend>
      <c:legendPos val="t"/>
      <c:legendEntry>
        <c:idx val="0"/>
        <c:txPr>
          <a:bodyPr/>
          <a:lstStyle/>
          <a:p>
            <a:pPr algn="r">
              <a:defRPr sz="1400" b="0"/>
            </a:pPr>
            <a:endParaRPr lang="en-US"/>
          </a:p>
        </c:txPr>
      </c:legendEntry>
      <c:layout>
        <c:manualLayout>
          <c:xMode val="edge"/>
          <c:yMode val="edge"/>
          <c:x val="0.43326642993155273"/>
          <c:y val="1.8543358318437099E-2"/>
          <c:w val="0.53741263959652108"/>
          <c:h val="0.10538557680289966"/>
        </c:manualLayout>
      </c:layout>
      <c:overlay val="0"/>
      <c:spPr>
        <a:noFill/>
      </c:spPr>
      <c:txPr>
        <a:bodyPr/>
        <a:lstStyle/>
        <a:p>
          <a:pPr algn="r">
            <a:defRPr sz="1400" b="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200" b="1" i="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75104"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AFADDE07-A3B2-714E-914F-4081EC661B9E}" type="slidenum">
              <a:rPr lang="en-US" sz="1200">
                <a:latin typeface="Arial"/>
                <a:cs typeface="Arial"/>
              </a:rPr>
              <a:pPr>
                <a:defRPr/>
              </a:pPr>
              <a:t>‹#›</a:t>
            </a:fld>
            <a:endParaRPr lang="en-US" sz="1200" dirty="0">
              <a:latin typeface="Arial"/>
              <a:cs typeface="Arial"/>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dirty="0">
              <a:latin typeface="Arial"/>
            </a:endParaRPr>
          </a:p>
        </p:txBody>
      </p:sp>
    </p:spTree>
    <p:extLst>
      <p:ext uri="{BB962C8B-B14F-4D97-AF65-F5344CB8AC3E}">
        <p14:creationId xmlns:p14="http://schemas.microsoft.com/office/powerpoint/2010/main" val="1611873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80963" y="857250"/>
            <a:ext cx="6697662"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9807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855732"/>
            <a:ext cx="9154751" cy="3474720"/>
          </a:xfrm>
          <a:prstGeom prst="rect">
            <a:avLst/>
          </a:prstGeom>
          <a:noFill/>
          <a:ln>
            <a:noFill/>
          </a:ln>
          <a:effectLst/>
        </p:spPr>
      </p:pic>
      <p:sp>
        <p:nvSpPr>
          <p:cNvPr id="282" name="Title 1"/>
          <p:cNvSpPr>
            <a:spLocks noGrp="1"/>
          </p:cNvSpPr>
          <p:nvPr>
            <p:ph type="ctrTitle" hasCustomPrompt="1"/>
          </p:nvPr>
        </p:nvSpPr>
        <p:spPr>
          <a:xfrm>
            <a:off x="438219" y="931641"/>
            <a:ext cx="8229600"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7" y="3967450"/>
            <a:ext cx="8229600"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96219"/>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8229600" cy="1463040"/>
          </a:xfrm>
          <a:prstGeom prst="rect">
            <a:avLst/>
          </a:prstGeom>
        </p:spPr>
        <p:txBody>
          <a:bodyPr lIns="91440" tIns="91440" rIns="91440" bIns="91440" anchor="ctr" anchorCtr="0">
            <a:noAutofit/>
          </a:bodyPr>
          <a:lstStyle>
            <a:lvl1pPr marL="0" indent="0" algn="l">
              <a:lnSpc>
                <a:spcPct val="100000"/>
              </a:lnSpc>
              <a:spcBef>
                <a:spcPts val="0"/>
              </a:spcBef>
              <a:spcAft>
                <a:spcPts val="0"/>
              </a:spcAft>
              <a:buNone/>
              <a:defRPr sz="17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pic>
        <p:nvPicPr>
          <p:cNvPr id="36" name="Picture 35" descr="AETC_Program-color-outline-01.png">
            <a:extLst>
              <a:ext uri="{FF2B5EF4-FFF2-40B4-BE49-F238E27FC236}">
                <a16:creationId xmlns:a16="http://schemas.microsoft.com/office/drawing/2014/main" id="{A03B4C79-6BA2-1844-BA38-7B00F609DFE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98547" y="4535473"/>
            <a:ext cx="1092764" cy="419187"/>
          </a:xfrm>
          <a:prstGeom prst="rect">
            <a:avLst/>
          </a:prstGeom>
        </p:spPr>
      </p:pic>
      <p:sp>
        <p:nvSpPr>
          <p:cNvPr id="37" name="TextBox 36">
            <a:extLst>
              <a:ext uri="{FF2B5EF4-FFF2-40B4-BE49-F238E27FC236}">
                <a16:creationId xmlns:a16="http://schemas.microsoft.com/office/drawing/2014/main" id="{477ED0BA-CD2E-4D48-9675-BF88D51DAD74}"/>
              </a:ext>
            </a:extLst>
          </p:cNvPr>
          <p:cNvSpPr txBox="1"/>
          <p:nvPr userDrawn="1"/>
        </p:nvSpPr>
        <p:spPr>
          <a:xfrm>
            <a:off x="453927" y="4493910"/>
            <a:ext cx="2280879" cy="446276"/>
          </a:xfrm>
          <a:prstGeom prst="rect">
            <a:avLst/>
          </a:prstGeom>
          <a:noFill/>
        </p:spPr>
        <p:txBody>
          <a:bodyPr wrap="square" rtlCol="0">
            <a:spAutoFit/>
          </a:bodyPr>
          <a:lstStyle/>
          <a:p>
            <a:r>
              <a:rPr lang="en-US" sz="1200" dirty="0">
                <a:solidFill>
                  <a:srgbClr val="002060"/>
                </a:solidFill>
                <a:latin typeface="Corbel" panose="020B0503020204020204" pitchFamily="34" charset="0"/>
              </a:rPr>
              <a:t>National </a:t>
            </a:r>
            <a:r>
              <a:rPr lang="en-US" sz="1200" dirty="0">
                <a:solidFill>
                  <a:srgbClr val="C00000"/>
                </a:solidFill>
                <a:latin typeface="Corbel" panose="020B0503020204020204" pitchFamily="34" charset="0"/>
              </a:rPr>
              <a:t>HIV</a:t>
            </a:r>
            <a:r>
              <a:rPr lang="en-US" sz="1200" dirty="0">
                <a:solidFill>
                  <a:srgbClr val="002060"/>
                </a:solidFill>
                <a:latin typeface="Corbel" panose="020B0503020204020204" pitchFamily="34" charset="0"/>
              </a:rPr>
              <a:t> Curriculum</a:t>
            </a:r>
            <a:br>
              <a:rPr lang="en-US" sz="1400" dirty="0">
                <a:solidFill>
                  <a:srgbClr val="002060"/>
                </a:solidFill>
                <a:latin typeface="Arial"/>
              </a:rPr>
            </a:br>
            <a:r>
              <a:rPr lang="en-US" sz="1100" dirty="0" err="1">
                <a:solidFill>
                  <a:srgbClr val="002060"/>
                </a:solidFill>
                <a:latin typeface="Arial"/>
              </a:rPr>
              <a:t>www.hiv.uw.edu</a:t>
            </a:r>
            <a:endParaRPr lang="en-US" sz="1100" dirty="0">
              <a:solidFill>
                <a:srgbClr val="002060"/>
              </a:solidFill>
              <a:latin typeface="Arial"/>
            </a:endParaRPr>
          </a:p>
        </p:txBody>
      </p:sp>
      <p:cxnSp>
        <p:nvCxnSpPr>
          <p:cNvPr id="30" name="Straight Connector 29"/>
          <p:cNvCxnSpPr>
            <a:cxnSpLocks/>
          </p:cNvCxnSpPr>
          <p:nvPr userDrawn="1"/>
        </p:nvCxnSpPr>
        <p:spPr>
          <a:xfrm>
            <a:off x="-14989" y="858320"/>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a:cxnSpLocks/>
          </p:cNvCxnSpPr>
          <p:nvPr userDrawn="1"/>
        </p:nvCxnSpPr>
        <p:spPr>
          <a:xfrm>
            <a:off x="-14989" y="4330452"/>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C3ADE2D6-1B69-A94D-B8B0-AF0AFEBE20E8}"/>
              </a:ext>
            </a:extLst>
          </p:cNvPr>
          <p:cNvCxnSpPr/>
          <p:nvPr userDrawn="1"/>
        </p:nvCxnSpPr>
        <p:spPr>
          <a:xfrm>
            <a:off x="531020" y="4724855"/>
            <a:ext cx="1536192" cy="0"/>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869889"/>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Medium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endParaRPr lang="en-US" dirty="0"/>
          </a:p>
          <a:p>
            <a:pPr lvl="1"/>
            <a:endParaRPr lang="en-US" dirty="0"/>
          </a:p>
        </p:txBody>
      </p:sp>
      <p:cxnSp>
        <p:nvCxnSpPr>
          <p:cNvPr id="32" name="Straight Connector 31"/>
          <p:cNvCxnSpPr/>
          <p:nvPr/>
        </p:nvCxnSpPr>
        <p:spPr>
          <a:xfrm>
            <a:off x="-5643"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3552119046"/>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Small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7" name="Straight Connector 56">
            <a:extLst>
              <a:ext uri="{FF2B5EF4-FFF2-40B4-BE49-F238E27FC236}">
                <a16:creationId xmlns:a16="http://schemas.microsoft.com/office/drawing/2014/main" id="{917F5B24-4D4A-E542-ABEE-FD2D7AA9F5FC}"/>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2771947"/>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 Figur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323850"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4BB7240E-DE5E-3849-BEB9-99D67EADE565}"/>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7622040"/>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udy-Slide-Fulll">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5C846B29-A238-BF4D-880A-E5BB982C3DC0}"/>
              </a:ext>
            </a:extLst>
          </p:cNvPr>
          <p:cNvSpPr>
            <a:spLocks noGrp="1"/>
          </p:cNvSpPr>
          <p:nvPr>
            <p:ph sz="half" idx="2" hasCustomPrompt="1"/>
          </p:nvPr>
        </p:nvSpPr>
        <p:spPr>
          <a:xfrm>
            <a:off x="323850" y="1184224"/>
            <a:ext cx="8515350" cy="3504315"/>
          </a:xfrm>
          <a:prstGeom prst="rect">
            <a:avLst/>
          </a:prstGeom>
          <a:solidFill>
            <a:schemeClr val="bg1">
              <a:lumMod val="95000"/>
            </a:schemeClr>
          </a:solidFill>
          <a:ln>
            <a:solidFill>
              <a:schemeClr val="tx1"/>
            </a:solidFill>
          </a:ln>
        </p:spPr>
        <p:txBody>
          <a:bodyPr tIns="91440" rIns="18288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776353640"/>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udy-Slide-Half">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1" name="Content Placeholder 3">
            <a:extLst>
              <a:ext uri="{FF2B5EF4-FFF2-40B4-BE49-F238E27FC236}">
                <a16:creationId xmlns:a16="http://schemas.microsoft.com/office/drawing/2014/main" id="{E20ACA9C-07B0-5E4B-BB50-DA2C0E065772}"/>
              </a:ext>
            </a:extLst>
          </p:cNvPr>
          <p:cNvSpPr>
            <a:spLocks noGrp="1"/>
          </p:cNvSpPr>
          <p:nvPr>
            <p:ph sz="half" idx="2" hasCustomPrompt="1"/>
          </p:nvPr>
        </p:nvSpPr>
        <p:spPr>
          <a:xfrm>
            <a:off x="323851" y="1184224"/>
            <a:ext cx="4622222" cy="350431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120636246"/>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udy-Slide-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0C76EBAF-5143-D347-BB19-ADDF227686FB}"/>
              </a:ext>
            </a:extLst>
          </p:cNvPr>
          <p:cNvSpPr>
            <a:spLocks noGrp="1"/>
          </p:cNvSpPr>
          <p:nvPr>
            <p:ph sz="half" idx="2" hasCustomPrompt="1"/>
          </p:nvPr>
        </p:nvSpPr>
        <p:spPr>
          <a:xfrm>
            <a:off x="323850" y="1428596"/>
            <a:ext cx="4206240" cy="327787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
        <p:nvSpPr>
          <p:cNvPr id="34" name="Rectangle 3">
            <a:extLst>
              <a:ext uri="{FF2B5EF4-FFF2-40B4-BE49-F238E27FC236}">
                <a16:creationId xmlns:a16="http://schemas.microsoft.com/office/drawing/2014/main" id="{FB407CE3-2672-BB49-8D79-3A14BE4F7EDF}"/>
              </a:ext>
            </a:extLst>
          </p:cNvPr>
          <p:cNvSpPr>
            <a:spLocks noChangeArrowheads="1"/>
          </p:cNvSpPr>
          <p:nvPr userDrawn="1"/>
        </p:nvSpPr>
        <p:spPr bwMode="invGray">
          <a:xfrm>
            <a:off x="323850" y="1035386"/>
            <a:ext cx="4206240" cy="365760"/>
          </a:xfrm>
          <a:prstGeom prst="rect">
            <a:avLst/>
          </a:prstGeom>
          <a:solidFill>
            <a:srgbClr val="5A646E"/>
          </a:solidFill>
          <a:ln>
            <a:solidFill>
              <a:schemeClr val="tx1"/>
            </a:solid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342900">
              <a:lnSpc>
                <a:spcPct val="85000"/>
              </a:lnSpc>
            </a:pPr>
            <a:endParaRPr lang="en-US" sz="1500" dirty="0">
              <a:solidFill>
                <a:schemeClr val="bg1"/>
              </a:solidFill>
              <a:latin typeface="Arial" pitchFamily="-110" charset="0"/>
              <a:ea typeface="ＭＳ Ｐゴシック" pitchFamily="-110" charset="-128"/>
              <a:cs typeface="ＭＳ Ｐゴシック" pitchFamily="-110" charset="-128"/>
            </a:endParaRPr>
          </a:p>
        </p:txBody>
      </p:sp>
      <p:sp>
        <p:nvSpPr>
          <p:cNvPr id="60" name="Text Placeholder 2">
            <a:extLst>
              <a:ext uri="{FF2B5EF4-FFF2-40B4-BE49-F238E27FC236}">
                <a16:creationId xmlns:a16="http://schemas.microsoft.com/office/drawing/2014/main" id="{A8045330-6BFE-EC46-81C0-E05AD7F57EBC}"/>
              </a:ext>
            </a:extLst>
          </p:cNvPr>
          <p:cNvSpPr>
            <a:spLocks noGrp="1"/>
          </p:cNvSpPr>
          <p:nvPr>
            <p:ph type="body" idx="10" hasCustomPrompt="1"/>
          </p:nvPr>
        </p:nvSpPr>
        <p:spPr>
          <a:xfrm>
            <a:off x="358693" y="1046741"/>
            <a:ext cx="4092536" cy="342900"/>
          </a:xfrm>
          <a:prstGeom prst="rect">
            <a:avLst/>
          </a:prstGeom>
        </p:spPr>
        <p:txBody>
          <a:bodyPr anchor="b">
            <a:noAutofit/>
          </a:bodyPr>
          <a:lstStyle>
            <a:lvl1pPr marL="0" indent="0" algn="l">
              <a:buNone/>
              <a:defRPr sz="1600" b="0">
                <a:solidFill>
                  <a:srgbClr val="FFFFFF"/>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Tree>
    <p:extLst>
      <p:ext uri="{BB962C8B-B14F-4D97-AF65-F5344CB8AC3E}">
        <p14:creationId xmlns:p14="http://schemas.microsoft.com/office/powerpoint/2010/main" val="1661800473"/>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udy-Conclusion">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61" name="Content Placeholder 3">
            <a:extLst>
              <a:ext uri="{FF2B5EF4-FFF2-40B4-BE49-F238E27FC236}">
                <a16:creationId xmlns:a16="http://schemas.microsoft.com/office/drawing/2014/main" id="{A978C15C-6FB2-4448-ABEF-9C47E22C5469}"/>
              </a:ext>
            </a:extLst>
          </p:cNvPr>
          <p:cNvSpPr>
            <a:spLocks noGrp="1"/>
          </p:cNvSpPr>
          <p:nvPr>
            <p:ph sz="half" idx="2" hasCustomPrompt="1"/>
          </p:nvPr>
        </p:nvSpPr>
        <p:spPr>
          <a:xfrm>
            <a:off x="-18168" y="1786409"/>
            <a:ext cx="9180576" cy="1574460"/>
          </a:xfrm>
          <a:prstGeom prst="rect">
            <a:avLst/>
          </a:prstGeom>
          <a:solidFill>
            <a:schemeClr val="bg1">
              <a:lumMod val="95000"/>
            </a:schemeClr>
          </a:solidFill>
          <a:ln w="19050">
            <a:solidFill>
              <a:srgbClr val="0070C0"/>
            </a:solidFill>
          </a:ln>
        </p:spPr>
        <p:txBody>
          <a:bodyPr lIns="457200" tIns="91440" rIns="457200" bIns="182880" anchor="ctr" anchorCtr="0">
            <a:normAutofit/>
          </a:bodyPr>
          <a:lstStyle>
            <a:lvl1pPr marL="0" marR="0" indent="0" algn="l" defTabSz="685800" rtl="0" eaLnBrk="1" fontAlgn="auto" latinLnBrk="0" hangingPunct="1">
              <a:lnSpc>
                <a:spcPts val="2200"/>
              </a:lnSpc>
              <a:spcBef>
                <a:spcPts val="0"/>
              </a:spcBef>
              <a:spcAft>
                <a:spcPts val="0"/>
              </a:spcAft>
              <a:buClr>
                <a:srgbClr val="0070C0"/>
              </a:buClr>
              <a:buSzPct val="100000"/>
              <a:buFont typeface="Arial"/>
              <a:buNone/>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0"/>
            <a:endParaRPr lang="en-US" dirty="0"/>
          </a:p>
        </p:txBody>
      </p:sp>
    </p:spTree>
    <p:extLst>
      <p:ext uri="{BB962C8B-B14F-4D97-AF65-F5344CB8AC3E}">
        <p14:creationId xmlns:p14="http://schemas.microsoft.com/office/powerpoint/2010/main" val="876442254"/>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igure + Text ">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4607983"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92563A08-5D7F-254B-89A7-CE76C5F8AD1B}"/>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143918"/>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igures-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DDE3BB8-71A2-3C40-AAE9-17A142B71D44}"/>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12" name="Picture 11" descr="NatHIVcurriculum_logo_white_thik.png">
            <a:extLst>
              <a:ext uri="{FF2B5EF4-FFF2-40B4-BE49-F238E27FC236}">
                <a16:creationId xmlns:a16="http://schemas.microsoft.com/office/drawing/2014/main" id="{89B6C09C-845C-D240-91CE-9C8D5DA3597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4" name="Straight Connector 13">
            <a:extLst>
              <a:ext uri="{FF2B5EF4-FFF2-40B4-BE49-F238E27FC236}">
                <a16:creationId xmlns:a16="http://schemas.microsoft.com/office/drawing/2014/main" id="{81D5ED23-FFA0-C948-9A90-9A5A636E47F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6548074"/>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igures-Black">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66" name="Rectangle 65"/>
          <p:cNvSpPr/>
          <p:nvPr/>
        </p:nvSpPr>
        <p:spPr>
          <a:xfrm>
            <a:off x="-7495" y="914399"/>
            <a:ext cx="9162288" cy="425196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9" name="Picture 8" descr="NatHIVcurriculum_logo_white_thik.png">
            <a:extLst>
              <a:ext uri="{FF2B5EF4-FFF2-40B4-BE49-F238E27FC236}">
                <a16:creationId xmlns:a16="http://schemas.microsoft.com/office/drawing/2014/main" id="{ECE1B190-E5DF-014E-8922-6D165E21D3A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2" name="Straight Connector 11">
            <a:extLst>
              <a:ext uri="{FF2B5EF4-FFF2-40B4-BE49-F238E27FC236}">
                <a16:creationId xmlns:a16="http://schemas.microsoft.com/office/drawing/2014/main" id="{C163A70B-7482-9F46-9D97-89D7085688F2}"/>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4152430"/>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Slide-Old">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699239"/>
            <a:ext cx="9154751" cy="3736555"/>
          </a:xfrm>
          <a:prstGeom prst="rect">
            <a:avLst/>
          </a:prstGeom>
          <a:noFill/>
          <a:ln>
            <a:noFill/>
          </a:ln>
          <a:effectLst/>
        </p:spPr>
      </p:pic>
      <p:sp>
        <p:nvSpPr>
          <p:cNvPr id="282" name="Title 1"/>
          <p:cNvSpPr>
            <a:spLocks noGrp="1"/>
          </p:cNvSpPr>
          <p:nvPr>
            <p:ph type="ctrTitle" hasCustomPrompt="1"/>
          </p:nvPr>
        </p:nvSpPr>
        <p:spPr>
          <a:xfrm>
            <a:off x="438219" y="931641"/>
            <a:ext cx="8222726"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9" y="4011411"/>
            <a:ext cx="7115526"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cxnSp>
        <p:nvCxnSpPr>
          <p:cNvPr id="30" name="Straight Connector 29"/>
          <p:cNvCxnSpPr/>
          <p:nvPr userDrawn="1"/>
        </p:nvCxnSpPr>
        <p:spPr>
          <a:xfrm>
            <a:off x="-14989" y="693842"/>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4989" y="4428995"/>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23067"/>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pic>
        <p:nvPicPr>
          <p:cNvPr id="32" name="Picture 31" descr="AETC_Program-color-outline-01.png">
            <a:extLst>
              <a:ext uri="{FF2B5EF4-FFF2-40B4-BE49-F238E27FC236}">
                <a16:creationId xmlns:a16="http://schemas.microsoft.com/office/drawing/2014/main" id="{400B0881-8D63-A24F-AB7E-31C0F39579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0684" y="4585350"/>
            <a:ext cx="1092764" cy="419187"/>
          </a:xfrm>
          <a:prstGeom prst="rect">
            <a:avLst/>
          </a:prstGeom>
        </p:spPr>
      </p:pic>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7108856" cy="1554480"/>
          </a:xfrm>
          <a:prstGeom prst="rect">
            <a:avLst/>
          </a:prstGeom>
        </p:spPr>
        <p:txBody>
          <a:bodyPr lIns="91440" tIns="91440" rIns="91440" bIns="91440" anchor="ctr" anchorCtr="0">
            <a:noAutofit/>
          </a:bodyPr>
          <a:lstStyle>
            <a:lvl1pPr marL="0" indent="0" algn="l">
              <a:lnSpc>
                <a:spcPts val="2000"/>
              </a:lnSpc>
              <a:spcBef>
                <a:spcPts val="0"/>
              </a:spcBef>
              <a:spcAft>
                <a:spcPts val="0"/>
              </a:spcAft>
              <a:buNone/>
              <a:defRPr sz="18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spTree>
    <p:extLst>
      <p:ext uri="{BB962C8B-B14F-4D97-AF65-F5344CB8AC3E}">
        <p14:creationId xmlns:p14="http://schemas.microsoft.com/office/powerpoint/2010/main" val="2231026301"/>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pen Blue_No_Title">
    <p:spTree>
      <p:nvGrpSpPr>
        <p:cNvPr id="1" name=""/>
        <p:cNvGrpSpPr/>
        <p:nvPr/>
      </p:nvGrpSpPr>
      <p:grpSpPr>
        <a:xfrm>
          <a:off x="0" y="0"/>
          <a:ext cx="0" cy="0"/>
          <a:chOff x="0" y="0"/>
          <a:chExt cx="0" cy="0"/>
        </a:xfrm>
      </p:grpSpPr>
      <p:pic>
        <p:nvPicPr>
          <p:cNvPr id="12" name="Picture 11" descr="Blue_Backgroun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606" y="2"/>
            <a:ext cx="9155137" cy="5160516"/>
          </a:xfrm>
          <a:prstGeom prst="rect">
            <a:avLst/>
          </a:prstGeom>
        </p:spPr>
      </p:pic>
      <p:pic>
        <p:nvPicPr>
          <p:cNvPr id="5" name="Picture 4" descr="NatHIVcurriculum_logo_white_thik.png">
            <a:extLst>
              <a:ext uri="{FF2B5EF4-FFF2-40B4-BE49-F238E27FC236}">
                <a16:creationId xmlns:a16="http://schemas.microsoft.com/office/drawing/2014/main" id="{4417462E-BA3E-4849-AC3A-387A995D31C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spTree>
    <p:extLst>
      <p:ext uri="{BB962C8B-B14F-4D97-AF65-F5344CB8AC3E}">
        <p14:creationId xmlns:p14="http://schemas.microsoft.com/office/powerpoint/2010/main" val="375961709"/>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isclosu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09BA65-A34C-F344-8542-C4A4DC949BD8}"/>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57" name="Rectangle 56"/>
          <p:cNvSpPr/>
          <p:nvPr/>
        </p:nvSpPr>
        <p:spPr>
          <a:xfrm>
            <a:off x="323850" y="269271"/>
            <a:ext cx="8503918" cy="461665"/>
          </a:xfrm>
          <a:prstGeom prst="rect">
            <a:avLst/>
          </a:prstGeom>
        </p:spPr>
        <p:txBody>
          <a:bodyPr wrap="square" lIns="68580" anchor="ctr">
            <a:spAutoFit/>
          </a:bodyPr>
          <a:lstStyle/>
          <a:p>
            <a:pPr defTabSz="342900">
              <a:spcAft>
                <a:spcPts val="0"/>
              </a:spcAft>
            </a:pPr>
            <a:r>
              <a:rPr lang="en-US" sz="2400" cap="none" baseline="0" dirty="0">
                <a:solidFill>
                  <a:schemeClr val="bg1"/>
                </a:solidFill>
                <a:latin typeface="Arial" pitchFamily="-108" charset="0"/>
                <a:ea typeface="ＭＳ Ｐゴシック" pitchFamily="-108" charset="-128"/>
                <a:cs typeface="ＭＳ Ｐゴシック" pitchFamily="-108" charset="-128"/>
              </a:rPr>
              <a:t>Disclosures</a:t>
            </a:r>
          </a:p>
        </p:txBody>
      </p:sp>
      <p:sp>
        <p:nvSpPr>
          <p:cNvPr id="2" name="Title 1"/>
          <p:cNvSpPr>
            <a:spLocks noGrp="1"/>
          </p:cNvSpPr>
          <p:nvPr>
            <p:ph type="title" hasCustomPrompt="1"/>
          </p:nvPr>
        </p:nvSpPr>
        <p:spPr>
          <a:xfrm>
            <a:off x="323850" y="1266332"/>
            <a:ext cx="8515350" cy="2804922"/>
          </a:xfrm>
          <a:prstGeom prst="rect">
            <a:avLst/>
          </a:prstGeom>
        </p:spPr>
        <p:txBody>
          <a:bodyPr anchor="t" anchorCtr="0">
            <a:normAutofit/>
          </a:bodyPr>
          <a:lstStyle>
            <a:lvl1pPr algn="l">
              <a:defRPr sz="2000" baseline="0">
                <a:solidFill>
                  <a:schemeClr val="bg1"/>
                </a:solidFill>
                <a:latin typeface="Arial"/>
                <a:cs typeface="Arial"/>
              </a:defRPr>
            </a:lvl1pPr>
          </a:lstStyle>
          <a:p>
            <a:r>
              <a:rPr lang="en-US" dirty="0"/>
              <a:t>Type in Speaker name, disclosure information</a:t>
            </a:r>
          </a:p>
        </p:txBody>
      </p:sp>
      <p:cxnSp>
        <p:nvCxnSpPr>
          <p:cNvPr id="9" name="Straight Connector 8"/>
          <p:cNvCxnSpPr/>
          <p:nvPr/>
        </p:nvCxnSpPr>
        <p:spPr>
          <a:xfrm>
            <a:off x="1"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2427498"/>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Open White ">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23850" y="97263"/>
            <a:ext cx="8497062" cy="818388"/>
          </a:xfrm>
          <a:prstGeom prst="rect">
            <a:avLst/>
          </a:prstGeom>
        </p:spPr>
        <p:txBody>
          <a:bodyPr anchor="ctr" anchorCtr="0">
            <a:normAutofit/>
          </a:bodyPr>
          <a:lstStyle>
            <a:lvl1pPr algn="l">
              <a:defRPr sz="2400" baseline="0">
                <a:solidFill>
                  <a:schemeClr val="tx1"/>
                </a:solidFill>
                <a:latin typeface="Arial"/>
                <a:cs typeface="Arial"/>
              </a:defRPr>
            </a:lvl1pPr>
          </a:lstStyle>
          <a:p>
            <a:r>
              <a:rPr lang="en-US" dirty="0"/>
              <a:t>Open White Layout: click to add title</a:t>
            </a:r>
          </a:p>
        </p:txBody>
      </p:sp>
      <p:sp>
        <p:nvSpPr>
          <p:cNvPr id="52"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53" name="Logo Stacked V2">
            <a:extLst>
              <a:ext uri="{FF2B5EF4-FFF2-40B4-BE49-F238E27FC236}">
                <a16:creationId xmlns:a16="http://schemas.microsoft.com/office/drawing/2014/main" id="{9EBAE904-6B14-1B48-83A6-BBB10B6B166D}"/>
              </a:ext>
            </a:extLst>
          </p:cNvPr>
          <p:cNvGrpSpPr>
            <a:grpSpLocks noChangeAspect="1"/>
          </p:cNvGrpSpPr>
          <p:nvPr userDrawn="1"/>
        </p:nvGrpSpPr>
        <p:grpSpPr>
          <a:xfrm>
            <a:off x="8071600" y="4860986"/>
            <a:ext cx="993262" cy="226314"/>
            <a:chOff x="680865" y="3439338"/>
            <a:chExt cx="4686473" cy="1068091"/>
          </a:xfrm>
        </p:grpSpPr>
        <p:pic>
          <p:nvPicPr>
            <p:cNvPr id="54" name="Logomark V2">
              <a:extLst>
                <a:ext uri="{FF2B5EF4-FFF2-40B4-BE49-F238E27FC236}">
                  <a16:creationId xmlns:a16="http://schemas.microsoft.com/office/drawing/2014/main" id="{C461C26B-1458-204F-BE5C-3AB328773B0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55" name="Nat HIV Cur logo type stacked">
              <a:extLst>
                <a:ext uri="{FF2B5EF4-FFF2-40B4-BE49-F238E27FC236}">
                  <a16:creationId xmlns:a16="http://schemas.microsoft.com/office/drawing/2014/main" id="{51D397EA-35B7-3441-A55C-06ED32AA7A92}"/>
                </a:ext>
              </a:extLst>
            </p:cNvPr>
            <p:cNvGrpSpPr>
              <a:grpSpLocks noChangeAspect="1"/>
            </p:cNvGrpSpPr>
            <p:nvPr/>
          </p:nvGrpSpPr>
          <p:grpSpPr bwMode="auto">
            <a:xfrm>
              <a:off x="1898650" y="3455065"/>
              <a:ext cx="3468688" cy="1036638"/>
              <a:chOff x="1196" y="1585"/>
              <a:chExt cx="2185" cy="653"/>
            </a:xfrm>
          </p:grpSpPr>
          <p:sp>
            <p:nvSpPr>
              <p:cNvPr id="56" name="Freeform 5">
                <a:extLst>
                  <a:ext uri="{FF2B5EF4-FFF2-40B4-BE49-F238E27FC236}">
                    <a16:creationId xmlns:a16="http://schemas.microsoft.com/office/drawing/2014/main" id="{4A59C6AF-A84B-234D-B668-6A55C53F2425}"/>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6">
                <a:extLst>
                  <a:ext uri="{FF2B5EF4-FFF2-40B4-BE49-F238E27FC236}">
                    <a16:creationId xmlns:a16="http://schemas.microsoft.com/office/drawing/2014/main" id="{9AAFF09C-53A7-E040-8D61-60CDC19732B7}"/>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7">
                <a:extLst>
                  <a:ext uri="{FF2B5EF4-FFF2-40B4-BE49-F238E27FC236}">
                    <a16:creationId xmlns:a16="http://schemas.microsoft.com/office/drawing/2014/main" id="{4D666CC3-245B-9B41-9FA0-31D76202512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8">
                <a:extLst>
                  <a:ext uri="{FF2B5EF4-FFF2-40B4-BE49-F238E27FC236}">
                    <a16:creationId xmlns:a16="http://schemas.microsoft.com/office/drawing/2014/main" id="{BEF789A9-FFBD-7E45-B2EF-E8616256CBC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9">
                <a:extLst>
                  <a:ext uri="{FF2B5EF4-FFF2-40B4-BE49-F238E27FC236}">
                    <a16:creationId xmlns:a16="http://schemas.microsoft.com/office/drawing/2014/main" id="{8E3837A3-FC59-9E47-8447-47DAFFFDB8B8}"/>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1" name="Freeform 10">
                <a:extLst>
                  <a:ext uri="{FF2B5EF4-FFF2-40B4-BE49-F238E27FC236}">
                    <a16:creationId xmlns:a16="http://schemas.microsoft.com/office/drawing/2014/main" id="{2577CF09-76A8-8E40-A352-482446F601BF}"/>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2" name="Freeform 11">
                <a:extLst>
                  <a:ext uri="{FF2B5EF4-FFF2-40B4-BE49-F238E27FC236}">
                    <a16:creationId xmlns:a16="http://schemas.microsoft.com/office/drawing/2014/main" id="{F03383E1-C861-B24E-A6CD-14C82258BFF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3" name="Freeform 12">
                <a:extLst>
                  <a:ext uri="{FF2B5EF4-FFF2-40B4-BE49-F238E27FC236}">
                    <a16:creationId xmlns:a16="http://schemas.microsoft.com/office/drawing/2014/main" id="{A73CCD6E-EFBC-DC4C-986E-78059667158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4" name="Freeform 13">
                <a:extLst>
                  <a:ext uri="{FF2B5EF4-FFF2-40B4-BE49-F238E27FC236}">
                    <a16:creationId xmlns:a16="http://schemas.microsoft.com/office/drawing/2014/main" id="{3418AF55-7EDF-F24C-BE52-B409F8A6B8F6}"/>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5" name="Freeform 14">
                <a:extLst>
                  <a:ext uri="{FF2B5EF4-FFF2-40B4-BE49-F238E27FC236}">
                    <a16:creationId xmlns:a16="http://schemas.microsoft.com/office/drawing/2014/main" id="{87790804-A0D0-164B-87AB-DC0652C0C2BF}"/>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6" name="Freeform 15">
                <a:extLst>
                  <a:ext uri="{FF2B5EF4-FFF2-40B4-BE49-F238E27FC236}">
                    <a16:creationId xmlns:a16="http://schemas.microsoft.com/office/drawing/2014/main" id="{06AB5723-92F3-DA40-BDE0-F09908F1898E}"/>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7" name="Freeform 16">
                <a:extLst>
                  <a:ext uri="{FF2B5EF4-FFF2-40B4-BE49-F238E27FC236}">
                    <a16:creationId xmlns:a16="http://schemas.microsoft.com/office/drawing/2014/main" id="{25FEB00F-A3CD-894A-BA1D-70DA7F66598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8" name="Freeform 17">
                <a:extLst>
                  <a:ext uri="{FF2B5EF4-FFF2-40B4-BE49-F238E27FC236}">
                    <a16:creationId xmlns:a16="http://schemas.microsoft.com/office/drawing/2014/main" id="{5F7402C8-594E-1548-BAE0-7D4603FA91EE}"/>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9" name="Freeform 18">
                <a:extLst>
                  <a:ext uri="{FF2B5EF4-FFF2-40B4-BE49-F238E27FC236}">
                    <a16:creationId xmlns:a16="http://schemas.microsoft.com/office/drawing/2014/main" id="{82F0F2A1-5C5C-D84E-B5C2-70E5BA1D3D7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0" name="Freeform 19">
                <a:extLst>
                  <a:ext uri="{FF2B5EF4-FFF2-40B4-BE49-F238E27FC236}">
                    <a16:creationId xmlns:a16="http://schemas.microsoft.com/office/drawing/2014/main" id="{6E2DD568-78A3-F940-8FD6-5990C7005AC9}"/>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1" name="Freeform 20">
                <a:extLst>
                  <a:ext uri="{FF2B5EF4-FFF2-40B4-BE49-F238E27FC236}">
                    <a16:creationId xmlns:a16="http://schemas.microsoft.com/office/drawing/2014/main" id="{A5C8CAAC-9DE7-7849-923A-9C2011237E9C}"/>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2" name="Freeform 21">
                <a:extLst>
                  <a:ext uri="{FF2B5EF4-FFF2-40B4-BE49-F238E27FC236}">
                    <a16:creationId xmlns:a16="http://schemas.microsoft.com/office/drawing/2014/main" id="{FF7CBDAF-9D87-EF4D-84C8-D431F56659F0}"/>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3" name="Freeform 22">
                <a:extLst>
                  <a:ext uri="{FF2B5EF4-FFF2-40B4-BE49-F238E27FC236}">
                    <a16:creationId xmlns:a16="http://schemas.microsoft.com/office/drawing/2014/main" id="{B6C49B7C-414B-8F41-BE88-E5603544033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4" name="Freeform 23">
                <a:extLst>
                  <a:ext uri="{FF2B5EF4-FFF2-40B4-BE49-F238E27FC236}">
                    <a16:creationId xmlns:a16="http://schemas.microsoft.com/office/drawing/2014/main" id="{C4643A58-C5D9-9040-86A2-6BAB2B217DB4}"/>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5" name="Freeform 24">
                <a:extLst>
                  <a:ext uri="{FF2B5EF4-FFF2-40B4-BE49-F238E27FC236}">
                    <a16:creationId xmlns:a16="http://schemas.microsoft.com/office/drawing/2014/main" id="{36AA4B85-D40D-6940-AB35-C63F27367226}"/>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6" name="Freeform 25">
                <a:extLst>
                  <a:ext uri="{FF2B5EF4-FFF2-40B4-BE49-F238E27FC236}">
                    <a16:creationId xmlns:a16="http://schemas.microsoft.com/office/drawing/2014/main" id="{579A644D-1D25-C746-BBA2-72FD6F12D30E}"/>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2110182743"/>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Acknowledge_HRSA">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35" name="Rectangle 34"/>
          <p:cNvSpPr/>
          <p:nvPr userDrawn="1"/>
        </p:nvSpPr>
        <p:spPr>
          <a:xfrm>
            <a:off x="295189" y="89397"/>
            <a:ext cx="8503918" cy="822624"/>
          </a:xfrm>
          <a:prstGeom prst="rect">
            <a:avLst/>
          </a:prstGeom>
        </p:spPr>
        <p:txBody>
          <a:bodyPr wrap="square" lIns="68580" anchor="ctr">
            <a:normAutofit/>
          </a:bodyPr>
          <a:lstStyle/>
          <a:p>
            <a:pPr defTabSz="342900">
              <a:spcAft>
                <a:spcPts val="0"/>
              </a:spcAft>
            </a:pPr>
            <a:r>
              <a:rPr lang="en-US" sz="2400" cap="none" baseline="0">
                <a:solidFill>
                  <a:schemeClr val="bg1"/>
                </a:solidFill>
                <a:latin typeface="Arial" pitchFamily="-108" charset="0"/>
                <a:ea typeface="ＭＳ Ｐゴシック" pitchFamily="-108" charset="-128"/>
                <a:cs typeface="ＭＳ Ｐゴシック" pitchFamily="-108" charset="-128"/>
              </a:rPr>
              <a:t>Acknowledgments</a:t>
            </a:r>
            <a:endParaRPr lang="en-US" sz="2400" cap="none" baseline="0" dirty="0">
              <a:solidFill>
                <a:schemeClr val="bg1"/>
              </a:solidFill>
              <a:latin typeface="Arial" pitchFamily="-108" charset="0"/>
              <a:ea typeface="ＭＳ Ｐゴシック" pitchFamily="-108" charset="-128"/>
              <a:cs typeface="ＭＳ Ｐゴシック" pitchFamily="-108" charset="-128"/>
            </a:endParaRPr>
          </a:p>
        </p:txBody>
      </p:sp>
      <p:sp>
        <p:nvSpPr>
          <p:cNvPr id="36" name="TextBox 35"/>
          <p:cNvSpPr txBox="1"/>
          <p:nvPr userDrawn="1"/>
        </p:nvSpPr>
        <p:spPr>
          <a:xfrm>
            <a:off x="462066" y="1206396"/>
            <a:ext cx="8221581" cy="2837893"/>
          </a:xfrm>
          <a:prstGeom prst="rect">
            <a:avLst/>
          </a:prstGeom>
          <a:noFill/>
        </p:spPr>
        <p:txBody>
          <a:bodyPr wrap="square" rtlCol="0">
            <a:spAutoFit/>
          </a:bodyPr>
          <a:lstStyle/>
          <a:p>
            <a:pPr>
              <a:lnSpc>
                <a:spcPts val="2400"/>
              </a:lnSpc>
            </a:pPr>
            <a:r>
              <a:rPr lang="en-US" sz="1800" dirty="0">
                <a:solidFill>
                  <a:schemeClr val="tx1"/>
                </a:solidFill>
                <a:latin typeface="Arial"/>
              </a:rPr>
              <a:t>The </a:t>
            </a:r>
            <a:r>
              <a:rPr lang="en-US" sz="1800" b="1" dirty="0">
                <a:solidFill>
                  <a:srgbClr val="222869"/>
                </a:solidFill>
                <a:latin typeface="Arial"/>
              </a:rPr>
              <a:t>National </a:t>
            </a:r>
            <a:r>
              <a:rPr lang="en-US" sz="1800" b="1" dirty="0">
                <a:solidFill>
                  <a:srgbClr val="C1171E"/>
                </a:solidFill>
                <a:latin typeface="Arial"/>
              </a:rPr>
              <a:t>HIV </a:t>
            </a:r>
            <a:r>
              <a:rPr lang="en-US" sz="1800" b="1" dirty="0">
                <a:solidFill>
                  <a:srgbClr val="222869"/>
                </a:solidFill>
                <a:latin typeface="Arial"/>
              </a:rPr>
              <a:t>Curriculum </a:t>
            </a:r>
            <a:r>
              <a:rPr lang="en-US" sz="1800" dirty="0">
                <a:solidFill>
                  <a:schemeClr val="tx1"/>
                </a:solidFill>
                <a:latin typeface="Arial"/>
              </a:rPr>
              <a:t>is supported by the Health Resources and Services Administration (HRSA) of the U.S. Department of Health and Human Services (HHS) as part of a financial assistance award totaling $1,332,044 with 0% financed with non-governmental sources. The contents are those of the author(s) and do not necessarily represent the official views of, nor an endorsement, by HRSA, HHS, or the U.S. Government. For more information, please visit </a:t>
            </a:r>
            <a:r>
              <a:rPr lang="en-US" sz="1800" dirty="0" err="1">
                <a:solidFill>
                  <a:schemeClr val="tx1"/>
                </a:solidFill>
                <a:latin typeface="Arial"/>
              </a:rPr>
              <a:t>HRSA.gov</a:t>
            </a:r>
            <a:r>
              <a:rPr lang="en-US" sz="1500" dirty="0">
                <a:solidFill>
                  <a:schemeClr val="tx1"/>
                </a:solidFill>
                <a:latin typeface="Arial"/>
              </a:rPr>
              <a:t>. </a:t>
            </a:r>
            <a:r>
              <a:rPr lang="en-US" sz="1800" dirty="0">
                <a:solidFill>
                  <a:schemeClr val="tx1"/>
                </a:solidFill>
                <a:latin typeface="Arial"/>
              </a:rPr>
              <a:t>This project is led by the University of Washington’s Infectious Diseases Education and Assessment (IDEA) Program</a:t>
            </a:r>
            <a:r>
              <a:rPr lang="en-US" sz="1800" i="0" dirty="0">
                <a:solidFill>
                  <a:schemeClr val="tx1"/>
                </a:solidFill>
                <a:latin typeface="Arial"/>
              </a:rPr>
              <a:t>.</a:t>
            </a:r>
          </a:p>
          <a:p>
            <a:pPr>
              <a:lnSpc>
                <a:spcPts val="2400"/>
              </a:lnSpc>
            </a:pPr>
            <a:endParaRPr lang="en-US" sz="1800" dirty="0">
              <a:solidFill>
                <a:schemeClr val="tx1"/>
              </a:solidFill>
              <a:latin typeface="Arial"/>
            </a:endParaRPr>
          </a:p>
        </p:txBody>
      </p:sp>
      <p:cxnSp>
        <p:nvCxnSpPr>
          <p:cNvPr id="32" name="Straight Connector 31">
            <a:extLst>
              <a:ext uri="{FF2B5EF4-FFF2-40B4-BE49-F238E27FC236}">
                <a16:creationId xmlns:a16="http://schemas.microsoft.com/office/drawing/2014/main" id="{BDC6986E-3A3F-0247-8FD0-66D5A81FDF2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92" name="Picture 91" descr="AETC_Program-color-outline-01.png">
            <a:extLst>
              <a:ext uri="{FF2B5EF4-FFF2-40B4-BE49-F238E27FC236}">
                <a16:creationId xmlns:a16="http://schemas.microsoft.com/office/drawing/2014/main" id="{FAA83704-F788-C14F-9614-086A9E4705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652" y="4058779"/>
            <a:ext cx="1672681" cy="548640"/>
          </a:xfrm>
          <a:prstGeom prst="rect">
            <a:avLst/>
          </a:prstGeom>
        </p:spPr>
      </p:pic>
      <p:grpSp>
        <p:nvGrpSpPr>
          <p:cNvPr id="94" name="Logo Stacked V2">
            <a:extLst>
              <a:ext uri="{FF2B5EF4-FFF2-40B4-BE49-F238E27FC236}">
                <a16:creationId xmlns:a16="http://schemas.microsoft.com/office/drawing/2014/main" id="{8C96646A-1AB6-9D43-BE3C-078E71EFDD7D}"/>
              </a:ext>
            </a:extLst>
          </p:cNvPr>
          <p:cNvGrpSpPr>
            <a:grpSpLocks noChangeAspect="1"/>
          </p:cNvGrpSpPr>
          <p:nvPr userDrawn="1"/>
        </p:nvGrpSpPr>
        <p:grpSpPr>
          <a:xfrm>
            <a:off x="3528189" y="4069043"/>
            <a:ext cx="2105418" cy="493776"/>
            <a:chOff x="680865" y="3439338"/>
            <a:chExt cx="4686473" cy="1068091"/>
          </a:xfrm>
        </p:grpSpPr>
        <p:pic>
          <p:nvPicPr>
            <p:cNvPr id="95" name="Logomark V2">
              <a:extLst>
                <a:ext uri="{FF2B5EF4-FFF2-40B4-BE49-F238E27FC236}">
                  <a16:creationId xmlns:a16="http://schemas.microsoft.com/office/drawing/2014/main" id="{D4336D0C-7EE3-9E49-9E18-43F732C60207}"/>
                </a:ext>
              </a:extLst>
            </p:cNvPr>
            <p:cNvPicPr>
              <a:picLocks noChangeAspect="1"/>
            </p:cNvPicPr>
            <p:nvPr/>
          </p:nvPicPr>
          <p:blipFill>
            <a:blip r:embed="rId4"/>
            <a:stretch>
              <a:fillRect/>
            </a:stretch>
          </p:blipFill>
          <p:spPr>
            <a:xfrm>
              <a:off x="680865" y="3439338"/>
              <a:ext cx="1088136" cy="1068091"/>
            </a:xfrm>
            <a:prstGeom prst="rect">
              <a:avLst/>
            </a:prstGeom>
          </p:spPr>
        </p:pic>
        <p:grpSp>
          <p:nvGrpSpPr>
            <p:cNvPr id="96" name="Nat HIV Cur logo type stacked">
              <a:extLst>
                <a:ext uri="{FF2B5EF4-FFF2-40B4-BE49-F238E27FC236}">
                  <a16:creationId xmlns:a16="http://schemas.microsoft.com/office/drawing/2014/main" id="{09074128-A129-0F47-9E86-37B8978BADA6}"/>
                </a:ext>
              </a:extLst>
            </p:cNvPr>
            <p:cNvGrpSpPr>
              <a:grpSpLocks noChangeAspect="1"/>
            </p:cNvGrpSpPr>
            <p:nvPr/>
          </p:nvGrpSpPr>
          <p:grpSpPr bwMode="auto">
            <a:xfrm>
              <a:off x="1898650" y="3455065"/>
              <a:ext cx="3468688" cy="1036638"/>
              <a:chOff x="1196" y="1585"/>
              <a:chExt cx="2185" cy="653"/>
            </a:xfrm>
          </p:grpSpPr>
          <p:sp>
            <p:nvSpPr>
              <p:cNvPr id="97" name="Freeform 5">
                <a:extLst>
                  <a:ext uri="{FF2B5EF4-FFF2-40B4-BE49-F238E27FC236}">
                    <a16:creationId xmlns:a16="http://schemas.microsoft.com/office/drawing/2014/main" id="{F4267FAD-9949-CE4F-9C49-5084029AC6BE}"/>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8" name="Freeform 6">
                <a:extLst>
                  <a:ext uri="{FF2B5EF4-FFF2-40B4-BE49-F238E27FC236}">
                    <a16:creationId xmlns:a16="http://schemas.microsoft.com/office/drawing/2014/main" id="{BE677EC1-66CE-1C49-B21A-0D58F54DD54C}"/>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9" name="Freeform 7">
                <a:extLst>
                  <a:ext uri="{FF2B5EF4-FFF2-40B4-BE49-F238E27FC236}">
                    <a16:creationId xmlns:a16="http://schemas.microsoft.com/office/drawing/2014/main" id="{9B082CF2-F159-C640-A339-F4680096800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0" name="Freeform 8">
                <a:extLst>
                  <a:ext uri="{FF2B5EF4-FFF2-40B4-BE49-F238E27FC236}">
                    <a16:creationId xmlns:a16="http://schemas.microsoft.com/office/drawing/2014/main" id="{8F103939-D002-A245-84AA-B4DA8A1D7BA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1" name="Freeform 9">
                <a:extLst>
                  <a:ext uri="{FF2B5EF4-FFF2-40B4-BE49-F238E27FC236}">
                    <a16:creationId xmlns:a16="http://schemas.microsoft.com/office/drawing/2014/main" id="{3AD48E4C-DDB5-AD4C-BD83-2044D480A44A}"/>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2" name="Freeform 10">
                <a:extLst>
                  <a:ext uri="{FF2B5EF4-FFF2-40B4-BE49-F238E27FC236}">
                    <a16:creationId xmlns:a16="http://schemas.microsoft.com/office/drawing/2014/main" id="{981CEB90-24E7-854B-98D5-FFACDD991E77}"/>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3" name="Freeform 11">
                <a:extLst>
                  <a:ext uri="{FF2B5EF4-FFF2-40B4-BE49-F238E27FC236}">
                    <a16:creationId xmlns:a16="http://schemas.microsoft.com/office/drawing/2014/main" id="{86E828CF-7F26-8D4E-8608-E7A54418450A}"/>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4" name="Freeform 12">
                <a:extLst>
                  <a:ext uri="{FF2B5EF4-FFF2-40B4-BE49-F238E27FC236}">
                    <a16:creationId xmlns:a16="http://schemas.microsoft.com/office/drawing/2014/main" id="{CF1D4AB7-ADBF-434E-BDB5-623306BE5BE8}"/>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5" name="Freeform 13">
                <a:extLst>
                  <a:ext uri="{FF2B5EF4-FFF2-40B4-BE49-F238E27FC236}">
                    <a16:creationId xmlns:a16="http://schemas.microsoft.com/office/drawing/2014/main" id="{3F71DA38-5718-A64F-B21D-48103E122D64}"/>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6" name="Freeform 14">
                <a:extLst>
                  <a:ext uri="{FF2B5EF4-FFF2-40B4-BE49-F238E27FC236}">
                    <a16:creationId xmlns:a16="http://schemas.microsoft.com/office/drawing/2014/main" id="{F2597063-7267-B04B-B38E-81489A6CDF87}"/>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7" name="Freeform 15">
                <a:extLst>
                  <a:ext uri="{FF2B5EF4-FFF2-40B4-BE49-F238E27FC236}">
                    <a16:creationId xmlns:a16="http://schemas.microsoft.com/office/drawing/2014/main" id="{3FE856D3-EA32-394C-AA44-338B2E27211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8" name="Freeform 16">
                <a:extLst>
                  <a:ext uri="{FF2B5EF4-FFF2-40B4-BE49-F238E27FC236}">
                    <a16:creationId xmlns:a16="http://schemas.microsoft.com/office/drawing/2014/main" id="{0ECFCD0F-1337-954D-B07F-BC96AF0B199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9" name="Freeform 17">
                <a:extLst>
                  <a:ext uri="{FF2B5EF4-FFF2-40B4-BE49-F238E27FC236}">
                    <a16:creationId xmlns:a16="http://schemas.microsoft.com/office/drawing/2014/main" id="{B8C7ACF4-9465-9149-914E-2F15D6006473}"/>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0" name="Freeform 18">
                <a:extLst>
                  <a:ext uri="{FF2B5EF4-FFF2-40B4-BE49-F238E27FC236}">
                    <a16:creationId xmlns:a16="http://schemas.microsoft.com/office/drawing/2014/main" id="{E1D88046-D170-5944-9A3D-D4DCB29134A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1" name="Freeform 19">
                <a:extLst>
                  <a:ext uri="{FF2B5EF4-FFF2-40B4-BE49-F238E27FC236}">
                    <a16:creationId xmlns:a16="http://schemas.microsoft.com/office/drawing/2014/main" id="{C36507B0-D640-B84B-B416-BE888E381562}"/>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2" name="Freeform 20">
                <a:extLst>
                  <a:ext uri="{FF2B5EF4-FFF2-40B4-BE49-F238E27FC236}">
                    <a16:creationId xmlns:a16="http://schemas.microsoft.com/office/drawing/2014/main" id="{DCDA74F3-181A-864F-AC96-07DF4600C4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3" name="Freeform 21">
                <a:extLst>
                  <a:ext uri="{FF2B5EF4-FFF2-40B4-BE49-F238E27FC236}">
                    <a16:creationId xmlns:a16="http://schemas.microsoft.com/office/drawing/2014/main" id="{5676E55D-64DB-624E-829D-87D51D6782A7}"/>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4" name="Freeform 22">
                <a:extLst>
                  <a:ext uri="{FF2B5EF4-FFF2-40B4-BE49-F238E27FC236}">
                    <a16:creationId xmlns:a16="http://schemas.microsoft.com/office/drawing/2014/main" id="{F5ED151E-8302-F440-9A4D-3C76DE43B78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5" name="Freeform 23">
                <a:extLst>
                  <a:ext uri="{FF2B5EF4-FFF2-40B4-BE49-F238E27FC236}">
                    <a16:creationId xmlns:a16="http://schemas.microsoft.com/office/drawing/2014/main" id="{BD72C76F-69C9-F943-9DC7-B1E8EDAE7E8C}"/>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6" name="Freeform 24">
                <a:extLst>
                  <a:ext uri="{FF2B5EF4-FFF2-40B4-BE49-F238E27FC236}">
                    <a16:creationId xmlns:a16="http://schemas.microsoft.com/office/drawing/2014/main" id="{A2397D23-186E-0943-918E-35CC87306E0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7" name="Freeform 25">
                <a:extLst>
                  <a:ext uri="{FF2B5EF4-FFF2-40B4-BE49-F238E27FC236}">
                    <a16:creationId xmlns:a16="http://schemas.microsoft.com/office/drawing/2014/main" id="{7547FEE8-47BF-FD41-8919-A145C2A7CBDB}"/>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grpSp>
      <p:pic>
        <p:nvPicPr>
          <p:cNvPr id="41" name="Picture 40">
            <a:extLst>
              <a:ext uri="{FF2B5EF4-FFF2-40B4-BE49-F238E27FC236}">
                <a16:creationId xmlns:a16="http://schemas.microsoft.com/office/drawing/2014/main" id="{EA8BA448-6524-C843-8240-CCF952044068}"/>
              </a:ext>
            </a:extLst>
          </p:cNvPr>
          <p:cNvPicPr>
            <a:picLocks noChangeAspect="1"/>
          </p:cNvPicPr>
          <p:nvPr userDrawn="1"/>
        </p:nvPicPr>
        <p:blipFill>
          <a:blip r:embed="rId5"/>
          <a:stretch>
            <a:fillRect/>
          </a:stretch>
        </p:blipFill>
        <p:spPr>
          <a:xfrm>
            <a:off x="6554364" y="4044226"/>
            <a:ext cx="2099685" cy="548640"/>
          </a:xfrm>
          <a:prstGeom prst="rect">
            <a:avLst/>
          </a:prstGeom>
        </p:spPr>
      </p:pic>
    </p:spTree>
    <p:extLst>
      <p:ext uri="{BB962C8B-B14F-4D97-AF65-F5344CB8AC3E}">
        <p14:creationId xmlns:p14="http://schemas.microsoft.com/office/powerpoint/2010/main" val="2960754619"/>
      </p:ext>
    </p:extLst>
  </p:cSld>
  <p:clrMapOvr>
    <a:masterClrMapping/>
  </p:clrMapOvr>
  <p:transition spd="slow"/>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7496"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496" y="-1"/>
            <a:ext cx="9162289" cy="1374344"/>
          </a:xfrm>
          <a:prstGeom prst="rect">
            <a:avLst/>
          </a:prstGeom>
        </p:spPr>
      </p:pic>
      <p:cxnSp>
        <p:nvCxnSpPr>
          <p:cNvPr id="9" name="Straight Connector 8"/>
          <p:cNvCxnSpPr/>
          <p:nvPr/>
        </p:nvCxnSpPr>
        <p:spPr>
          <a:xfrm>
            <a:off x="-9345" y="137581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9345" y="3778214"/>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NatHIVcurriculum_logo_white_thik.png">
            <a:extLst>
              <a:ext uri="{FF2B5EF4-FFF2-40B4-BE49-F238E27FC236}">
                <a16:creationId xmlns:a16="http://schemas.microsoft.com/office/drawing/2014/main" id="{AB8A0B6B-B538-9F4F-9B5E-6F68F44C4DF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11E5BFF4-B9AA-1C49-924A-3D81579F6BCD}"/>
              </a:ext>
            </a:extLst>
          </p:cNvPr>
          <p:cNvSpPr>
            <a:spLocks noGrp="1"/>
          </p:cNvSpPr>
          <p:nvPr>
            <p:ph type="title" hasCustomPrompt="1"/>
          </p:nvPr>
        </p:nvSpPr>
        <p:spPr>
          <a:xfrm>
            <a:off x="452333" y="2141759"/>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096339042"/>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53144" cy="1372972"/>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53144" cy="1372972"/>
          </a:xfrm>
          <a:prstGeom prst="rect">
            <a:avLst/>
          </a:prstGeom>
        </p:spPr>
      </p:pic>
      <p:cxnSp>
        <p:nvCxnSpPr>
          <p:cNvPr id="14" name="Straight Connector 13"/>
          <p:cNvCxnSpPr/>
          <p:nvPr/>
        </p:nvCxnSpPr>
        <p:spPr>
          <a:xfrm>
            <a:off x="-5643" y="1375816"/>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643" y="3778231"/>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0" name="Picture 9" descr="NatHIVcurriculum_logo_white_thik.png">
            <a:extLst>
              <a:ext uri="{FF2B5EF4-FFF2-40B4-BE49-F238E27FC236}">
                <a16:creationId xmlns:a16="http://schemas.microsoft.com/office/drawing/2014/main" id="{3E581CB9-9A7F-9C49-B30C-B8C41541F50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1" name="Title 4">
            <a:extLst>
              <a:ext uri="{FF2B5EF4-FFF2-40B4-BE49-F238E27FC236}">
                <a16:creationId xmlns:a16="http://schemas.microsoft.com/office/drawing/2014/main" id="{0337FAAB-7324-A445-8B9B-43EB1A6CE6DE}"/>
              </a:ext>
            </a:extLst>
          </p:cNvPr>
          <p:cNvSpPr txBox="1">
            <a:spLocks/>
          </p:cNvSpPr>
          <p:nvPr userDrawn="1"/>
        </p:nvSpPr>
        <p:spPr>
          <a:xfrm>
            <a:off x="1" y="2077916"/>
            <a:ext cx="9143999" cy="971550"/>
          </a:xfrm>
          <a:prstGeom prst="rect">
            <a:avLst/>
          </a:prstGeom>
          <a:solidFill>
            <a:srgbClr val="0070C0">
              <a:alpha val="15000"/>
            </a:srgbClr>
          </a:solidFill>
        </p:spPr>
        <p:txBody>
          <a:bodyPr tIns="0" anchor="ctr">
            <a:normAutofit/>
          </a:bodyPr>
          <a:lstStyle/>
          <a:p>
            <a:pPr marL="0" marR="0" lvl="0" indent="0" algn="ctr" defTabSz="685800" rtl="0" eaLnBrk="1" fontAlgn="auto" latinLnBrk="0" hangingPunct="1">
              <a:lnSpc>
                <a:spcPts val="28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13" name="Title 1">
            <a:extLst>
              <a:ext uri="{FF2B5EF4-FFF2-40B4-BE49-F238E27FC236}">
                <a16:creationId xmlns:a16="http://schemas.microsoft.com/office/drawing/2014/main" id="{A7E5160C-85AC-7248-84C1-AB4B33AAEE8B}"/>
              </a:ext>
            </a:extLst>
          </p:cNvPr>
          <p:cNvSpPr>
            <a:spLocks noGrp="1"/>
          </p:cNvSpPr>
          <p:nvPr>
            <p:ph type="title" hasCustomPrompt="1"/>
          </p:nvPr>
        </p:nvSpPr>
        <p:spPr>
          <a:xfrm>
            <a:off x="459306" y="2078649"/>
            <a:ext cx="8229568" cy="956120"/>
          </a:xfrm>
          <a:prstGeom prst="rect">
            <a:avLst/>
          </a:prstGeom>
        </p:spPr>
        <p:txBody>
          <a:bodyPr tIns="0" anchor="ctr">
            <a:normAutofit/>
          </a:bodyPr>
          <a:lstStyle>
            <a:lvl1pPr algn="ctr">
              <a:lnSpc>
                <a:spcPts val="3000"/>
              </a:lnSpc>
              <a:defRPr sz="2400" b="1" cap="none">
                <a:solidFill>
                  <a:schemeClr val="tx2"/>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290517799"/>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Thick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374344"/>
          </a:xfrm>
          <a:prstGeom prst="rect">
            <a:avLst/>
          </a:prstGeom>
        </p:spPr>
      </p:pic>
      <p:sp>
        <p:nvSpPr>
          <p:cNvPr id="10" name="Rectangle 9"/>
          <p:cNvSpPr/>
          <p:nvPr userDrawn="1"/>
        </p:nvSpPr>
        <p:spPr>
          <a:xfrm>
            <a:off x="-876" y="1371601"/>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sp>
        <p:nvSpPr>
          <p:cNvPr id="11" name="Rectangle 10"/>
          <p:cNvSpPr/>
          <p:nvPr userDrawn="1"/>
        </p:nvSpPr>
        <p:spPr>
          <a:xfrm>
            <a:off x="-876" y="3499324"/>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pic>
        <p:nvPicPr>
          <p:cNvPr id="9" name="Picture 8" descr="NatHIVcurriculum_logo_white_thik.png">
            <a:extLst>
              <a:ext uri="{FF2B5EF4-FFF2-40B4-BE49-F238E27FC236}">
                <a16:creationId xmlns:a16="http://schemas.microsoft.com/office/drawing/2014/main" id="{0FB6F301-DD77-994D-B54D-D52912FE0A5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D924EF78-34F7-6D46-B816-91F0D3BB5989}"/>
              </a:ext>
            </a:extLst>
          </p:cNvPr>
          <p:cNvSpPr>
            <a:spLocks noGrp="1"/>
          </p:cNvSpPr>
          <p:nvPr>
            <p:ph type="title" hasCustomPrompt="1"/>
          </p:nvPr>
        </p:nvSpPr>
        <p:spPr>
          <a:xfrm>
            <a:off x="452333" y="2146855"/>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1912448085"/>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igures_Images">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3A162183-E1A8-A14F-931A-7A8769D9E144}"/>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igures_Image_Credi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60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E8C9B552-E002-5C48-BB85-CEC9317C756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6849621"/>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igures + 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 name="Rectangle 2"/>
          <p:cNvSpPr/>
          <p:nvPr/>
        </p:nvSpPr>
        <p:spPr>
          <a:xfrm>
            <a:off x="0" y="920751"/>
            <a:ext cx="9162288" cy="377190"/>
          </a:xfrm>
          <a:prstGeom prst="rect">
            <a:avLst/>
          </a:prstGeom>
          <a:solidFill>
            <a:srgbClr val="6868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34" name="Text Placeholder 5"/>
          <p:cNvSpPr>
            <a:spLocks noGrp="1"/>
          </p:cNvSpPr>
          <p:nvPr>
            <p:ph type="body" sz="quarter" idx="15" hasCustomPrompt="1"/>
          </p:nvPr>
        </p:nvSpPr>
        <p:spPr>
          <a:xfrm>
            <a:off x="318914" y="941069"/>
            <a:ext cx="8503916" cy="342896"/>
          </a:xfrm>
          <a:prstGeom prst="rect">
            <a:avLst/>
          </a:prstGeom>
        </p:spPr>
        <p:txBody>
          <a:bodyPr vert="horz" anchor="ctr"/>
          <a:lstStyle>
            <a:lvl1pPr marL="0" indent="0" algn="l">
              <a:spcBef>
                <a:spcPts val="0"/>
              </a:spcBef>
              <a:buNone/>
              <a:defRPr sz="1500" b="0" baseline="0">
                <a:solidFill>
                  <a:schemeClr val="bg1"/>
                </a:solidFill>
                <a:latin typeface="Arial"/>
                <a:cs typeface="Arial"/>
              </a:defRPr>
            </a:lvl1pPr>
          </a:lstStyle>
          <a:p>
            <a:pPr lvl="0"/>
            <a:r>
              <a:rPr lang="en-US" dirty="0"/>
              <a:t>Click to Add Title </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485266"/>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Large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4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4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cxnSp>
        <p:nvCxnSpPr>
          <p:cNvPr id="32" name="Straight Connector 31"/>
          <p:cNvCxnSpPr/>
          <p:nvPr/>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1031230921"/>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0" r:id="rId1"/>
    <p:sldLayoutId id="2147483753" r:id="rId2"/>
    <p:sldLayoutId id="2147483695" r:id="rId3"/>
    <p:sldLayoutId id="2147483696" r:id="rId4"/>
    <p:sldLayoutId id="2147483714" r:id="rId5"/>
    <p:sldLayoutId id="2147483699" r:id="rId6"/>
    <p:sldLayoutId id="2147483733" r:id="rId7"/>
    <p:sldLayoutId id="2147483700" r:id="rId8"/>
    <p:sldLayoutId id="2147483738" r:id="rId9"/>
    <p:sldLayoutId id="2147483740" r:id="rId10"/>
    <p:sldLayoutId id="2147483739" r:id="rId11"/>
    <p:sldLayoutId id="2147483698" r:id="rId12"/>
    <p:sldLayoutId id="2147483752" r:id="rId13"/>
    <p:sldLayoutId id="2147483755" r:id="rId14"/>
    <p:sldLayoutId id="2147483754" r:id="rId15"/>
    <p:sldLayoutId id="2147483756" r:id="rId16"/>
    <p:sldLayoutId id="2147483735" r:id="rId17"/>
    <p:sldLayoutId id="2147483707" r:id="rId18"/>
    <p:sldLayoutId id="2147483732" r:id="rId19"/>
    <p:sldLayoutId id="2147483727" r:id="rId20"/>
    <p:sldLayoutId id="2147483694" r:id="rId21"/>
    <p:sldLayoutId id="2147483703" r:id="rId22"/>
    <p:sldLayoutId id="2147483757" r:id="rId23"/>
  </p:sldLayoutIdLst>
  <p:transition spd="slow"/>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1800" b="0" dirty="0"/>
              <a:t>Cobicistat-Boosted PIs in Patients with Renal Impairment</a:t>
            </a:r>
            <a:br>
              <a:rPr lang="en-US" sz="1800" dirty="0"/>
            </a:br>
            <a:r>
              <a:rPr lang="en-US" dirty="0"/>
              <a:t>Study 118</a:t>
            </a:r>
          </a:p>
        </p:txBody>
      </p:sp>
    </p:spTree>
    <p:extLst>
      <p:ext uri="{BB962C8B-B14F-4D97-AF65-F5344CB8AC3E}">
        <p14:creationId xmlns:p14="http://schemas.microsoft.com/office/powerpoint/2010/main" val="2939485496"/>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a:cxnSpLocks/>
          </p:cNvCxnSpPr>
          <p:nvPr/>
        </p:nvCxnSpPr>
        <p:spPr>
          <a:xfrm>
            <a:off x="4932861" y="2778483"/>
            <a:ext cx="640625" cy="0"/>
          </a:xfrm>
          <a:prstGeom prst="line">
            <a:avLst/>
          </a:prstGeom>
          <a:ln w="19050">
            <a:solidFill>
              <a:schemeClr val="tx1"/>
            </a:solidFill>
            <a:tailEnd type="triangle" w="lg"/>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a:bodyPr>
          <a:lstStyle/>
          <a:p>
            <a:r>
              <a:rPr lang="en-US" sz="2000" dirty="0"/>
              <a:t>Cobicistat-Boosted PIs in Patients with Renal Impairment </a:t>
            </a:r>
            <a:br>
              <a:rPr lang="en-US" sz="2000" dirty="0">
                <a:ea typeface="ＭＳ Ｐゴシック" pitchFamily="31" charset="-128"/>
                <a:cs typeface="ＭＳ Ｐゴシック" pitchFamily="31" charset="-128"/>
              </a:rPr>
            </a:br>
            <a:r>
              <a:rPr lang="en-US" sz="2000" dirty="0">
                <a:ea typeface="ＭＳ Ｐゴシック" pitchFamily="31" charset="-128"/>
                <a:cs typeface="ＭＳ Ｐゴシック" pitchFamily="31" charset="-128"/>
              </a:rPr>
              <a:t>Study 118: Design</a:t>
            </a:r>
            <a:endParaRPr lang="en-US" sz="2000" dirty="0"/>
          </a:p>
        </p:txBody>
      </p:sp>
      <p:sp>
        <p:nvSpPr>
          <p:cNvPr id="7" name="Text Placeholder 6"/>
          <p:cNvSpPr>
            <a:spLocks noGrp="1"/>
          </p:cNvSpPr>
          <p:nvPr>
            <p:ph type="body" sz="quarter" idx="16"/>
          </p:nvPr>
        </p:nvSpPr>
        <p:spPr>
          <a:prstGeom prst="rect">
            <a:avLst/>
          </a:prstGeom>
        </p:spPr>
        <p:txBody>
          <a:bodyPr/>
          <a:lstStyle/>
          <a:p>
            <a:r>
              <a:rPr lang="en-US" dirty="0"/>
              <a:t>Source: McDonald CK, et al. </a:t>
            </a:r>
            <a:r>
              <a:rPr lang="it-IT" dirty="0"/>
              <a:t>HIV Clin Trials. 2014;15:269-73.</a:t>
            </a:r>
            <a:endParaRPr lang="en-US" dirty="0">
              <a:latin typeface="Arial" pitchFamily="31" charset="0"/>
            </a:endParaRPr>
          </a:p>
        </p:txBody>
      </p:sp>
      <p:sp>
        <p:nvSpPr>
          <p:cNvPr id="5" name="Content Placeholder 4"/>
          <p:cNvSpPr>
            <a:spLocks noGrp="1"/>
          </p:cNvSpPr>
          <p:nvPr>
            <p:ph sz="half" idx="2"/>
          </p:nvPr>
        </p:nvSpPr>
        <p:spPr>
          <a:xfrm>
            <a:off x="334736" y="1031825"/>
            <a:ext cx="4622222" cy="3504315"/>
          </a:xfrm>
        </p:spPr>
        <p:txBody>
          <a:bodyPr>
            <a:normAutofit/>
          </a:bodyPr>
          <a:lstStyle/>
          <a:p>
            <a:r>
              <a:rPr lang="en-US" sz="1500" b="1" dirty="0">
                <a:cs typeface="Arial"/>
              </a:rPr>
              <a:t>Background</a:t>
            </a:r>
            <a:r>
              <a:rPr lang="en-US" sz="1500" dirty="0">
                <a:cs typeface="Arial"/>
              </a:rPr>
              <a:t>: Phase 3, non-comparative, open label, 2 cohort study to compare the safety and efficacy of switching ritonavir to cobicistat in virologically suppressed adults with HIV infection and mild to moderate renal impairment</a:t>
            </a:r>
          </a:p>
          <a:p>
            <a:r>
              <a:rPr lang="en-US" sz="1500" b="1" dirty="0">
                <a:cs typeface="Arial"/>
              </a:rPr>
              <a:t>Inclusion Criteria (n = 73)* </a:t>
            </a:r>
          </a:p>
          <a:p>
            <a:pPr lvl="1"/>
            <a:r>
              <a:rPr lang="en-US" sz="1500" dirty="0">
                <a:latin typeface="Arial" pitchFamily="22" charset="0"/>
              </a:rPr>
              <a:t>Antiretroviral treatment-experienced</a:t>
            </a:r>
          </a:p>
          <a:p>
            <a:pPr lvl="1"/>
            <a:r>
              <a:rPr lang="en-US" sz="1500" dirty="0">
                <a:latin typeface="Arial" pitchFamily="22" charset="0"/>
              </a:rPr>
              <a:t>HIV RNA undetectable x 6 months</a:t>
            </a:r>
          </a:p>
          <a:p>
            <a:pPr lvl="1"/>
            <a:r>
              <a:rPr lang="en-US" sz="1500" dirty="0">
                <a:latin typeface="Arial" pitchFamily="22" charset="0"/>
              </a:rPr>
              <a:t>On regimen of 2 NRTIs + ATV/r or DRV/r</a:t>
            </a:r>
          </a:p>
          <a:p>
            <a:pPr lvl="1"/>
            <a:r>
              <a:rPr lang="en-US" sz="1500" dirty="0">
                <a:latin typeface="Arial" pitchFamily="22" charset="0"/>
              </a:rPr>
              <a:t>Stable renal function with CrCl 50 to 89 mL/min</a:t>
            </a:r>
            <a:endParaRPr lang="en-US" sz="1500" b="1" dirty="0">
              <a:cs typeface="Arial"/>
            </a:endParaRPr>
          </a:p>
          <a:p>
            <a:r>
              <a:rPr lang="en-US" sz="1500" b="1" dirty="0">
                <a:latin typeface="Arial" pitchFamily="22" charset="0"/>
              </a:rPr>
              <a:t>Treatment Arms</a:t>
            </a:r>
          </a:p>
          <a:p>
            <a:pPr lvl="1"/>
            <a:r>
              <a:rPr lang="en-US" sz="1500" dirty="0">
                <a:latin typeface="Arial" pitchFamily="22" charset="0"/>
              </a:rPr>
              <a:t>Cobicistat 150 mg QD + [Atazanavir 300 mg QD or Darunavir 800 mg QD] + 2 NRTIs</a:t>
            </a:r>
            <a:endParaRPr lang="en-US" sz="1500" b="1" dirty="0">
              <a:cs typeface="Arial"/>
            </a:endParaRPr>
          </a:p>
          <a:p>
            <a:endParaRPr lang="en-US" sz="1500" dirty="0"/>
          </a:p>
        </p:txBody>
      </p:sp>
      <p:sp>
        <p:nvSpPr>
          <p:cNvPr id="24" name="Rectangle 7"/>
          <p:cNvSpPr>
            <a:spLocks noChangeArrowheads="1"/>
          </p:cNvSpPr>
          <p:nvPr/>
        </p:nvSpPr>
        <p:spPr bwMode="ltGray">
          <a:xfrm>
            <a:off x="5638801" y="2296673"/>
            <a:ext cx="3211286" cy="1154097"/>
          </a:xfrm>
          <a:prstGeom prst="rect">
            <a:avLst/>
          </a:prstGeom>
          <a:solidFill>
            <a:schemeClr val="accent1">
              <a:lumMod val="20000"/>
              <a:lumOff val="80000"/>
            </a:scheme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lnSpc>
                <a:spcPts val="1350"/>
              </a:lnSpc>
              <a:spcBef>
                <a:spcPts val="450"/>
              </a:spcBef>
            </a:pPr>
            <a:r>
              <a:rPr lang="en-US" sz="1400" b="1" dirty="0">
                <a:solidFill>
                  <a:srgbClr val="000000"/>
                </a:solidFill>
                <a:latin typeface="Arial"/>
                <a:cs typeface="Arial"/>
              </a:rPr>
              <a:t>Cobicistat + </a:t>
            </a:r>
            <a:br>
              <a:rPr lang="en-US" sz="1400" b="1" dirty="0">
                <a:solidFill>
                  <a:srgbClr val="000000"/>
                </a:solidFill>
                <a:latin typeface="Arial"/>
                <a:cs typeface="Arial"/>
              </a:rPr>
            </a:br>
            <a:r>
              <a:rPr lang="en-US" sz="1400" b="1" dirty="0">
                <a:solidFill>
                  <a:srgbClr val="000000"/>
                </a:solidFill>
                <a:latin typeface="Arial"/>
                <a:cs typeface="Arial"/>
              </a:rPr>
              <a:t>Atazanavir or Darunavir </a:t>
            </a:r>
            <a:br>
              <a:rPr lang="en-US" sz="1400" b="1" dirty="0">
                <a:solidFill>
                  <a:srgbClr val="000000"/>
                </a:solidFill>
                <a:latin typeface="Arial"/>
                <a:cs typeface="Arial"/>
              </a:rPr>
            </a:br>
            <a:r>
              <a:rPr lang="en-US" sz="1400" b="1" dirty="0">
                <a:solidFill>
                  <a:srgbClr val="000000"/>
                </a:solidFill>
                <a:latin typeface="Arial"/>
                <a:cs typeface="Arial"/>
              </a:rPr>
              <a:t>+ 2 NRTIs</a:t>
            </a:r>
            <a:br>
              <a:rPr lang="en-US" sz="1400" b="1" dirty="0">
                <a:solidFill>
                  <a:srgbClr val="000000"/>
                </a:solidFill>
                <a:latin typeface="Arial"/>
                <a:cs typeface="Arial"/>
              </a:rPr>
            </a:br>
            <a:r>
              <a:rPr lang="en-US" sz="1400" dirty="0">
                <a:solidFill>
                  <a:srgbClr val="000000"/>
                </a:solidFill>
                <a:latin typeface="Arial"/>
                <a:cs typeface="Arial"/>
              </a:rPr>
              <a:t>(n = 73)</a:t>
            </a:r>
          </a:p>
        </p:txBody>
      </p:sp>
      <p:sp>
        <p:nvSpPr>
          <p:cNvPr id="16" name="TextBox 15"/>
          <p:cNvSpPr txBox="1"/>
          <p:nvPr/>
        </p:nvSpPr>
        <p:spPr>
          <a:xfrm>
            <a:off x="323850" y="4512881"/>
            <a:ext cx="4514850" cy="276999"/>
          </a:xfrm>
          <a:prstGeom prst="rect">
            <a:avLst/>
          </a:prstGeom>
          <a:noFill/>
        </p:spPr>
        <p:txBody>
          <a:bodyPr wrap="square" rtlCol="0">
            <a:spAutoFit/>
          </a:bodyPr>
          <a:lstStyle/>
          <a:p>
            <a:r>
              <a:rPr lang="en-US" sz="1200" dirty="0">
                <a:solidFill>
                  <a:srgbClr val="000000"/>
                </a:solidFill>
                <a:latin typeface="Arial"/>
                <a:cs typeface="Arial"/>
              </a:rPr>
              <a:t>*Note: only ritonavir-to-cobicistat switch cohort presented here</a:t>
            </a:r>
            <a:endParaRPr lang="en-US" sz="1200" dirty="0">
              <a:latin typeface="Arial"/>
              <a:cs typeface="Arial"/>
            </a:endParaRPr>
          </a:p>
        </p:txBody>
      </p:sp>
    </p:spTree>
    <p:extLst>
      <p:ext uri="{BB962C8B-B14F-4D97-AF65-F5344CB8AC3E}">
        <p14:creationId xmlns:p14="http://schemas.microsoft.com/office/powerpoint/2010/main" val="3998474065"/>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Cobicistat-Boosted PIs in Patients with Renal Impairment</a:t>
            </a:r>
            <a:br>
              <a:rPr lang="en-US" sz="2000" dirty="0">
                <a:ea typeface="ＭＳ Ｐゴシック" pitchFamily="31" charset="-128"/>
                <a:cs typeface="ＭＳ Ｐゴシック" pitchFamily="31" charset="-128"/>
              </a:rPr>
            </a:br>
            <a:r>
              <a:rPr lang="en-US" sz="2000" dirty="0">
                <a:ea typeface="ＭＳ Ｐゴシック" pitchFamily="31" charset="-128"/>
                <a:cs typeface="ＭＳ Ｐゴシック" pitchFamily="31" charset="-128"/>
              </a:rPr>
              <a:t>Study 118: Results3</a:t>
            </a:r>
            <a:endParaRPr lang="en-US" sz="2000" dirty="0"/>
          </a:p>
        </p:txBody>
      </p:sp>
      <p:sp>
        <p:nvSpPr>
          <p:cNvPr id="5" name="Text Placeholder 4"/>
          <p:cNvSpPr>
            <a:spLocks noGrp="1"/>
          </p:cNvSpPr>
          <p:nvPr>
            <p:ph type="body" sz="quarter" idx="15"/>
          </p:nvPr>
        </p:nvSpPr>
        <p:spPr/>
        <p:txBody>
          <a:bodyPr/>
          <a:lstStyle/>
          <a:p>
            <a:pPr defTabSz="342900">
              <a:lnSpc>
                <a:spcPct val="85000"/>
              </a:lnSpc>
            </a:pPr>
            <a:r>
              <a:rPr lang="en-US" dirty="0">
                <a:latin typeface="Arial" pitchFamily="-110" charset="0"/>
                <a:ea typeface="ＭＳ Ｐゴシック" pitchFamily="-110" charset="-128"/>
                <a:cs typeface="ＭＳ Ｐゴシック" pitchFamily="-110" charset="-128"/>
              </a:rPr>
              <a:t>Week 24 and 48: Virologic Response (Snapshot Analysis)</a:t>
            </a:r>
          </a:p>
        </p:txBody>
      </p:sp>
      <p:sp>
        <p:nvSpPr>
          <p:cNvPr id="6" name="Content Placeholder 5"/>
          <p:cNvSpPr>
            <a:spLocks noGrp="1"/>
          </p:cNvSpPr>
          <p:nvPr>
            <p:ph type="body" sz="quarter" idx="16"/>
          </p:nvPr>
        </p:nvSpPr>
        <p:spPr/>
        <p:txBody>
          <a:bodyPr/>
          <a:lstStyle/>
          <a:p>
            <a:r>
              <a:rPr lang="en-US" dirty="0"/>
              <a:t>Source: McDonald CK, et al. </a:t>
            </a:r>
            <a:r>
              <a:rPr lang="it-IT" dirty="0"/>
              <a:t>HIV </a:t>
            </a:r>
            <a:r>
              <a:rPr lang="it-IT" dirty="0" err="1"/>
              <a:t>Clin</a:t>
            </a:r>
            <a:r>
              <a:rPr lang="it-IT" dirty="0"/>
              <a:t> Trials. 2014;15:269-73.</a:t>
            </a:r>
            <a:endParaRPr lang="en-US" dirty="0">
              <a:latin typeface="Arial" pitchFamily="31" charset="0"/>
            </a:endParaRPr>
          </a:p>
        </p:txBody>
      </p:sp>
      <p:graphicFrame>
        <p:nvGraphicFramePr>
          <p:cNvPr id="7" name="Chart 6"/>
          <p:cNvGraphicFramePr>
            <a:graphicFrameLocks/>
          </p:cNvGraphicFramePr>
          <p:nvPr>
            <p:extLst>
              <p:ext uri="{D42A27DB-BD31-4B8C-83A1-F6EECF244321}">
                <p14:modId xmlns:p14="http://schemas.microsoft.com/office/powerpoint/2010/main" val="2142753613"/>
              </p:ext>
            </p:extLst>
          </p:nvPr>
        </p:nvGraphicFramePr>
        <p:xfrm>
          <a:off x="674916" y="1371601"/>
          <a:ext cx="7772400" cy="3200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98578837"/>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Cobicistat-Boosted PIs in Patients with Renal Impairment</a:t>
            </a:r>
            <a:br>
              <a:rPr lang="en-US" sz="2000" dirty="0">
                <a:ea typeface="ＭＳ Ｐゴシック" pitchFamily="31" charset="-128"/>
                <a:cs typeface="ＭＳ Ｐゴシック" pitchFamily="31" charset="-128"/>
              </a:rPr>
            </a:br>
            <a:r>
              <a:rPr lang="en-US" sz="2000" dirty="0">
                <a:ea typeface="ＭＳ Ｐゴシック" pitchFamily="31" charset="-128"/>
                <a:cs typeface="ＭＳ Ｐゴシック" pitchFamily="31" charset="-128"/>
              </a:rPr>
              <a:t>Study 118: Results</a:t>
            </a:r>
            <a:endParaRPr lang="en-US" sz="2000" dirty="0"/>
          </a:p>
        </p:txBody>
      </p:sp>
      <p:sp>
        <p:nvSpPr>
          <p:cNvPr id="5" name="Text Placeholder 4"/>
          <p:cNvSpPr>
            <a:spLocks noGrp="1"/>
          </p:cNvSpPr>
          <p:nvPr>
            <p:ph type="body" sz="quarter" idx="15"/>
          </p:nvPr>
        </p:nvSpPr>
        <p:spPr/>
        <p:txBody>
          <a:bodyPr/>
          <a:lstStyle/>
          <a:p>
            <a:pPr defTabSz="342900">
              <a:lnSpc>
                <a:spcPct val="85000"/>
              </a:lnSpc>
            </a:pPr>
            <a:r>
              <a:rPr lang="en-US" dirty="0">
                <a:latin typeface="Arial" pitchFamily="-110" charset="0"/>
                <a:ea typeface="ＭＳ Ｐゴシック" pitchFamily="-110" charset="-128"/>
                <a:cs typeface="ＭＳ Ｐゴシック" pitchFamily="-110" charset="-128"/>
              </a:rPr>
              <a:t>Week 48: Virologic Response, by Different Statistical Analyses </a:t>
            </a:r>
          </a:p>
        </p:txBody>
      </p:sp>
      <p:sp>
        <p:nvSpPr>
          <p:cNvPr id="6" name="Content Placeholder 5"/>
          <p:cNvSpPr>
            <a:spLocks noGrp="1"/>
          </p:cNvSpPr>
          <p:nvPr>
            <p:ph type="body" sz="quarter" idx="16"/>
          </p:nvPr>
        </p:nvSpPr>
        <p:spPr/>
        <p:txBody>
          <a:bodyPr/>
          <a:lstStyle/>
          <a:p>
            <a:r>
              <a:rPr lang="en-US" dirty="0"/>
              <a:t>Source: McDonald CK, et al. </a:t>
            </a:r>
            <a:r>
              <a:rPr lang="it-IT" dirty="0"/>
              <a:t>HIV </a:t>
            </a:r>
            <a:r>
              <a:rPr lang="it-IT" dirty="0" err="1"/>
              <a:t>Clin</a:t>
            </a:r>
            <a:r>
              <a:rPr lang="it-IT" dirty="0"/>
              <a:t> Trials. 2014;15:269-73.</a:t>
            </a:r>
            <a:endParaRPr lang="en-US" dirty="0">
              <a:latin typeface="Arial" pitchFamily="31" charset="0"/>
            </a:endParaRPr>
          </a:p>
        </p:txBody>
      </p:sp>
      <p:graphicFrame>
        <p:nvGraphicFramePr>
          <p:cNvPr id="7" name="Chart 6"/>
          <p:cNvGraphicFramePr>
            <a:graphicFrameLocks/>
          </p:cNvGraphicFramePr>
          <p:nvPr>
            <p:extLst>
              <p:ext uri="{D42A27DB-BD31-4B8C-83A1-F6EECF244321}">
                <p14:modId xmlns:p14="http://schemas.microsoft.com/office/powerpoint/2010/main" val="1175422202"/>
              </p:ext>
            </p:extLst>
          </p:nvPr>
        </p:nvGraphicFramePr>
        <p:xfrm>
          <a:off x="685800" y="1382487"/>
          <a:ext cx="7772400" cy="33832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56579290"/>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2550"/>
              </a:lnSpc>
            </a:pPr>
            <a:r>
              <a:rPr lang="en-US" sz="2000" dirty="0"/>
              <a:t>Cobicistat-Boosted PIs in Patients with Renal Impairment</a:t>
            </a:r>
            <a:br>
              <a:rPr lang="en-US" sz="2000" dirty="0">
                <a:ea typeface="ＭＳ Ｐゴシック" pitchFamily="31" charset="-128"/>
                <a:cs typeface="ＭＳ Ｐゴシック" pitchFamily="31" charset="-128"/>
              </a:rPr>
            </a:br>
            <a:r>
              <a:rPr lang="en-US" sz="2000" dirty="0">
                <a:ea typeface="ＭＳ Ｐゴシック" pitchFamily="31" charset="-128"/>
                <a:cs typeface="ＭＳ Ｐゴシック" pitchFamily="31" charset="-128"/>
              </a:rPr>
              <a:t>Study 118: Results</a:t>
            </a:r>
            <a:endParaRPr lang="en-US" sz="2000" dirty="0"/>
          </a:p>
        </p:txBody>
      </p:sp>
      <p:sp>
        <p:nvSpPr>
          <p:cNvPr id="5" name="Text Placeholder 4"/>
          <p:cNvSpPr>
            <a:spLocks noGrp="1"/>
          </p:cNvSpPr>
          <p:nvPr>
            <p:ph type="body" sz="quarter" idx="15"/>
          </p:nvPr>
        </p:nvSpPr>
        <p:spPr/>
        <p:txBody>
          <a:bodyPr/>
          <a:lstStyle/>
          <a:p>
            <a:r>
              <a:rPr lang="en-US" dirty="0">
                <a:latin typeface="Arial" pitchFamily="-110" charset="0"/>
                <a:ea typeface="ＭＳ Ｐゴシック" pitchFamily="-110" charset="-128"/>
                <a:cs typeface="ＭＳ Ｐゴシック" pitchFamily="-110" charset="-128"/>
              </a:rPr>
              <a:t>Week 48: Changes in Creatinine Clearance, by Baseline </a:t>
            </a:r>
            <a:r>
              <a:rPr lang="en-US" dirty="0" err="1">
                <a:latin typeface="Arial" pitchFamily="-110" charset="0"/>
                <a:ea typeface="ＭＳ Ｐゴシック" pitchFamily="-110" charset="-128"/>
                <a:cs typeface="ＭＳ Ｐゴシック" pitchFamily="-110" charset="-128"/>
              </a:rPr>
              <a:t>CrCl</a:t>
            </a:r>
            <a:endParaRPr lang="en-US" dirty="0">
              <a:latin typeface="Arial" pitchFamily="-110" charset="0"/>
              <a:ea typeface="ＭＳ Ｐゴシック" pitchFamily="-110" charset="-128"/>
              <a:cs typeface="ＭＳ Ｐゴシック" pitchFamily="-110" charset="-128"/>
            </a:endParaRPr>
          </a:p>
        </p:txBody>
      </p:sp>
      <p:sp>
        <p:nvSpPr>
          <p:cNvPr id="8" name="Content Placeholder 7"/>
          <p:cNvSpPr>
            <a:spLocks noGrp="1"/>
          </p:cNvSpPr>
          <p:nvPr>
            <p:ph type="body" sz="quarter" idx="16"/>
          </p:nvPr>
        </p:nvSpPr>
        <p:spPr/>
        <p:txBody>
          <a:bodyPr/>
          <a:lstStyle/>
          <a:p>
            <a:r>
              <a:rPr lang="en-US" dirty="0"/>
              <a:t>Source: McDonald CK, et al. </a:t>
            </a:r>
            <a:r>
              <a:rPr lang="it-IT" dirty="0"/>
              <a:t>HIV </a:t>
            </a:r>
            <a:r>
              <a:rPr lang="it-IT" dirty="0" err="1"/>
              <a:t>Clin</a:t>
            </a:r>
            <a:r>
              <a:rPr lang="it-IT" dirty="0"/>
              <a:t> Trials. 2014;15:269-73.</a:t>
            </a:r>
            <a:endParaRPr lang="en-US" dirty="0">
              <a:latin typeface="Arial" pitchFamily="31" charset="0"/>
            </a:endParaRPr>
          </a:p>
        </p:txBody>
      </p:sp>
      <p:graphicFrame>
        <p:nvGraphicFramePr>
          <p:cNvPr id="6" name="Chart 5"/>
          <p:cNvGraphicFramePr>
            <a:graphicFrameLocks/>
          </p:cNvGraphicFramePr>
          <p:nvPr>
            <p:extLst>
              <p:ext uri="{D42A27DB-BD31-4B8C-83A1-F6EECF244321}">
                <p14:modId xmlns:p14="http://schemas.microsoft.com/office/powerpoint/2010/main" val="3912492228"/>
              </p:ext>
            </p:extLst>
          </p:nvPr>
        </p:nvGraphicFramePr>
        <p:xfrm>
          <a:off x="685800" y="1417877"/>
          <a:ext cx="7772400" cy="2926080"/>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traight Connector 3"/>
          <p:cNvCxnSpPr>
            <a:cxnSpLocks/>
          </p:cNvCxnSpPr>
          <p:nvPr/>
        </p:nvCxnSpPr>
        <p:spPr>
          <a:xfrm flipV="1">
            <a:off x="4572000" y="4445213"/>
            <a:ext cx="3117125" cy="5186"/>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572000" y="4464214"/>
            <a:ext cx="3117125" cy="307777"/>
          </a:xfrm>
          <a:prstGeom prst="rect">
            <a:avLst/>
          </a:prstGeom>
          <a:noFill/>
        </p:spPr>
        <p:txBody>
          <a:bodyPr wrap="square" rtlCol="0">
            <a:spAutoFit/>
          </a:bodyPr>
          <a:lstStyle/>
          <a:p>
            <a:pPr algn="ctr"/>
            <a:r>
              <a:rPr lang="en-US" sz="1400" b="1" dirty="0">
                <a:latin typeface="Arial"/>
              </a:rPr>
              <a:t>Baseline</a:t>
            </a:r>
            <a:r>
              <a:rPr lang="en-US" sz="1200" b="1" dirty="0">
                <a:latin typeface="Arial"/>
              </a:rPr>
              <a:t> CrCl</a:t>
            </a:r>
          </a:p>
        </p:txBody>
      </p:sp>
    </p:spTree>
    <p:extLst>
      <p:ext uri="{BB962C8B-B14F-4D97-AF65-F5344CB8AC3E}">
        <p14:creationId xmlns:p14="http://schemas.microsoft.com/office/powerpoint/2010/main" val="1724585656"/>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Cobicistat-Boosted PIs in Patients with Renal Impairment</a:t>
            </a:r>
            <a:br>
              <a:rPr lang="en-US" sz="2000" dirty="0">
                <a:ea typeface="ＭＳ Ｐゴシック" pitchFamily="31" charset="-128"/>
                <a:cs typeface="ＭＳ Ｐゴシック" pitchFamily="31" charset="-128"/>
              </a:rPr>
            </a:br>
            <a:r>
              <a:rPr lang="en-US" sz="2000" dirty="0">
                <a:ea typeface="ＭＳ Ｐゴシック" pitchFamily="31" charset="-128"/>
                <a:cs typeface="ＭＳ Ｐゴシック" pitchFamily="31" charset="-128"/>
              </a:rPr>
              <a:t>Study 118: Results</a:t>
            </a:r>
            <a:endParaRPr lang="en-US" sz="2000" dirty="0"/>
          </a:p>
        </p:txBody>
      </p:sp>
      <p:sp>
        <p:nvSpPr>
          <p:cNvPr id="5" name="Content Placeholder 4"/>
          <p:cNvSpPr>
            <a:spLocks noGrp="1"/>
          </p:cNvSpPr>
          <p:nvPr>
            <p:ph type="body" sz="quarter" idx="14"/>
          </p:nvPr>
        </p:nvSpPr>
        <p:spPr/>
        <p:txBody>
          <a:bodyPr/>
          <a:lstStyle/>
          <a:p>
            <a:r>
              <a:rPr lang="en-US" dirty="0"/>
              <a:t>Source: McDonald CK, et al. </a:t>
            </a:r>
            <a:r>
              <a:rPr lang="it-IT" dirty="0"/>
              <a:t>HIV </a:t>
            </a:r>
            <a:r>
              <a:rPr lang="it-IT" dirty="0" err="1"/>
              <a:t>Clin</a:t>
            </a:r>
            <a:r>
              <a:rPr lang="it-IT" dirty="0"/>
              <a:t> Trials. 2014;15:269-73.</a:t>
            </a:r>
            <a:endParaRPr lang="en-US" dirty="0">
              <a:latin typeface="Arial" pitchFamily="31" charset="0"/>
            </a:endParaRPr>
          </a:p>
        </p:txBody>
      </p:sp>
      <p:graphicFrame>
        <p:nvGraphicFramePr>
          <p:cNvPr id="7" name="Group 65"/>
          <p:cNvGraphicFramePr>
            <a:graphicFrameLocks noGrp="1"/>
          </p:cNvGraphicFramePr>
          <p:nvPr>
            <p:extLst>
              <p:ext uri="{D42A27DB-BD31-4B8C-83A1-F6EECF244321}">
                <p14:modId xmlns:p14="http://schemas.microsoft.com/office/powerpoint/2010/main" val="1848570362"/>
              </p:ext>
            </p:extLst>
          </p:nvPr>
        </p:nvGraphicFramePr>
        <p:xfrm>
          <a:off x="687978" y="1071156"/>
          <a:ext cx="7772400" cy="3566158"/>
        </p:xfrm>
        <a:graphic>
          <a:graphicData uri="http://schemas.openxmlformats.org/drawingml/2006/table">
            <a:tbl>
              <a:tblPr>
                <a:effectLst/>
              </a:tblPr>
              <a:tblGrid>
                <a:gridCol w="3862251">
                  <a:extLst>
                    <a:ext uri="{9D8B030D-6E8A-4147-A177-3AD203B41FA5}">
                      <a16:colId xmlns:a16="http://schemas.microsoft.com/office/drawing/2014/main" val="20000"/>
                    </a:ext>
                  </a:extLst>
                </a:gridCol>
                <a:gridCol w="3910149">
                  <a:extLst>
                    <a:ext uri="{9D8B030D-6E8A-4147-A177-3AD203B41FA5}">
                      <a16:colId xmlns:a16="http://schemas.microsoft.com/office/drawing/2014/main" val="20001"/>
                    </a:ext>
                  </a:extLst>
                </a:gridCol>
              </a:tblGrid>
              <a:tr h="603733">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cap="none" normalizeH="0" baseline="0" dirty="0">
                          <a:ln>
                            <a:noFill/>
                          </a:ln>
                          <a:solidFill>
                            <a:schemeClr val="bg1"/>
                          </a:solidFill>
                          <a:effectLst/>
                          <a:latin typeface="Arial" panose="020B0604020202020204" pitchFamily="34" charset="0"/>
                          <a:ea typeface="ＭＳ Ｐゴシック" pitchFamily="-108" charset="-128"/>
                          <a:cs typeface="Arial" panose="020B0604020202020204" pitchFamily="34" charset="0"/>
                        </a:rPr>
                        <a:t>Confirmed Renal Laboratory Abnormalities</a:t>
                      </a:r>
                    </a:p>
                  </a:txBody>
                  <a:tcPr marL="137160"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tx1">
                        <a:lumMod val="85000"/>
                        <a:lumOff val="15000"/>
                      </a:schemeClr>
                    </a:solidFill>
                  </a:tcPr>
                </a:tc>
                <a:tc hMerge="1">
                  <a:txBody>
                    <a:bodyPr/>
                    <a:lstStyle/>
                    <a:p>
                      <a:pPr marL="0" indent="0" algn="l"/>
                      <a:endParaRPr kumimoji="0" lang="en-US" sz="1600" b="0" i="0" u="none" strike="noStrike" cap="none" normalizeH="0" baseline="0" dirty="0">
                        <a:ln>
                          <a:noFill/>
                        </a:ln>
                        <a:solidFill>
                          <a:srgbClr val="FFFFFF"/>
                        </a:solidFill>
                        <a:effectLst/>
                        <a:latin typeface="+mn-lt"/>
                        <a:ea typeface="ＭＳ Ｐゴシック" pitchFamily="-108" charset="-128"/>
                        <a:cs typeface="Arial"/>
                      </a:endParaRPr>
                    </a:p>
                  </a:txBody>
                  <a:tcPr marL="65762" marR="65762" marT="32871" marB="32871" anchor="ctr" horzOverflow="overflow">
                    <a:lnL w="952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326496"/>
                    </a:solidFill>
                  </a:tcPr>
                </a:tc>
                <a:extLst>
                  <a:ext uri="{0D108BD9-81ED-4DB2-BD59-A6C34878D82A}">
                    <a16:rowId xmlns:a16="http://schemas.microsoft.com/office/drawing/2014/main" val="10000"/>
                  </a:ext>
                </a:extLst>
              </a:tr>
              <a:tr h="656137">
                <a:tc>
                  <a:txBody>
                    <a:bodyPr/>
                    <a:lstStyle/>
                    <a:p>
                      <a:pPr marL="0" indent="0" algn="l"/>
                      <a:r>
                        <a:rPr kumimoji="0" lang="en-US" sz="1600" b="0" i="0" u="none" strike="noStrike" cap="none" normalizeH="0" baseline="0" dirty="0">
                          <a:ln>
                            <a:noFill/>
                          </a:ln>
                          <a:solidFill>
                            <a:schemeClr val="tx1"/>
                          </a:solidFill>
                          <a:effectLst/>
                          <a:latin typeface="Arial" panose="020B0604020202020204" pitchFamily="34" charset="0"/>
                          <a:ea typeface="ＭＳ Ｐゴシック" pitchFamily="-108" charset="-128"/>
                          <a:cs typeface="Arial" panose="020B0604020202020204" pitchFamily="34" charset="0"/>
                        </a:rPr>
                        <a:t> </a:t>
                      </a:r>
                      <a:r>
                        <a:rPr kumimoji="0" lang="en-US" sz="1600" b="0" i="0" u="none" strike="noStrike" cap="none" normalizeH="0" baseline="0" dirty="0">
                          <a:ln>
                            <a:noFill/>
                          </a:ln>
                          <a:solidFill>
                            <a:schemeClr val="bg1"/>
                          </a:solidFill>
                          <a:effectLst/>
                          <a:latin typeface="Arial" panose="020B0604020202020204" pitchFamily="34" charset="0"/>
                          <a:ea typeface="ＭＳ Ｐゴシック" pitchFamily="-108" charset="-128"/>
                          <a:cs typeface="Arial" panose="020B0604020202020204" pitchFamily="34" charset="0"/>
                        </a:rPr>
                        <a:t>Laboratory Value</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Cobicistat + [ATV or DRV] + 2 NRTIs</a:t>
                      </a: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(n=73)</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0001"/>
                  </a:ext>
                </a:extLst>
              </a:tr>
              <a:tr h="576572">
                <a:tc>
                  <a:txBody>
                    <a:bodyPr/>
                    <a:lstStyle/>
                    <a:p>
                      <a:pPr marL="0" marR="0" lvl="1" indent="0" algn="l" defTabSz="914400" rtl="0" eaLnBrk="1" fontAlgn="auto" latinLnBrk="0" hangingPunct="1">
                        <a:lnSpc>
                          <a:spcPct val="100000"/>
                        </a:lnSpc>
                        <a:spcBef>
                          <a:spcPts val="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Serum</a:t>
                      </a:r>
                      <a:r>
                        <a:rPr lang="en-US" sz="1400" kern="1200" spc="-30" baseline="0" dirty="0">
                          <a:solidFill>
                            <a:srgbClr val="000000"/>
                          </a:solidFill>
                          <a:latin typeface="Arial" panose="020B0604020202020204" pitchFamily="34" charset="0"/>
                          <a:ea typeface="+mn-ea"/>
                          <a:cs typeface="Arial" panose="020B0604020202020204" pitchFamily="34" charset="0"/>
                        </a:rPr>
                        <a:t> creatinine increase ≥ 0.4mg/</a:t>
                      </a:r>
                      <a:r>
                        <a:rPr lang="en-US" sz="1400" kern="1200" spc="-30" baseline="0" dirty="0" err="1">
                          <a:solidFill>
                            <a:srgbClr val="000000"/>
                          </a:solidFill>
                          <a:latin typeface="Arial" panose="020B0604020202020204" pitchFamily="34" charset="0"/>
                          <a:ea typeface="+mn-ea"/>
                          <a:cs typeface="Arial" panose="020B0604020202020204" pitchFamily="34" charset="0"/>
                        </a:rPr>
                        <a:t>dL</a:t>
                      </a:r>
                      <a:endParaRPr lang="en-US" sz="1400" kern="1200" spc="-30" dirty="0">
                        <a:solidFill>
                          <a:srgbClr val="000000"/>
                        </a:solidFill>
                        <a:latin typeface="Arial" panose="020B0604020202020204" pitchFamily="34" charset="0"/>
                        <a:ea typeface="+mn-ea"/>
                        <a:cs typeface="Arial" panose="020B0604020202020204" pitchFamily="34" charset="0"/>
                      </a:endParaRP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4.1%</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70C0">
                        <a:alpha val="10000"/>
                      </a:srgbClr>
                    </a:solidFill>
                  </a:tcPr>
                </a:tc>
                <a:extLst>
                  <a:ext uri="{0D108BD9-81ED-4DB2-BD59-A6C34878D82A}">
                    <a16:rowId xmlns:a16="http://schemas.microsoft.com/office/drawing/2014/main" val="10002"/>
                  </a:ext>
                </a:extLst>
              </a:tr>
              <a:tr h="576572">
                <a:tc>
                  <a:txBody>
                    <a:bodyPr/>
                    <a:lstStyle/>
                    <a:p>
                      <a:pPr marL="0" marR="0" lvl="1" indent="0" algn="l" defTabSz="914400" rtl="0" eaLnBrk="1" fontAlgn="auto" latinLnBrk="0" hangingPunct="1">
                        <a:lnSpc>
                          <a:spcPct val="100000"/>
                        </a:lnSpc>
                        <a:spcBef>
                          <a:spcPts val="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Hypophosphatemia (</a:t>
                      </a:r>
                      <a:r>
                        <a:rPr lang="en-US" sz="1400" kern="1200" spc="-30" baseline="0" dirty="0">
                          <a:solidFill>
                            <a:srgbClr val="000000"/>
                          </a:solidFill>
                          <a:latin typeface="Arial" panose="020B0604020202020204" pitchFamily="34" charset="0"/>
                          <a:ea typeface="+mn-ea"/>
                          <a:cs typeface="Arial" panose="020B0604020202020204" pitchFamily="34" charset="0"/>
                        </a:rPr>
                        <a:t>≥ grade 1 increase)</a:t>
                      </a:r>
                      <a:endParaRPr lang="en-US" sz="1400" kern="1200" spc="-30" dirty="0">
                        <a:solidFill>
                          <a:srgbClr val="000000"/>
                        </a:solidFill>
                        <a:latin typeface="Arial" panose="020B0604020202020204" pitchFamily="34" charset="0"/>
                        <a:ea typeface="+mn-ea"/>
                        <a:cs typeface="Arial" panose="020B0604020202020204" pitchFamily="34" charset="0"/>
                      </a:endParaRP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1.4%</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70C0">
                        <a:alpha val="25000"/>
                      </a:srgbClr>
                    </a:solidFill>
                  </a:tcPr>
                </a:tc>
                <a:extLst>
                  <a:ext uri="{0D108BD9-81ED-4DB2-BD59-A6C34878D82A}">
                    <a16:rowId xmlns:a16="http://schemas.microsoft.com/office/drawing/2014/main" val="10003"/>
                  </a:ext>
                </a:extLst>
              </a:tr>
              <a:tr h="576572">
                <a:tc>
                  <a:txBody>
                    <a:bodyPr/>
                    <a:lstStyle/>
                    <a:p>
                      <a:pPr marL="0" marR="0" lvl="1" indent="0" algn="l" defTabSz="914400" rtl="0" eaLnBrk="1" fontAlgn="auto" latinLnBrk="0" hangingPunct="1">
                        <a:lnSpc>
                          <a:spcPct val="100000"/>
                        </a:lnSpc>
                        <a:spcBef>
                          <a:spcPts val="0"/>
                        </a:spcBef>
                        <a:spcAft>
                          <a:spcPts val="0"/>
                        </a:spcAft>
                        <a:buClr>
                          <a:schemeClr val="bg2"/>
                        </a:buClr>
                        <a:buSzTx/>
                        <a:buFontTx/>
                        <a:buNone/>
                        <a:tabLst/>
                        <a:defRPr/>
                      </a:pPr>
                      <a:r>
                        <a:rPr lang="en-US" sz="1400" kern="1200" spc="-30" baseline="0" dirty="0">
                          <a:solidFill>
                            <a:srgbClr val="000000"/>
                          </a:solidFill>
                          <a:latin typeface="Arial" panose="020B0604020202020204" pitchFamily="34" charset="0"/>
                          <a:ea typeface="+mn-ea"/>
                          <a:cs typeface="Arial" panose="020B0604020202020204" pitchFamily="34" charset="0"/>
                        </a:rPr>
                        <a:t>Proteinuria (≥ grade 2 increase)</a:t>
                      </a:r>
                      <a:endParaRPr lang="en-US" sz="1400" kern="1200" spc="-30" dirty="0">
                        <a:solidFill>
                          <a:srgbClr val="000000"/>
                        </a:solidFill>
                        <a:latin typeface="Arial" panose="020B0604020202020204" pitchFamily="34" charset="0"/>
                        <a:ea typeface="+mn-ea"/>
                        <a:cs typeface="Arial" panose="020B0604020202020204" pitchFamily="34" charset="0"/>
                      </a:endParaRP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1.4%</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70C0">
                        <a:alpha val="10000"/>
                      </a:srgbClr>
                    </a:solidFill>
                  </a:tcPr>
                </a:tc>
                <a:extLst>
                  <a:ext uri="{0D108BD9-81ED-4DB2-BD59-A6C34878D82A}">
                    <a16:rowId xmlns:a16="http://schemas.microsoft.com/office/drawing/2014/main" val="10004"/>
                  </a:ext>
                </a:extLst>
              </a:tr>
              <a:tr h="576572">
                <a:tc>
                  <a:txBody>
                    <a:bodyPr/>
                    <a:lstStyle/>
                    <a:p>
                      <a:pPr marL="0" marR="0" lvl="1" indent="0" algn="l" defTabSz="914400" rtl="0" eaLnBrk="1" fontAlgn="auto" latinLnBrk="0" hangingPunct="1">
                        <a:lnSpc>
                          <a:spcPct val="100000"/>
                        </a:lnSpc>
                        <a:spcBef>
                          <a:spcPts val="0"/>
                        </a:spcBef>
                        <a:spcAft>
                          <a:spcPts val="0"/>
                        </a:spcAft>
                        <a:buClr>
                          <a:schemeClr val="bg2"/>
                        </a:buClr>
                        <a:buSzTx/>
                        <a:buFontTx/>
                        <a:buNone/>
                        <a:tabLst/>
                        <a:defRPr/>
                      </a:pPr>
                      <a:r>
                        <a:rPr lang="en-US" sz="1400" kern="1200" spc="-30" baseline="0" dirty="0">
                          <a:solidFill>
                            <a:srgbClr val="000000"/>
                          </a:solidFill>
                          <a:latin typeface="Arial" panose="020B0604020202020204" pitchFamily="34" charset="0"/>
                          <a:ea typeface="+mn-ea"/>
                          <a:cs typeface="Arial" panose="020B0604020202020204" pitchFamily="34" charset="0"/>
                        </a:rPr>
                        <a:t>Normoglycemic glycosuria (≥ grade 1 increase) </a:t>
                      </a:r>
                      <a:endParaRPr lang="en-US" sz="1400" kern="1200" spc="-30" dirty="0">
                        <a:solidFill>
                          <a:srgbClr val="000000"/>
                        </a:solidFill>
                        <a:latin typeface="Arial" panose="020B0604020202020204" pitchFamily="34" charset="0"/>
                        <a:ea typeface="+mn-ea"/>
                        <a:cs typeface="Arial" panose="020B0604020202020204" pitchFamily="34" charset="0"/>
                      </a:endParaRP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70C0">
                        <a:alpha val="25000"/>
                      </a:srgb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801688259"/>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Cobicistat-Boosted PIs in Patients with Renal Impairment</a:t>
            </a:r>
            <a:br>
              <a:rPr lang="en-US" sz="2000" dirty="0">
                <a:ea typeface="ＭＳ Ｐゴシック" pitchFamily="31" charset="-128"/>
                <a:cs typeface="ＭＳ Ｐゴシック" pitchFamily="31" charset="-128"/>
              </a:rPr>
            </a:br>
            <a:r>
              <a:rPr lang="en-US" sz="2000" dirty="0">
                <a:ea typeface="ＭＳ Ｐゴシック" pitchFamily="31" charset="-128"/>
                <a:cs typeface="ＭＳ Ｐゴシック" pitchFamily="31" charset="-128"/>
              </a:rPr>
              <a:t>Study 118: Results</a:t>
            </a:r>
            <a:endParaRPr lang="en-US" sz="2000" dirty="0"/>
          </a:p>
        </p:txBody>
      </p:sp>
      <p:sp>
        <p:nvSpPr>
          <p:cNvPr id="5" name="Text Placeholder 4"/>
          <p:cNvSpPr>
            <a:spLocks noGrp="1"/>
          </p:cNvSpPr>
          <p:nvPr>
            <p:ph type="body" sz="quarter" idx="15"/>
          </p:nvPr>
        </p:nvSpPr>
        <p:spPr/>
        <p:txBody>
          <a:bodyPr/>
          <a:lstStyle/>
          <a:p>
            <a:pPr defTabSz="342900">
              <a:lnSpc>
                <a:spcPct val="85000"/>
              </a:lnSpc>
            </a:pPr>
            <a:r>
              <a:rPr lang="en-US" dirty="0">
                <a:latin typeface="Arial" pitchFamily="-110" charset="0"/>
                <a:ea typeface="ＭＳ Ｐゴシック" pitchFamily="-110" charset="-128"/>
                <a:cs typeface="ＭＳ Ｐゴシック" pitchFamily="-110" charset="-128"/>
              </a:rPr>
              <a:t>Adverse Events and Treatment Discontinuations </a:t>
            </a:r>
          </a:p>
        </p:txBody>
      </p:sp>
      <p:sp>
        <p:nvSpPr>
          <p:cNvPr id="6" name="Content Placeholder 5"/>
          <p:cNvSpPr>
            <a:spLocks noGrp="1"/>
          </p:cNvSpPr>
          <p:nvPr>
            <p:ph type="body" sz="quarter" idx="16"/>
          </p:nvPr>
        </p:nvSpPr>
        <p:spPr/>
        <p:txBody>
          <a:bodyPr/>
          <a:lstStyle/>
          <a:p>
            <a:r>
              <a:rPr lang="en-US" dirty="0"/>
              <a:t>Source: McDonald CK, et al. </a:t>
            </a:r>
            <a:r>
              <a:rPr lang="it-IT" dirty="0"/>
              <a:t>HIV </a:t>
            </a:r>
            <a:r>
              <a:rPr lang="it-IT" dirty="0" err="1"/>
              <a:t>Clin</a:t>
            </a:r>
            <a:r>
              <a:rPr lang="it-IT" dirty="0"/>
              <a:t> Trials. 2014;15:269-73.</a:t>
            </a:r>
            <a:endParaRPr lang="en-US" dirty="0">
              <a:latin typeface="Arial" pitchFamily="31" charset="0"/>
            </a:endParaRPr>
          </a:p>
        </p:txBody>
      </p:sp>
      <p:graphicFrame>
        <p:nvGraphicFramePr>
          <p:cNvPr id="7" name="Chart 6"/>
          <p:cNvGraphicFramePr>
            <a:graphicFrameLocks/>
          </p:cNvGraphicFramePr>
          <p:nvPr>
            <p:extLst>
              <p:ext uri="{D42A27DB-BD31-4B8C-83A1-F6EECF244321}">
                <p14:modId xmlns:p14="http://schemas.microsoft.com/office/powerpoint/2010/main" val="3863702616"/>
              </p:ext>
            </p:extLst>
          </p:nvPr>
        </p:nvGraphicFramePr>
        <p:xfrm>
          <a:off x="685801" y="1393373"/>
          <a:ext cx="7772400" cy="3200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38747773"/>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Cobicistat-Boosted PIs in Patients with Renal Impairment</a:t>
            </a:r>
            <a:br>
              <a:rPr lang="en-US" sz="2000" dirty="0"/>
            </a:br>
            <a:r>
              <a:rPr lang="en-US" sz="2000" dirty="0">
                <a:ea typeface="ＭＳ Ｐゴシック" pitchFamily="31" charset="-128"/>
                <a:cs typeface="ＭＳ Ｐゴシック" pitchFamily="31" charset="-128"/>
              </a:rPr>
              <a:t>Study 118: Conclusions</a:t>
            </a:r>
            <a:endParaRPr lang="en-US" sz="2000" dirty="0"/>
          </a:p>
        </p:txBody>
      </p:sp>
      <p:sp>
        <p:nvSpPr>
          <p:cNvPr id="4" name="Text Placeholder 3"/>
          <p:cNvSpPr>
            <a:spLocks noGrp="1"/>
          </p:cNvSpPr>
          <p:nvPr>
            <p:ph type="body" sz="quarter" idx="16"/>
          </p:nvPr>
        </p:nvSpPr>
        <p:spPr/>
        <p:txBody>
          <a:bodyPr/>
          <a:lstStyle/>
          <a:p>
            <a:r>
              <a:rPr lang="en-US" dirty="0"/>
              <a:t>Source: McDonald CK, et al. </a:t>
            </a:r>
            <a:r>
              <a:rPr lang="it-IT" dirty="0"/>
              <a:t>HIV Clin Trials. 2014;15:269-73.</a:t>
            </a:r>
            <a:endParaRPr lang="en-US" dirty="0">
              <a:latin typeface="Arial" pitchFamily="31" charset="0"/>
            </a:endParaRPr>
          </a:p>
        </p:txBody>
      </p:sp>
      <p:sp>
        <p:nvSpPr>
          <p:cNvPr id="3" name="Content Placeholder 2"/>
          <p:cNvSpPr>
            <a:spLocks noGrp="1"/>
          </p:cNvSpPr>
          <p:nvPr>
            <p:ph sz="half" idx="2"/>
          </p:nvPr>
        </p:nvSpPr>
        <p:spPr>
          <a:xfrm>
            <a:off x="-18168" y="2036780"/>
            <a:ext cx="9180576" cy="1574460"/>
          </a:xfrm>
        </p:spPr>
        <p:txBody>
          <a:bodyPr>
            <a:noAutofit/>
          </a:bodyPr>
          <a:lstStyle/>
          <a:p>
            <a:pPr>
              <a:lnSpc>
                <a:spcPts val="2800"/>
              </a:lnSpc>
            </a:pPr>
            <a:r>
              <a:rPr lang="en-US" b="1" dirty="0">
                <a:solidFill>
                  <a:srgbClr val="C00000"/>
                </a:solidFill>
                <a:latin typeface="Arial"/>
                <a:cs typeface="Arial"/>
              </a:rPr>
              <a:t>Conclusions</a:t>
            </a:r>
            <a:r>
              <a:rPr lang="en-US" dirty="0">
                <a:solidFill>
                  <a:schemeClr val="tx1"/>
                </a:solidFill>
                <a:latin typeface="Arial"/>
                <a:cs typeface="Arial"/>
              </a:rPr>
              <a:t>: </a:t>
            </a:r>
            <a:r>
              <a:rPr lang="en-US" dirty="0">
                <a:cs typeface="Arial"/>
              </a:rPr>
              <a:t>“COBI was noninferior to RTV in combination with ATV plus FTC/TDF at week 48. Both regimens achieved high rates of virologic success. Safety and tolerability profiles of the 2 regimens were comparable. Once-daily COBI is a safe and effective pharmacoenhancer of the protease inhibitor ATV.”</a:t>
            </a:r>
            <a:endParaRPr lang="en-US" dirty="0">
              <a:latin typeface="Arial"/>
              <a:cs typeface="Arial"/>
            </a:endParaRPr>
          </a:p>
        </p:txBody>
      </p:sp>
    </p:spTree>
    <p:extLst>
      <p:ext uri="{BB962C8B-B14F-4D97-AF65-F5344CB8AC3E}">
        <p14:creationId xmlns:p14="http://schemas.microsoft.com/office/powerpoint/2010/main" val="1590237618"/>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04466"/>
      </p:ext>
    </p:extLst>
  </p:cSld>
  <p:clrMapOvr>
    <a:masterClrMapping/>
  </p:clrMapOvr>
  <p:transition spd="slow"/>
</p:sld>
</file>

<file path=ppt/theme/theme1.xml><?xml version="1.0" encoding="utf-8"?>
<a:theme xmlns:a="http://schemas.openxmlformats.org/drawingml/2006/main" name="NCRC">
  <a:themeElements>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Arial"/>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NCRC.thmx</Template>
  <TotalTime>56536</TotalTime>
  <Words>498</Words>
  <Application>Microsoft Macintosh PowerPoint</Application>
  <PresentationFormat>On-screen Show (16:9)</PresentationFormat>
  <Paragraphs>49</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Corbel</vt:lpstr>
      <vt:lpstr>Geneva</vt:lpstr>
      <vt:lpstr>Lucida Grande</vt:lpstr>
      <vt:lpstr>Times New Roman</vt:lpstr>
      <vt:lpstr>NCRC</vt:lpstr>
      <vt:lpstr>Cobicistat-Boosted PIs in Patients with Renal Impairment Study 118</vt:lpstr>
      <vt:lpstr>Cobicistat-Boosted PIs in Patients with Renal Impairment  Study 118: Design</vt:lpstr>
      <vt:lpstr>Cobicistat-Boosted PIs in Patients with Renal Impairment Study 118: Results3</vt:lpstr>
      <vt:lpstr>Cobicistat-Boosted PIs in Patients with Renal Impairment Study 118: Results</vt:lpstr>
      <vt:lpstr>Cobicistat-Boosted PIs in Patients with Renal Impairment Study 118: Results</vt:lpstr>
      <vt:lpstr>Cobicistat-Boosted PIs in Patients with Renal Impairment Study 118: Results</vt:lpstr>
      <vt:lpstr>Cobicistat-Boosted PIs in Patients with Renal Impairment Study 118: Results</vt:lpstr>
      <vt:lpstr>Cobicistat-Boosted PIs in Patients with Renal Impairment Study 118: Conclusions</vt:lpstr>
      <vt:lpstr>PowerPoint Presentation</vt:lpstr>
    </vt:vector>
  </TitlesOfParts>
  <Company>HMC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Spach</dc:creator>
  <cp:lastModifiedBy>David H. Spach</cp:lastModifiedBy>
  <cp:revision>2422</cp:revision>
  <cp:lastPrinted>2008-02-05T14:34:24Z</cp:lastPrinted>
  <dcterms:created xsi:type="dcterms:W3CDTF">2010-11-28T05:36:22Z</dcterms:created>
  <dcterms:modified xsi:type="dcterms:W3CDTF">2023-09-19T17:01:59Z</dcterms:modified>
</cp:coreProperties>
</file>