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4516" r:id="rId2"/>
    <p:sldId id="4517" r:id="rId3"/>
    <p:sldId id="4518" r:id="rId4"/>
    <p:sldId id="4519" r:id="rId5"/>
    <p:sldId id="4520" r:id="rId6"/>
    <p:sldId id="4514"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D057"/>
    <a:srgbClr val="0084E6"/>
    <a:srgbClr val="00497F"/>
    <a:srgbClr val="26527F"/>
    <a:srgbClr val="668C40"/>
    <a:srgbClr val="5B8036"/>
    <a:srgbClr val="AD76BA"/>
    <a:srgbClr val="6B467B"/>
    <a:srgbClr val="468593"/>
    <a:srgbClr val="294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62" autoAdjust="0"/>
    <p:restoredTop sz="90679" autoAdjust="0"/>
  </p:normalViewPr>
  <p:slideViewPr>
    <p:cSldViewPr snapToGrid="0" showGuides="1">
      <p:cViewPr varScale="1">
        <p:scale>
          <a:sx n="152" d="100"/>
          <a:sy n="152" d="100"/>
        </p:scale>
        <p:origin x="408"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922739436982142"/>
          <c:y val="0.11461340769903762"/>
          <c:w val="0.84453618644891604"/>
          <c:h val="0.75215229172742293"/>
        </c:manualLayout>
      </c:layout>
      <c:barChart>
        <c:barDir val="col"/>
        <c:grouping val="clustered"/>
        <c:varyColors val="0"/>
        <c:ser>
          <c:idx val="0"/>
          <c:order val="0"/>
          <c:tx>
            <c:strRef>
              <c:f>Sheet1!$B$1</c:f>
              <c:strCache>
                <c:ptCount val="1"/>
                <c:pt idx="0">
                  <c:v>Atazanavir-cobicistat + TDF-FTC</c:v>
                </c:pt>
              </c:strCache>
            </c:strRef>
          </c:tx>
          <c:spPr>
            <a:gradFill>
              <a:gsLst>
                <a:gs pos="0">
                  <a:srgbClr val="00497F"/>
                </a:gs>
                <a:gs pos="99000">
                  <a:srgbClr val="0084E6"/>
                </a:gs>
              </a:gsLst>
              <a:lin ang="0" scaled="1"/>
            </a:gradFill>
            <a:ln w="12700">
              <a:solidFill>
                <a:schemeClr val="tx1"/>
              </a:solidFill>
            </a:ln>
            <a:effectLst/>
            <a:scene3d>
              <a:camera prst="orthographicFront"/>
              <a:lightRig rig="threePt" dir="t"/>
            </a:scene3d>
            <a:sp3d>
              <a:bevelT w="38100" h="38100"/>
            </a:sp3d>
          </c:spPr>
          <c:invertIfNegative val="0"/>
          <c:dPt>
            <c:idx val="1"/>
            <c:invertIfNegative val="0"/>
            <c:bubble3D val="0"/>
            <c:spPr>
              <a:gradFill>
                <a:gsLst>
                  <a:gs pos="0">
                    <a:srgbClr val="00497F"/>
                  </a:gs>
                  <a:gs pos="99000">
                    <a:srgbClr val="0084E6"/>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46D2-4AC3-B42B-074E010C58AB}"/>
              </c:ext>
            </c:extLst>
          </c:dPt>
          <c:dLbls>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24 Weeks</c:v>
                </c:pt>
                <c:pt idx="1">
                  <c:v>48 Weeks </c:v>
                </c:pt>
              </c:strCache>
            </c:strRef>
          </c:cat>
          <c:val>
            <c:numRef>
              <c:f>Sheet1!$B$2:$B$3</c:f>
              <c:numCache>
                <c:formatCode>0</c:formatCode>
                <c:ptCount val="2"/>
                <c:pt idx="0">
                  <c:v>84</c:v>
                </c:pt>
                <c:pt idx="1">
                  <c:v>82</c:v>
                </c:pt>
              </c:numCache>
            </c:numRef>
          </c:val>
          <c:extLst>
            <c:ext xmlns:c16="http://schemas.microsoft.com/office/drawing/2014/chart" uri="{C3380CC4-5D6E-409C-BE32-E72D297353CC}">
              <c16:uniqueId val="{00000000-74F3-4D0B-A67C-A64325352EAE}"/>
            </c:ext>
          </c:extLst>
        </c:ser>
        <c:ser>
          <c:idx val="1"/>
          <c:order val="1"/>
          <c:tx>
            <c:strRef>
              <c:f>Sheet1!$C$1</c:f>
              <c:strCache>
                <c:ptCount val="1"/>
                <c:pt idx="0">
                  <c:v>Atazanavir + Ritonavir + TDF-FTC</c:v>
                </c:pt>
              </c:strCache>
            </c:strRef>
          </c:tx>
          <c:spPr>
            <a:gradFill>
              <a:gsLst>
                <a:gs pos="1000">
                  <a:srgbClr val="668C40"/>
                </a:gs>
                <a:gs pos="100000">
                  <a:srgbClr val="93D057"/>
                </a:gs>
              </a:gsLst>
              <a:lin ang="0" scaled="1"/>
            </a:gradFill>
            <a:ln w="6350">
              <a:noFill/>
            </a:ln>
            <a:effectLst/>
            <a:scene3d>
              <a:camera prst="orthographicFront"/>
              <a:lightRig rig="threePt" dir="t"/>
            </a:scene3d>
            <a:sp3d>
              <a:bevelT w="38100" h="38100"/>
            </a:sp3d>
          </c:spPr>
          <c:invertIfNegative val="0"/>
          <c:dLbls>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24 Weeks</c:v>
                </c:pt>
                <c:pt idx="1">
                  <c:v>48 Weeks </c:v>
                </c:pt>
              </c:strCache>
            </c:strRef>
          </c:cat>
          <c:val>
            <c:numRef>
              <c:f>Sheet1!$C$2:$C$3</c:f>
              <c:numCache>
                <c:formatCode>0</c:formatCode>
                <c:ptCount val="2"/>
                <c:pt idx="0">
                  <c:v>86</c:v>
                </c:pt>
                <c:pt idx="1">
                  <c:v>86</c:v>
                </c:pt>
              </c:numCache>
            </c:numRef>
          </c:val>
          <c:extLst>
            <c:ext xmlns:c16="http://schemas.microsoft.com/office/drawing/2014/chart" uri="{C3380CC4-5D6E-409C-BE32-E72D297353CC}">
              <c16:uniqueId val="{00000001-74F3-4D0B-A67C-A64325352EAE}"/>
            </c:ext>
          </c:extLst>
        </c:ser>
        <c:dLbls>
          <c:showLegendKey val="0"/>
          <c:showVal val="1"/>
          <c:showCatName val="0"/>
          <c:showSerName val="0"/>
          <c:showPercent val="0"/>
          <c:showBubbleSize val="0"/>
        </c:dLbls>
        <c:gapWidth val="175"/>
        <c:axId val="-2017168744"/>
        <c:axId val="2042152920"/>
      </c:barChart>
      <c:catAx>
        <c:axId val="-2017168744"/>
        <c:scaling>
          <c:orientation val="minMax"/>
        </c:scaling>
        <c:delete val="0"/>
        <c:axPos val="b"/>
        <c:title>
          <c:tx>
            <c:rich>
              <a:bodyPr/>
              <a:lstStyle/>
              <a:p>
                <a:pPr>
                  <a:defRPr sz="1400"/>
                </a:pPr>
                <a:r>
                  <a:rPr lang="en-US" sz="1400"/>
                  <a:t>Study Week </a:t>
                </a:r>
              </a:p>
            </c:rich>
          </c:tx>
          <c:overlay val="0"/>
        </c:title>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b="0"/>
            </a:pPr>
            <a:endParaRPr lang="en-US"/>
          </a:p>
        </c:txPr>
        <c:crossAx val="2042152920"/>
        <c:crosses val="autoZero"/>
        <c:auto val="1"/>
        <c:lblAlgn val="ctr"/>
        <c:lblOffset val="1"/>
        <c:tickLblSkip val="1"/>
        <c:tickMarkSkip val="1"/>
        <c:noMultiLvlLbl val="0"/>
      </c:catAx>
      <c:valAx>
        <c:axId val="2042152920"/>
        <c:scaling>
          <c:orientation val="minMax"/>
          <c:max val="100"/>
          <c:min val="0"/>
        </c:scaling>
        <c:delete val="0"/>
        <c:axPos val="l"/>
        <c:title>
          <c:tx>
            <c:rich>
              <a:bodyPr/>
              <a:lstStyle/>
              <a:p>
                <a:pPr>
                  <a:defRPr sz="1400"/>
                </a:pPr>
                <a:r>
                  <a:rPr lang="en-US" sz="1400"/>
                  <a:t>HIV RNA &lt;50 copies/mL (%)</a:t>
                </a:r>
              </a:p>
            </c:rich>
          </c:tx>
          <c:layout>
            <c:manualLayout>
              <c:xMode val="edge"/>
              <c:yMode val="edge"/>
              <c:x val="1.0624774844320931E-2"/>
              <c:y val="0.1388372460386896"/>
            </c:manualLayout>
          </c:layout>
          <c:overlay val="0"/>
        </c:title>
        <c:numFmt formatCode="0" sourceLinked="0"/>
        <c:majorTickMark val="out"/>
        <c:minorTickMark val="none"/>
        <c:tickLblPos val="nextTo"/>
        <c:spPr>
          <a:ln w="6350">
            <a:solidFill>
              <a:srgbClr val="000000"/>
            </a:solidFill>
          </a:ln>
        </c:spPr>
        <c:txPr>
          <a:bodyPr/>
          <a:lstStyle/>
          <a:p>
            <a:pPr>
              <a:defRPr sz="1200" b="0"/>
            </a:pPr>
            <a:endParaRPr lang="en-US"/>
          </a:p>
        </c:txPr>
        <c:crossAx val="-201716874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egendEntry>
        <c:idx val="0"/>
        <c:txPr>
          <a:bodyPr/>
          <a:lstStyle/>
          <a:p>
            <a:pPr algn="r">
              <a:defRPr sz="1400" b="0"/>
            </a:pPr>
            <a:endParaRPr lang="en-US"/>
          </a:p>
        </c:txPr>
      </c:legendEntry>
      <c:legendEntry>
        <c:idx val="1"/>
        <c:txPr>
          <a:bodyPr/>
          <a:lstStyle/>
          <a:p>
            <a:pPr algn="r">
              <a:defRPr sz="1400" b="0"/>
            </a:pPr>
            <a:endParaRPr lang="en-US"/>
          </a:p>
        </c:txPr>
      </c:legendEntry>
      <c:layout>
        <c:manualLayout>
          <c:xMode val="edge"/>
          <c:yMode val="edge"/>
          <c:x val="0.18490041685965725"/>
          <c:y val="3.1564072069116357E-2"/>
          <c:w val="0.78686802017394886"/>
          <c:h val="8.1576179701191798E-2"/>
        </c:manualLayout>
      </c:layout>
      <c:overlay val="0"/>
      <c:spPr>
        <a:noFill/>
      </c:spPr>
      <c:txPr>
        <a:bodyPr/>
        <a:lstStyle/>
        <a:p>
          <a:pPr algn="r">
            <a:defRPr b="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200" b="1" i="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86138129792599"/>
          <c:y val="0.14051712285964252"/>
          <c:w val="0.84453618644891604"/>
          <c:h val="0.7262482814648169"/>
        </c:manualLayout>
      </c:layout>
      <c:barChart>
        <c:barDir val="col"/>
        <c:grouping val="clustered"/>
        <c:varyColors val="0"/>
        <c:ser>
          <c:idx val="0"/>
          <c:order val="0"/>
          <c:tx>
            <c:strRef>
              <c:f>Sheet1!$B$1</c:f>
              <c:strCache>
                <c:ptCount val="1"/>
                <c:pt idx="0">
                  <c:v>Atazanavir/cobicistat + FTC-TDF</c:v>
                </c:pt>
              </c:strCache>
            </c:strRef>
          </c:tx>
          <c:spPr>
            <a:gradFill>
              <a:gsLst>
                <a:gs pos="0">
                  <a:srgbClr val="00497F"/>
                </a:gs>
                <a:gs pos="99000">
                  <a:srgbClr val="0084E6"/>
                </a:gs>
              </a:gsLst>
              <a:lin ang="0" scaled="1"/>
            </a:gradFill>
            <a:ln w="12700">
              <a:noFill/>
            </a:ln>
            <a:effectLst/>
            <a:scene3d>
              <a:camera prst="orthographicFront"/>
              <a:lightRig rig="threePt" dir="t"/>
            </a:scene3d>
            <a:sp3d>
              <a:bevelT w="38100" h="38100"/>
            </a:sp3d>
          </c:spPr>
          <c:invertIfNegative val="0"/>
          <c:dLbls>
            <c:dLbl>
              <c:idx val="3"/>
              <c:numFmt formatCode="0" sourceLinked="0"/>
              <c:spPr>
                <a:solidFill>
                  <a:sysClr val="window" lastClr="FFFFFF">
                    <a:alpha val="50000"/>
                  </a:sysClr>
                </a:solidFill>
              </c:spPr>
              <c:txPr>
                <a:bodyPr/>
                <a:lstStyle/>
                <a:p>
                  <a:pPr>
                    <a:defRPr b="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0D-4E52-9B59-890ADA719FF3}"/>
                </c:ext>
              </c:extLst>
            </c:dLbl>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Treatment-related AEs</c:v>
                </c:pt>
                <c:pt idx="1">
                  <c:v>Treatment discontinuation due to AEs</c:v>
                </c:pt>
                <c:pt idx="2">
                  <c:v>Ocular icterus/jaundice</c:v>
                </c:pt>
                <c:pt idx="3">
                  <c:v>Hyperbilirubinemia</c:v>
                </c:pt>
              </c:strCache>
            </c:strRef>
          </c:cat>
          <c:val>
            <c:numRef>
              <c:f>Sheet1!$B$2:$B$5</c:f>
              <c:numCache>
                <c:formatCode>0</c:formatCode>
                <c:ptCount val="4"/>
                <c:pt idx="0">
                  <c:v>36</c:v>
                </c:pt>
                <c:pt idx="1">
                  <c:v>4</c:v>
                </c:pt>
                <c:pt idx="2">
                  <c:v>14</c:v>
                </c:pt>
                <c:pt idx="3">
                  <c:v>96</c:v>
                </c:pt>
              </c:numCache>
            </c:numRef>
          </c:val>
          <c:extLst>
            <c:ext xmlns:c16="http://schemas.microsoft.com/office/drawing/2014/chart" uri="{C3380CC4-5D6E-409C-BE32-E72D297353CC}">
              <c16:uniqueId val="{00000001-310D-4E52-9B59-890ADA719FF3}"/>
            </c:ext>
          </c:extLst>
        </c:ser>
        <c:ser>
          <c:idx val="1"/>
          <c:order val="1"/>
          <c:tx>
            <c:strRef>
              <c:f>Sheet1!$C$1</c:f>
              <c:strCache>
                <c:ptCount val="1"/>
                <c:pt idx="0">
                  <c:v>Atazanavir/ritonavir + FTC-TDF</c:v>
                </c:pt>
              </c:strCache>
            </c:strRef>
          </c:tx>
          <c:spPr>
            <a:gradFill>
              <a:gsLst>
                <a:gs pos="1000">
                  <a:srgbClr val="668C40"/>
                </a:gs>
                <a:gs pos="100000">
                  <a:srgbClr val="93D057"/>
                </a:gs>
              </a:gsLst>
              <a:lin ang="0" scaled="1"/>
            </a:gradFill>
            <a:ln w="12700">
              <a:noFill/>
            </a:ln>
            <a:effectLst/>
            <a:scene3d>
              <a:camera prst="orthographicFront"/>
              <a:lightRig rig="threePt" dir="t"/>
            </a:scene3d>
            <a:sp3d>
              <a:bevelT w="38100" h="38100"/>
            </a:sp3d>
          </c:spPr>
          <c:invertIfNegative val="0"/>
          <c:dLbls>
            <c:dLbl>
              <c:idx val="3"/>
              <c:numFmt formatCode="0" sourceLinked="0"/>
              <c:spPr>
                <a:solidFill>
                  <a:sysClr val="window" lastClr="FFFFFF">
                    <a:alpha val="50000"/>
                  </a:sysClr>
                </a:solidFill>
              </c:spPr>
              <c:txPr>
                <a:bodyPr/>
                <a:lstStyle/>
                <a:p>
                  <a:pPr>
                    <a:defRPr b="0"/>
                  </a:pPr>
                  <a:endParaRPr lang="en-US"/>
                </a:p>
              </c:txPr>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10D-4E52-9B59-890ADA719FF3}"/>
                </c:ext>
              </c:extLst>
            </c:dLbl>
            <c:numFmt formatCode="0" sourceLinked="0"/>
            <c:spPr>
              <a:noFill/>
            </c:spPr>
            <c:txPr>
              <a:bodyPr/>
              <a:lstStyle/>
              <a:p>
                <a:pPr>
                  <a:defRPr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Treatment-related AEs</c:v>
                </c:pt>
                <c:pt idx="1">
                  <c:v>Treatment discontinuation due to AEs</c:v>
                </c:pt>
                <c:pt idx="2">
                  <c:v>Ocular icterus/jaundice</c:v>
                </c:pt>
                <c:pt idx="3">
                  <c:v>Hyperbilirubinemia</c:v>
                </c:pt>
              </c:strCache>
            </c:strRef>
          </c:cat>
          <c:val>
            <c:numRef>
              <c:f>Sheet1!$C$2:$C$5</c:f>
              <c:numCache>
                <c:formatCode>0</c:formatCode>
                <c:ptCount val="4"/>
                <c:pt idx="0">
                  <c:v>48</c:v>
                </c:pt>
                <c:pt idx="1">
                  <c:v>3</c:v>
                </c:pt>
                <c:pt idx="2">
                  <c:v>17</c:v>
                </c:pt>
                <c:pt idx="3">
                  <c:v>100</c:v>
                </c:pt>
              </c:numCache>
            </c:numRef>
          </c:val>
          <c:extLst>
            <c:ext xmlns:c16="http://schemas.microsoft.com/office/drawing/2014/chart" uri="{C3380CC4-5D6E-409C-BE32-E72D297353CC}">
              <c16:uniqueId val="{00000003-310D-4E52-9B59-890ADA719FF3}"/>
            </c:ext>
          </c:extLst>
        </c:ser>
        <c:dLbls>
          <c:showLegendKey val="0"/>
          <c:showVal val="1"/>
          <c:showCatName val="0"/>
          <c:showSerName val="0"/>
          <c:showPercent val="0"/>
          <c:showBubbleSize val="0"/>
        </c:dLbls>
        <c:gapWidth val="75"/>
        <c:axId val="2135625672"/>
        <c:axId val="-2082757480"/>
      </c:barChart>
      <c:catAx>
        <c:axId val="2135625672"/>
        <c:scaling>
          <c:orientation val="minMax"/>
        </c:scaling>
        <c:delete val="0"/>
        <c:axPos val="b"/>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sz="1100" b="0"/>
            </a:pPr>
            <a:endParaRPr lang="en-US"/>
          </a:p>
        </c:txPr>
        <c:crossAx val="-2082757480"/>
        <c:crosses val="autoZero"/>
        <c:auto val="1"/>
        <c:lblAlgn val="ctr"/>
        <c:lblOffset val="1"/>
        <c:tickLblSkip val="1"/>
        <c:tickMarkSkip val="1"/>
        <c:noMultiLvlLbl val="0"/>
      </c:catAx>
      <c:valAx>
        <c:axId val="-2082757480"/>
        <c:scaling>
          <c:orientation val="minMax"/>
          <c:max val="100"/>
          <c:min val="0"/>
        </c:scaling>
        <c:delete val="0"/>
        <c:axPos val="l"/>
        <c:title>
          <c:tx>
            <c:rich>
              <a:bodyPr/>
              <a:lstStyle/>
              <a:p>
                <a:pPr>
                  <a:defRPr sz="1400"/>
                </a:pPr>
                <a:r>
                  <a:rPr lang="en-US" sz="1400"/>
                  <a:t>Patients (%)</a:t>
                </a:r>
              </a:p>
            </c:rich>
          </c:tx>
          <c:layout>
            <c:manualLayout>
              <c:xMode val="edge"/>
              <c:yMode val="edge"/>
              <c:x val="1.9884076990376202E-2"/>
              <c:y val="0.29206241797900262"/>
            </c:manualLayout>
          </c:layout>
          <c:overlay val="0"/>
        </c:title>
        <c:numFmt formatCode="0" sourceLinked="0"/>
        <c:majorTickMark val="out"/>
        <c:minorTickMark val="none"/>
        <c:tickLblPos val="nextTo"/>
        <c:spPr>
          <a:ln w="6350">
            <a:solidFill>
              <a:srgbClr val="000000"/>
            </a:solidFill>
          </a:ln>
        </c:spPr>
        <c:txPr>
          <a:bodyPr/>
          <a:lstStyle/>
          <a:p>
            <a:pPr>
              <a:defRPr b="0"/>
            </a:pPr>
            <a:endParaRPr lang="en-US"/>
          </a:p>
        </c:txPr>
        <c:crossAx val="213562567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egendEntry>
        <c:idx val="0"/>
        <c:txPr>
          <a:bodyPr/>
          <a:lstStyle/>
          <a:p>
            <a:pPr algn="r">
              <a:defRPr sz="1400" b="0"/>
            </a:pPr>
            <a:endParaRPr lang="en-US"/>
          </a:p>
        </c:txPr>
      </c:legendEntry>
      <c:layout>
        <c:manualLayout>
          <c:xMode val="edge"/>
          <c:yMode val="edge"/>
          <c:x val="0.11899619165251404"/>
          <c:y val="1.8543238735783025E-2"/>
          <c:w val="0.86148670652279602"/>
          <c:h val="8.1576179701191798E-2"/>
        </c:manualLayout>
      </c:layout>
      <c:overlay val="0"/>
      <c:spPr>
        <a:noFill/>
      </c:spPr>
      <c:txPr>
        <a:bodyPr/>
        <a:lstStyle/>
        <a:p>
          <a:pPr algn="r">
            <a:defRPr sz="1400" b="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200" b="1" i="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$1,332,044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60754619"/>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57"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Atazanavir + [Cobicistat or Ritonavir] + TDF-FTC (Phase 2)</a:t>
            </a:r>
            <a:br>
              <a:rPr lang="en-US" sz="1800" dirty="0"/>
            </a:br>
            <a:r>
              <a:rPr lang="en-US" dirty="0"/>
              <a:t>Study 105</a:t>
            </a:r>
          </a:p>
        </p:txBody>
      </p:sp>
    </p:spTree>
    <p:extLst>
      <p:ext uri="{BB962C8B-B14F-4D97-AF65-F5344CB8AC3E}">
        <p14:creationId xmlns:p14="http://schemas.microsoft.com/office/powerpoint/2010/main" val="163901185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Aspect="1" noChangeShapeType="1"/>
          </p:cNvSpPr>
          <p:nvPr/>
        </p:nvSpPr>
        <p:spPr bwMode="auto">
          <a:xfrm rot="1169337" flipV="1">
            <a:off x="5061952" y="2105450"/>
            <a:ext cx="616974" cy="979958"/>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panose="020B0604020202020204" pitchFamily="34" charset="0"/>
              <a:cs typeface="Arial" panose="020B0604020202020204" pitchFamily="34" charset="0"/>
            </a:endParaRPr>
          </a:p>
        </p:txBody>
      </p:sp>
      <p:sp>
        <p:nvSpPr>
          <p:cNvPr id="12" name="Line 11"/>
          <p:cNvSpPr>
            <a:spLocks noChangeAspect="1" noChangeShapeType="1"/>
          </p:cNvSpPr>
          <p:nvPr/>
        </p:nvSpPr>
        <p:spPr bwMode="auto">
          <a:xfrm rot="20430663">
            <a:off x="5075808" y="2818881"/>
            <a:ext cx="605765" cy="96215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2)</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105: Study Design</a:t>
            </a:r>
            <a:endParaRPr lang="en-US" sz="2000" dirty="0"/>
          </a:p>
        </p:txBody>
      </p:sp>
      <p:sp>
        <p:nvSpPr>
          <p:cNvPr id="7" name="Text Placeholder 6"/>
          <p:cNvSpPr>
            <a:spLocks noGrp="1"/>
          </p:cNvSpPr>
          <p:nvPr>
            <p:ph type="body" sz="quarter" idx="16"/>
          </p:nvPr>
        </p:nvSpPr>
        <p:spPr/>
        <p:txBody>
          <a:bodyPr/>
          <a:lstStyle/>
          <a:p>
            <a:r>
              <a:rPr lang="fr-FR" dirty="0"/>
              <a:t>Source: </a:t>
            </a:r>
            <a:r>
              <a:rPr lang="fr-FR" dirty="0" err="1"/>
              <a:t>Elion</a:t>
            </a:r>
            <a:r>
              <a:rPr lang="fr-FR" dirty="0"/>
              <a:t> R, et al. AIDS. 2011;25:1881-6. </a:t>
            </a:r>
          </a:p>
        </p:txBody>
      </p:sp>
      <p:sp>
        <p:nvSpPr>
          <p:cNvPr id="5" name="Content Placeholder 4"/>
          <p:cNvSpPr>
            <a:spLocks noGrp="1"/>
          </p:cNvSpPr>
          <p:nvPr>
            <p:ph sz="half" idx="2"/>
          </p:nvPr>
        </p:nvSpPr>
        <p:spPr/>
        <p:txBody>
          <a:bodyPr>
            <a:noAutofit/>
          </a:bodyPr>
          <a:lstStyle/>
          <a:p>
            <a:r>
              <a:rPr lang="en-US" sz="1400" b="1" dirty="0"/>
              <a:t>Background</a:t>
            </a:r>
            <a:r>
              <a:rPr lang="en-US" sz="1400" dirty="0"/>
              <a:t>: Randomized, partially placebo-controlled, double-blind phase 2 trial to compare the safety and efficacy of cobicistat and ritonavir as pharmacokinetic enhancers administered with atazanavir and fixed-dose tenofovir DF-emtricitabine in treatment-naïve adults with HIV infection</a:t>
            </a:r>
          </a:p>
          <a:p>
            <a:r>
              <a:rPr lang="en-US" sz="1400" b="1" dirty="0"/>
              <a:t>Inclusion Criteria </a:t>
            </a:r>
            <a:r>
              <a:rPr lang="en-US" sz="1400" dirty="0"/>
              <a:t>(n = 85)</a:t>
            </a:r>
          </a:p>
          <a:p>
            <a:pPr lvl="1"/>
            <a:r>
              <a:rPr lang="en-US" sz="1400" dirty="0"/>
              <a:t>Age ≥18 years</a:t>
            </a:r>
          </a:p>
          <a:p>
            <a:pPr lvl="1"/>
            <a:r>
              <a:rPr lang="en-US" sz="1400" dirty="0"/>
              <a:t>Antiretroviral treatment-naïve </a:t>
            </a:r>
          </a:p>
          <a:p>
            <a:pPr lvl="1"/>
            <a:r>
              <a:rPr lang="en-US" sz="1400" dirty="0"/>
              <a:t>HIV RNA  ≥5000 copies/mL </a:t>
            </a:r>
          </a:p>
          <a:p>
            <a:pPr lvl="1"/>
            <a:r>
              <a:rPr lang="en-US" sz="1400" dirty="0"/>
              <a:t>CD4 count &gt;50 cells/mm</a:t>
            </a:r>
            <a:r>
              <a:rPr lang="en-US" sz="1400" baseline="30000" dirty="0"/>
              <a:t>3</a:t>
            </a:r>
          </a:p>
          <a:p>
            <a:r>
              <a:rPr lang="en-US" sz="1400" b="1" dirty="0"/>
              <a:t>Treatment Arms (all once daily)</a:t>
            </a:r>
          </a:p>
          <a:p>
            <a:pPr lvl="1"/>
            <a:r>
              <a:rPr lang="en-US" sz="1400" dirty="0"/>
              <a:t>Atazanavir-cobicistat (300/150 mg) + TDF-FTC</a:t>
            </a:r>
          </a:p>
          <a:p>
            <a:pPr lvl="1"/>
            <a:r>
              <a:rPr lang="en-US" sz="1400" dirty="0"/>
              <a:t>Atazanavir 300 mg + Ritonavir 100 mg + TDF-FTC</a:t>
            </a:r>
            <a:br>
              <a:rPr lang="en-US" sz="1400" dirty="0"/>
            </a:br>
            <a:endParaRPr lang="en-US" sz="1400" dirty="0"/>
          </a:p>
        </p:txBody>
      </p:sp>
      <p:sp>
        <p:nvSpPr>
          <p:cNvPr id="24" name="Rectangle 7"/>
          <p:cNvSpPr>
            <a:spLocks noChangeArrowheads="1"/>
          </p:cNvSpPr>
          <p:nvPr/>
        </p:nvSpPr>
        <p:spPr bwMode="ltGray">
          <a:xfrm>
            <a:off x="5934765" y="1728588"/>
            <a:ext cx="2311613" cy="92125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lnSpc>
                <a:spcPts val="1350"/>
              </a:lnSpc>
              <a:spcBef>
                <a:spcPts val="450"/>
              </a:spcBef>
            </a:pPr>
            <a:r>
              <a:rPr lang="en-US" sz="1200" b="1" dirty="0">
                <a:solidFill>
                  <a:srgbClr val="000000"/>
                </a:solidFill>
                <a:latin typeface="Arial" panose="020B0604020202020204" pitchFamily="34" charset="0"/>
                <a:cs typeface="Arial" panose="020B0604020202020204" pitchFamily="34" charset="0"/>
              </a:rPr>
              <a:t>Atazanavir-cobicistat + </a:t>
            </a:r>
            <a:br>
              <a:rPr lang="en-US" sz="12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Tenofovir DF-Emtricitabine </a:t>
            </a:r>
            <a:br>
              <a:rPr lang="en-US" sz="1200" b="1" dirty="0">
                <a:solidFill>
                  <a:srgbClr val="000000"/>
                </a:solidFill>
                <a:latin typeface="Arial" panose="020B0604020202020204" pitchFamily="34" charset="0"/>
                <a:cs typeface="Arial" panose="020B0604020202020204" pitchFamily="34" charset="0"/>
              </a:rPr>
            </a:br>
            <a:r>
              <a:rPr lang="en-US" sz="1050" dirty="0">
                <a:solidFill>
                  <a:srgbClr val="000000"/>
                </a:solidFill>
                <a:latin typeface="Arial" panose="020B0604020202020204" pitchFamily="34" charset="0"/>
                <a:cs typeface="Arial" panose="020B0604020202020204" pitchFamily="34" charset="0"/>
              </a:rPr>
              <a:t>(n = 50)</a:t>
            </a:r>
          </a:p>
        </p:txBody>
      </p:sp>
      <p:sp>
        <p:nvSpPr>
          <p:cNvPr id="33" name="Rectangle 7"/>
          <p:cNvSpPr>
            <a:spLocks noChangeArrowheads="1"/>
          </p:cNvSpPr>
          <p:nvPr/>
        </p:nvSpPr>
        <p:spPr bwMode="ltGray">
          <a:xfrm>
            <a:off x="5934765" y="3022268"/>
            <a:ext cx="2311613" cy="921254"/>
          </a:xfrm>
          <a:prstGeom prst="rect">
            <a:avLst/>
          </a:prstGeom>
          <a:solidFill>
            <a:schemeClr val="accent2">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spcBef>
                <a:spcPts val="450"/>
              </a:spcBef>
            </a:pPr>
            <a:r>
              <a:rPr lang="en-US" sz="1200" b="1" dirty="0">
                <a:solidFill>
                  <a:srgbClr val="000000"/>
                </a:solidFill>
                <a:latin typeface="Arial" panose="020B0604020202020204" pitchFamily="34" charset="0"/>
                <a:cs typeface="Arial" panose="020B0604020202020204" pitchFamily="34" charset="0"/>
              </a:rPr>
              <a:t>Atazanavir + Ritonavir + </a:t>
            </a:r>
            <a:br>
              <a:rPr lang="en-US" sz="1200" b="1" dirty="0">
                <a:solidFill>
                  <a:srgbClr val="000000"/>
                </a:solidFill>
                <a:latin typeface="Arial" panose="020B0604020202020204" pitchFamily="34" charset="0"/>
                <a:cs typeface="Arial" panose="020B0604020202020204" pitchFamily="34" charset="0"/>
              </a:rPr>
            </a:br>
            <a:r>
              <a:rPr lang="en-US" sz="1200" b="1" dirty="0">
                <a:solidFill>
                  <a:srgbClr val="000000"/>
                </a:solidFill>
                <a:latin typeface="Arial" panose="020B0604020202020204" pitchFamily="34" charset="0"/>
                <a:cs typeface="Arial" panose="020B0604020202020204" pitchFamily="34" charset="0"/>
              </a:rPr>
              <a:t>Tenofovir DF-Emtricitabine </a:t>
            </a:r>
            <a:br>
              <a:rPr lang="en-US" sz="1200" b="1" dirty="0">
                <a:solidFill>
                  <a:srgbClr val="000000"/>
                </a:solidFill>
                <a:latin typeface="Arial" panose="020B0604020202020204" pitchFamily="34" charset="0"/>
                <a:cs typeface="Arial" panose="020B0604020202020204" pitchFamily="34" charset="0"/>
              </a:rPr>
            </a:br>
            <a:r>
              <a:rPr lang="en-US" sz="1050" dirty="0">
                <a:solidFill>
                  <a:srgbClr val="000000"/>
                </a:solidFill>
                <a:latin typeface="Arial" panose="020B0604020202020204" pitchFamily="34" charset="0"/>
                <a:cs typeface="Arial" panose="020B0604020202020204" pitchFamily="34" charset="0"/>
              </a:rPr>
              <a:t>(n = 29)</a:t>
            </a:r>
          </a:p>
        </p:txBody>
      </p:sp>
      <p:sp>
        <p:nvSpPr>
          <p:cNvPr id="13" name="Oval 12"/>
          <p:cNvSpPr>
            <a:spLocks noChangeAspect="1"/>
          </p:cNvSpPr>
          <p:nvPr/>
        </p:nvSpPr>
        <p:spPr>
          <a:xfrm>
            <a:off x="5200860" y="2439684"/>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900"/>
              </a:lnSpc>
            </a:pPr>
            <a:r>
              <a:rPr lang="en-US" sz="900" b="1" dirty="0">
                <a:latin typeface="Arial" panose="020B0604020202020204" pitchFamily="34" charset="0"/>
                <a:cs typeface="Arial" panose="020B0604020202020204" pitchFamily="34" charset="0"/>
              </a:rPr>
              <a:t>2x</a:t>
            </a:r>
          </a:p>
        </p:txBody>
      </p:sp>
      <p:sp>
        <p:nvSpPr>
          <p:cNvPr id="14" name="Oval 13"/>
          <p:cNvSpPr>
            <a:spLocks noChangeAspect="1"/>
          </p:cNvSpPr>
          <p:nvPr/>
        </p:nvSpPr>
        <p:spPr>
          <a:xfrm>
            <a:off x="5200860" y="3111256"/>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900"/>
              </a:lnSpc>
            </a:pPr>
            <a:r>
              <a:rPr lang="en-US" sz="900" b="1" dirty="0">
                <a:latin typeface="Arial" panose="020B0604020202020204" pitchFamily="34" charset="0"/>
                <a:cs typeface="Arial" panose="020B0604020202020204" pitchFamily="34" charset="0"/>
              </a:rPr>
              <a:t>1x</a:t>
            </a:r>
          </a:p>
        </p:txBody>
      </p:sp>
    </p:spTree>
    <p:extLst>
      <p:ext uri="{BB962C8B-B14F-4D97-AF65-F5344CB8AC3E}">
        <p14:creationId xmlns:p14="http://schemas.microsoft.com/office/powerpoint/2010/main" val="60767095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2)</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105: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Week 24 and 48: Virologic Response (ITT, Missing=Failure)</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31" charset="0"/>
              </a:rPr>
              <a:t>Elion R, et al. </a:t>
            </a:r>
            <a:r>
              <a:rPr lang="is-IS" dirty="0">
                <a:latin typeface="Arial" pitchFamily="31" charset="0"/>
              </a:rPr>
              <a:t>AIDS. 2011;25:1881-6</a:t>
            </a:r>
            <a:r>
              <a:rPr lang="nb-NO" dirty="0">
                <a:latin typeface="Arial" pitchFamily="31" charset="0"/>
              </a:rPr>
              <a:t>. </a:t>
            </a:r>
          </a:p>
        </p:txBody>
      </p:sp>
      <p:graphicFrame>
        <p:nvGraphicFramePr>
          <p:cNvPr id="7" name="Chart 6"/>
          <p:cNvGraphicFramePr>
            <a:graphicFrameLocks/>
          </p:cNvGraphicFramePr>
          <p:nvPr>
            <p:extLst>
              <p:ext uri="{D42A27DB-BD31-4B8C-83A1-F6EECF244321}">
                <p14:modId xmlns:p14="http://schemas.microsoft.com/office/powerpoint/2010/main" val="2714813757"/>
              </p:ext>
            </p:extLst>
          </p:nvPr>
        </p:nvGraphicFramePr>
        <p:xfrm>
          <a:off x="696692" y="1374799"/>
          <a:ext cx="7772400" cy="3291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608010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2)</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105: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Adverse Events and Treatment Discontinuations </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31" charset="0"/>
              </a:rPr>
              <a:t>Elion R, et al. </a:t>
            </a:r>
            <a:r>
              <a:rPr lang="is-IS" dirty="0">
                <a:latin typeface="Arial" pitchFamily="31" charset="0"/>
              </a:rPr>
              <a:t>AIDS. 2011;25:1881-6</a:t>
            </a:r>
            <a:r>
              <a:rPr lang="nb-NO" dirty="0">
                <a:latin typeface="Arial" pitchFamily="31" charset="0"/>
              </a:rPr>
              <a:t>. </a:t>
            </a:r>
          </a:p>
        </p:txBody>
      </p:sp>
      <p:graphicFrame>
        <p:nvGraphicFramePr>
          <p:cNvPr id="7" name="Chart 6"/>
          <p:cNvGraphicFramePr>
            <a:graphicFrameLocks/>
          </p:cNvGraphicFramePr>
          <p:nvPr>
            <p:extLst>
              <p:ext uri="{D42A27DB-BD31-4B8C-83A1-F6EECF244321}">
                <p14:modId xmlns:p14="http://schemas.microsoft.com/office/powerpoint/2010/main" val="2003163477"/>
              </p:ext>
            </p:extLst>
          </p:nvPr>
        </p:nvGraphicFramePr>
        <p:xfrm>
          <a:off x="685802" y="1382487"/>
          <a:ext cx="77724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440124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Atazanavir + [Cobicistat or Ritonavir] + TDF-FTC (Phase 2)</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105: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31" charset="0"/>
              </a:rPr>
              <a:t>Elion R, et al. </a:t>
            </a:r>
            <a:r>
              <a:rPr lang="is-IS" dirty="0">
                <a:latin typeface="Arial" pitchFamily="31" charset="0"/>
              </a:rPr>
              <a:t>AIDS. 2011;25:1881-6.</a:t>
            </a:r>
            <a:endParaRPr lang="en-US" dirty="0">
              <a:latin typeface="Arial" pitchFamily="31" charset="0"/>
            </a:endParaRPr>
          </a:p>
        </p:txBody>
      </p:sp>
      <p:sp>
        <p:nvSpPr>
          <p:cNvPr id="3" name="Content Placeholder 2"/>
          <p:cNvSpPr>
            <a:spLocks noGrp="1"/>
          </p:cNvSpPr>
          <p:nvPr>
            <p:ph sz="half" idx="2"/>
          </p:nvPr>
        </p:nvSpPr>
        <p:spPr>
          <a:xfrm>
            <a:off x="-18168" y="2011613"/>
            <a:ext cx="9180576" cy="1574460"/>
          </a:xfrm>
        </p:spPr>
        <p:txBody>
          <a:bodyPr/>
          <a:lstStyle/>
          <a:p>
            <a:pPr>
              <a:lnSpc>
                <a:spcPts val="2800"/>
              </a:lnSpc>
            </a:pPr>
            <a:r>
              <a:rPr lang="en-US" b="1" dirty="0">
                <a:solidFill>
                  <a:srgbClr val="C00000"/>
                </a:solidFill>
                <a:latin typeface="Arial"/>
                <a:cs typeface="Arial"/>
              </a:rPr>
              <a:t>Conclusion</a:t>
            </a:r>
            <a:r>
              <a:rPr lang="en-US" dirty="0">
                <a:solidFill>
                  <a:schemeClr val="tx1"/>
                </a:solidFill>
                <a:latin typeface="Arial"/>
                <a:cs typeface="Arial"/>
              </a:rPr>
              <a:t>: </a:t>
            </a:r>
            <a:r>
              <a:rPr lang="en-US" dirty="0">
                <a:cs typeface="Arial"/>
              </a:rPr>
              <a:t>“Using cobicistat and ritonavir as pharmacoenhancers for atazanavir and administered with emtricitabine/tenofovir DF achieved comparable rates of virologic suppression and CD4 cell count increase with satisfactory safety profiles.”</a:t>
            </a:r>
            <a:endParaRPr lang="en-US" dirty="0"/>
          </a:p>
        </p:txBody>
      </p:sp>
    </p:spTree>
    <p:extLst>
      <p:ext uri="{BB962C8B-B14F-4D97-AF65-F5344CB8AC3E}">
        <p14:creationId xmlns:p14="http://schemas.microsoft.com/office/powerpoint/2010/main" val="78589215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0446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56536</TotalTime>
  <Words>318</Words>
  <Application>Microsoft Macintosh PowerPoint</Application>
  <PresentationFormat>On-screen Show (16:9)</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Atazanavir + [Cobicistat or Ritonavir] + TDF-FTC (Phase 2) Study 105</vt:lpstr>
      <vt:lpstr>Atazanavir + [Cobicistat or Ritonavir] + TDF-FTC (Phase 2) Study 105: Study Design</vt:lpstr>
      <vt:lpstr>Atazanavir + [Cobicistat or Ritonavir] + TDF-FTC (Phase 2) Study 105: Results</vt:lpstr>
      <vt:lpstr>Atazanavir + [Cobicistat or Ritonavir] + TDF-FTC (Phase 2) Study 105: Results</vt:lpstr>
      <vt:lpstr>Atazanavir + [Cobicistat or Ritonavir] + TDF-FTC (Phase 2) Study 105: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2422</cp:revision>
  <cp:lastPrinted>2008-02-05T14:34:24Z</cp:lastPrinted>
  <dcterms:created xsi:type="dcterms:W3CDTF">2010-11-28T05:36:22Z</dcterms:created>
  <dcterms:modified xsi:type="dcterms:W3CDTF">2023-09-19T17:00:55Z</dcterms:modified>
</cp:coreProperties>
</file>