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951" r:id="rId2"/>
    <p:sldId id="952" r:id="rId3"/>
    <p:sldId id="953" r:id="rId4"/>
    <p:sldId id="954" r:id="rId5"/>
    <p:sldId id="950" r:id="rId6"/>
    <p:sldId id="1122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7C89"/>
    <a:srgbClr val="50626E"/>
    <a:srgbClr val="DDE1EF"/>
    <a:srgbClr val="676767"/>
    <a:srgbClr val="9F6900"/>
    <a:srgbClr val="C58300"/>
    <a:srgbClr val="FBA700"/>
    <a:srgbClr val="196297"/>
    <a:srgbClr val="E3E3E3"/>
    <a:srgbClr val="326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65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003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02253819596571"/>
          <c:w val="0.84453618644891604"/>
          <c:h val="0.79146762658385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Efavirenz + ABC-3TC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numFmt formatCode="0" sourceLinked="0"/>
              <c:spPr>
                <a:noFill/>
              </c:spPr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AA9-7644-A0DC-86E4493E1009}"/>
                </c:ext>
              </c:extLst>
            </c:dLbl>
            <c:dLbl>
              <c:idx val="1"/>
              <c:layout/>
              <c:numFmt formatCode="0" sourceLinked="0"/>
              <c:spPr>
                <a:noFill/>
              </c:spPr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AA9-7644-A0DC-86E4493E1009}"/>
                </c:ext>
              </c:extLst>
            </c:dLbl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A9-7644-A0DC-86E4493E1009}"/>
                </c:ext>
              </c:extLst>
            </c:dLbl>
            <c:numFmt formatCode="0" sourceLinked="0"/>
            <c:spPr>
              <a:solidFill>
                <a:sysClr val="window" lastClr="FFFFFF">
                  <a:alpha val="4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On-treatment analysis</c:v>
                </c:pt>
                <c:pt idx="1">
                  <c:v>Intention-to-treat analysis (M=F)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87</c:v>
                </c:pt>
                <c:pt idx="1">
                  <c:v>56.7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A9-7644-A0DC-86E4493E100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Lopinavir-Ritonavir + ABC-3TC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5432098765431499E-3"/>
                  <c:y val="5.727393650304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AA9-7644-A0DC-86E4493E1009}"/>
                </c:ext>
              </c:extLst>
            </c:dLbl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On-treatment analysis</c:v>
                </c:pt>
                <c:pt idx="1">
                  <c:v>Intention-to-treat analysis (M=F)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91.3</c:v>
                </c:pt>
                <c:pt idx="1">
                  <c:v>63.2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AA9-7644-A0DC-86E4493E10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19069160"/>
        <c:axId val="-2019256696"/>
      </c:barChart>
      <c:catAx>
        <c:axId val="-2019069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192566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1925669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Patients (%)</a:t>
                </a:r>
              </a:p>
            </c:rich>
          </c:tx>
          <c:layout>
            <c:manualLayout>
              <c:xMode val="edge"/>
              <c:yMode val="edge"/>
              <c:x val="9.0816078545737297E-3"/>
              <c:y val="0.2800007735896489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1906916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6659971323029102"/>
          <c:y val="1.8543358318437099E-2"/>
          <c:w val="0.71352726742490502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0225379653957301"/>
          <c:w val="0.84453618644891604"/>
          <c:h val="0.72201537466616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Efavirenz + ABC-3TC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numFmt formatCode="0" sourceLinked="0"/>
              <c:spPr>
                <a:noFill/>
              </c:spPr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BBD-4846-A414-5452EBB452EF}"/>
                </c:ext>
              </c:extLst>
            </c:dLbl>
            <c:dLbl>
              <c:idx val="1"/>
              <c:layout/>
              <c:numFmt formatCode="0" sourceLinked="0"/>
              <c:spPr>
                <a:noFill/>
              </c:spPr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BBD-4846-A414-5452EBB452EF}"/>
                </c:ext>
              </c:extLst>
            </c:dLbl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BD-4846-A414-5452EBB452EF}"/>
                </c:ext>
              </c:extLst>
            </c:dLbl>
            <c:numFmt formatCode="0" sourceLinked="0"/>
            <c:spPr>
              <a:solidFill>
                <a:sysClr val="window" lastClr="FFFFFF">
                  <a:alpha val="4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CD4 &lt;200</c:v>
                </c:pt>
                <c:pt idx="1">
                  <c:v>CD4 ≥200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51.9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BD-4846-A414-5452EBB452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Lopinavir-Ritonavir + ABC-3TC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numFmt formatCode="0" sourceLinked="0"/>
              <c:spPr>
                <a:noFill/>
              </c:spPr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BBD-4846-A414-5452EBB452EF}"/>
                </c:ext>
              </c:extLst>
            </c:dLbl>
            <c:dLbl>
              <c:idx val="1"/>
              <c:layout/>
              <c:numFmt formatCode="0" sourceLinked="0"/>
              <c:spPr>
                <a:noFill/>
              </c:spPr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BBD-4846-A414-5452EBB452EF}"/>
                </c:ext>
              </c:extLst>
            </c:dLbl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BD-4846-A414-5452EBB452EF}"/>
                </c:ext>
              </c:extLst>
            </c:dLbl>
            <c:numFmt formatCode="0" sourceLinked="0"/>
            <c:spPr>
              <a:solidFill>
                <a:sysClr val="window" lastClr="FFFFFF">
                  <a:alpha val="4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CD4 &lt;200</c:v>
                </c:pt>
                <c:pt idx="1">
                  <c:v>CD4 ≥200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66.7</c:v>
                </c:pt>
                <c:pt idx="1">
                  <c:v>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BBD-4846-A414-5452EBB452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138116488"/>
        <c:axId val="-2138692552"/>
      </c:barChart>
      <c:catAx>
        <c:axId val="-2138116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</a:t>
                </a:r>
                <a:r>
                  <a:rPr lang="en-US" baseline="0" dirty="0"/>
                  <a:t> CD4 Count cells/mm</a:t>
                </a:r>
                <a:r>
                  <a:rPr lang="en-US" baseline="30000" dirty="0"/>
                  <a:t>3</a:t>
                </a:r>
                <a:r>
                  <a:rPr lang="en-US" baseline="0" dirty="0"/>
                  <a:t>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5239963060173002"/>
              <c:y val="0.9267822788166759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1386925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869255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5.9951881014873101E-3"/>
              <c:y val="0.142573511306413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13811648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6659971323029102"/>
          <c:y val="1.8543358318437099E-2"/>
          <c:w val="0.71352726742490502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Efavirenz versus Lopinavir-Ritonavir, with ABC-3TC </a:t>
            </a:r>
            <a:br>
              <a:rPr lang="en-US" sz="2400" b="0" dirty="0"/>
            </a:br>
            <a:r>
              <a:rPr lang="en-US" dirty="0"/>
              <a:t>LAKE Trial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8ADEA53-E121-614F-8052-48A97E80AA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7430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546275" y="310249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546275" y="37078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Efavirenz versus Lopinavir-Ritonavir, with ABC-3TC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LAKE: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Echeverría</a:t>
            </a:r>
            <a:r>
              <a:rPr lang="en-US" dirty="0"/>
              <a:t> P, et al. </a:t>
            </a:r>
            <a:r>
              <a:rPr lang="pt-BR" dirty="0"/>
              <a:t>Antiviral Res. 2010;85:403-8.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122755" y="2438400"/>
            <a:ext cx="2792645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Efavirenz + ABC-3TC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321)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6122755" y="4014221"/>
            <a:ext cx="2792645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Lopinavir/r + ABC-3TC 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309)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878447"/>
              </p:ext>
            </p:extLst>
          </p:nvPr>
        </p:nvGraphicFramePr>
        <p:xfrm>
          <a:off x="410633" y="1585389"/>
          <a:ext cx="5151967" cy="43582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51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81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LAKE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study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to compare the long-term efficacy and safety of efavirenz and lopinavir-ritonavir, each in combination with co-formulated abacavir-lamivudine, in antiretroviral-naïve adults with HIV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126)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Antiretroviral-naïve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recent opportunistic infection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CD4 count or HIV RNA restrictions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HLA*B5701 testing not available at time of study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Efavirenz 600 mg QD + ABC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-3TC QD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Lopinavir-RTV 400/100 m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g BID + ABC-3TC QD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21220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Efavirenz versus Lopinavir-Ritonavir, with ABC-3TC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LAKE: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Virologic Response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 err="1"/>
              <a:t>Echeverría</a:t>
            </a:r>
            <a:r>
              <a:rPr lang="en-US" dirty="0"/>
              <a:t> P, et al. </a:t>
            </a:r>
            <a:r>
              <a:rPr lang="pt-BR" dirty="0"/>
              <a:t>Antiviral Res. 2010;85:403-8.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0" y="1828802"/>
          <a:ext cx="8229600" cy="4434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898308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Efavirenz versus Lopinavir-Ritonavir, with ABC-3TC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LAKE: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04800" y="1254758"/>
            <a:ext cx="8503916" cy="457195"/>
          </a:xfr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Virologic Response, by Baseline CD4 count (OT analysis)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 err="1"/>
              <a:t>Echeverría</a:t>
            </a:r>
            <a:r>
              <a:rPr lang="en-US" dirty="0"/>
              <a:t> P, et al. </a:t>
            </a:r>
            <a:r>
              <a:rPr lang="pt-BR" dirty="0"/>
              <a:t>Antiviral Res. 2010;85:403-8.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434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178824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Efavirenz versus Lopinavir/r, with ABC-3TC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LAKE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Echeverría</a:t>
            </a:r>
            <a:r>
              <a:rPr lang="en-US" dirty="0"/>
              <a:t> P, et al. </a:t>
            </a:r>
            <a:r>
              <a:rPr lang="pt-BR" dirty="0"/>
              <a:t>Antiviral Res. 2010;85:403-8.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1971040"/>
          <a:ext cx="9144000" cy="3413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Similar virological efficacy was observed for efavirenz and lopinavir/r, when administered with abacavir-lamivudine in antiretroviral-naïve patients, while immunological improvement was slightly superior for efavirenz. The higher rate of discontinuation due to toxicity in the efavirenz group was related to a higher incidence of hypersensitivity reaction. Nowadays, the use of the new formulation of lopinavir/r and the HLA-B*5701 genotype test before starting abacavir should improve the safety profiles of these regimens.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4345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351382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46678</TotalTime>
  <Words>329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Efavirenz versus Lopinavir-Ritonavir, with ABC-3TC  LAKE Trial</vt:lpstr>
      <vt:lpstr>Efavirenz versus Lopinavir-Ritonavir, with ABC-3TC  LAKE: Study Design</vt:lpstr>
      <vt:lpstr>Efavirenz versus Lopinavir-Ritonavir, with ABC-3TC  LAKE: Results</vt:lpstr>
      <vt:lpstr>Efavirenz versus Lopinavir-Ritonavir, with ABC-3TC  LAKE: Results</vt:lpstr>
      <vt:lpstr>Efavirenz versus Lopinavir/r, with ABC-3TC  LAKE: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2101</cp:revision>
  <cp:lastPrinted>2008-02-05T14:34:24Z</cp:lastPrinted>
  <dcterms:created xsi:type="dcterms:W3CDTF">2010-11-28T05:36:22Z</dcterms:created>
  <dcterms:modified xsi:type="dcterms:W3CDTF">2020-02-23T04:00:50Z</dcterms:modified>
</cp:coreProperties>
</file>