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45" r:id="rId2"/>
    <p:sldId id="946" r:id="rId3"/>
    <p:sldId id="948" r:id="rId4"/>
    <p:sldId id="949" r:id="rId5"/>
    <p:sldId id="944" r:id="rId6"/>
    <p:sldId id="1128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5" autoAdjust="0"/>
    <p:restoredTop sz="94761" autoAdjust="0"/>
  </p:normalViewPr>
  <p:slideViewPr>
    <p:cSldViewPr snapToGrid="0" showGuides="1">
      <p:cViewPr varScale="1">
        <p:scale>
          <a:sx n="109" d="100"/>
          <a:sy n="109" d="100"/>
        </p:scale>
        <p:origin x="1296" y="10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4816102084364"/>
          <c:w val="0.84453618644891604"/>
          <c:h val="0.736273618658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Efavirenz 400 mg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&lt;200 copies/mL</c:v>
                </c:pt>
                <c:pt idx="1">
                  <c:v>&lt;50 copies/mL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94.1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74-E649-948C-BD5A45D655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600 mg + 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&lt;200 copies/mL</c:v>
                </c:pt>
                <c:pt idx="1">
                  <c:v>&lt;50 copies/mL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92.2</c:v>
                </c:pt>
                <c:pt idx="1">
                  <c:v>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74-E649-948C-BD5A45D655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18796936"/>
        <c:axId val="-2019360376"/>
      </c:barChart>
      <c:catAx>
        <c:axId val="-2018796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HIV RNA Threshold</a:t>
                </a:r>
              </a:p>
            </c:rich>
          </c:tx>
          <c:layout>
            <c:manualLayout>
              <c:xMode val="edge"/>
              <c:yMode val="edge"/>
              <c:x val="0.42539613103917601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193603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93603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9.0816078545737297E-3"/>
              <c:y val="0.280000773589648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187969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9252563915621701"/>
          <c:y val="1.8543358318437099E-2"/>
          <c:w val="0.78760134149897898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9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Efavirenz 400 mg versus 600 mg, with TDF-FTC</a:t>
            </a:r>
            <a:br>
              <a:rPr lang="en-US" sz="2400" b="0" dirty="0"/>
            </a:br>
            <a:r>
              <a:rPr lang="en-US" dirty="0"/>
              <a:t>ENCORE1 Trial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0C916C-1321-744A-AA78-9259902A35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295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06031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66562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400 mg versus Efavirenz 600 mg, with TDF-FTC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ENCORE1: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ENCORE1 Study Group. </a:t>
            </a:r>
            <a:r>
              <a:rPr lang="it-IT" dirty="0"/>
              <a:t>Lancet. 2014;383:1474-82.</a:t>
            </a:r>
            <a:r>
              <a:rPr lang="en-US" dirty="0"/>
              <a:t> 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39622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400 mg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TDF-FTC QD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321)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397204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000000"/>
                </a:solidFill>
                <a:latin typeface="Arial"/>
                <a:cs typeface="Arial"/>
              </a:rPr>
              <a:t>Efavirenz 600 mg + </a:t>
            </a:r>
            <a:br>
              <a:rPr lang="en-US" sz="1800" b="1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>
                <a:solidFill>
                  <a:srgbClr val="000000"/>
                </a:solidFill>
                <a:latin typeface="Arial"/>
                <a:cs typeface="Arial"/>
              </a:rPr>
              <a:t>TDF-FTC QD</a:t>
            </a:r>
          </a:p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Arial"/>
              </a:rPr>
              <a:t>(n = 309)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96641"/>
              </p:ext>
            </p:extLst>
          </p:nvPr>
        </p:nvGraphicFramePr>
        <p:xfrm>
          <a:off x="410633" y="1676400"/>
          <a:ext cx="4923367" cy="40259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ENCORE1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placebo-controlled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study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comparing the safety and efficacy of two doses of efavirenz, in combination with co-formulated tenofovir DF and emtricitabine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636)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≥16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count &gt;50 and &lt;500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Efavirenz 400 mg QD + TDF-FTC QD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600 mg QD + TDF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-FTC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5058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400 mg versus Efavirenz 600 mg, with TDF-FTC </a:t>
            </a:r>
            <a:r>
              <a:rPr lang="en-US" sz="2000" dirty="0">
                <a:solidFill>
                  <a:srgbClr val="E7F1CA"/>
                </a:solidFill>
              </a:rPr>
              <a:t/>
            </a:r>
            <a:br>
              <a:rPr lang="en-US" sz="20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ENCORE1: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(Modified Intention-to-Treat)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ENCORE1 Study Group. </a:t>
            </a:r>
            <a:r>
              <a:rPr lang="it-IT" dirty="0"/>
              <a:t>Lancet. 2014;383:1474-82.</a:t>
            </a:r>
            <a:r>
              <a:rPr lang="en-US" dirty="0"/>
              <a:t>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295102" y="507620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302/321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91088" y="507620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285/309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10532" y="507620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276/321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76956" y="507620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260/309</a:t>
            </a:r>
          </a:p>
        </p:txBody>
      </p:sp>
    </p:spTree>
    <p:extLst>
      <p:ext uri="{BB962C8B-B14F-4D97-AF65-F5344CB8AC3E}">
        <p14:creationId xmlns:p14="http://schemas.microsoft.com/office/powerpoint/2010/main" val="13777435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400 mg versus Efavirenz 600 mg, with TDF-FTC </a:t>
            </a:r>
            <a:r>
              <a:rPr lang="en-US" sz="2000" dirty="0">
                <a:solidFill>
                  <a:srgbClr val="E7F1CA"/>
                </a:solidFill>
              </a:rPr>
              <a:t/>
            </a:r>
            <a:br>
              <a:rPr lang="en-US" sz="20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ENCORE1: Results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ENCORE1 Study Group. </a:t>
            </a:r>
            <a:r>
              <a:rPr lang="it-IT" dirty="0"/>
              <a:t>Lancet. 2014;383:1474-82.</a:t>
            </a:r>
            <a:r>
              <a:rPr lang="en-US" dirty="0"/>
              <a:t> </a:t>
            </a: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/>
          </p:nvPr>
        </p:nvGraphicFramePr>
        <p:xfrm>
          <a:off x="381000" y="1447800"/>
          <a:ext cx="8113714" cy="487730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53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Overall Adverse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Events 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070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Variable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EFV 400 mg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 (%)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578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EFV 600 mg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/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 (%)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Number of adverse</a:t>
                      </a:r>
                      <a:r>
                        <a:rPr lang="en-US" sz="1600" b="1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events</a:t>
                      </a:r>
                      <a:endParaRPr lang="en-US" sz="1600" b="1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1173 (49.8%)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1182 (50.2%)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53">
                <a:tc grid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</a:t>
                      </a:r>
                      <a:r>
                        <a:rPr lang="en-US" sz="1600" b="1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adverse events</a:t>
                      </a:r>
                      <a:endParaRPr lang="en-US" sz="1600" b="1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Total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number of serious adverse events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31 (46.2%)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36 (53.7%)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2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Number with serious adverse events 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23 (7.17%)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22 (7.12%)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Number with serious adverse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events</a:t>
                      </a:r>
                      <a:b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related to study drug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(0.93%)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 (1.29%)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500">
                <a:tc grid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Adverse events probably</a:t>
                      </a:r>
                      <a:r>
                        <a:rPr lang="en-US" sz="1600" b="1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related to study drug</a:t>
                      </a:r>
                      <a:endParaRPr lang="en-US" sz="1600" b="1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4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Patients with adverse events related to</a:t>
                      </a:r>
                      <a:b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study drug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118 (36.8%)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146 (47.2%)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11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Patients stopping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drug due to drug</a:t>
                      </a:r>
                      <a:b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related adverse event 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 (1.9%)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 (5.8%)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076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400 mg versus Efavirenz 600 mg, with TDF-FTC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ENCORE1: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ENCORE1 Study Group. </a:t>
            </a:r>
            <a:r>
              <a:rPr lang="it-IT" dirty="0"/>
              <a:t>Lancet. 2014;383:1474-82.</a:t>
            </a:r>
            <a:r>
              <a:rPr lang="en-US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250440"/>
          <a:ext cx="9144000" cy="3210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Our findings suggest that a reduced dose of 400 mg efavirenz is non-inferior to the standard dose of 600 mg, when combined with tenofovir and emtricitabine during 48 weeks in ART-naive adults with HIV-1 infection. Adverse events related to the study drug were more frequent with 600 mg efavirenz than with 400 mg. Lower dose efavirenz should be recommended as part of routine care.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1675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94821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46458</TotalTime>
  <Words>433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Efavirenz 400 mg versus 600 mg, with TDF-FTC ENCORE1 Trial</vt:lpstr>
      <vt:lpstr>Efavirenz 400 mg versus Efavirenz 600 mg, with TDF-FTC  ENCORE1: Study Design</vt:lpstr>
      <vt:lpstr>Efavirenz 400 mg versus Efavirenz 600 mg, with TDF-FTC  ENCORE1: Results</vt:lpstr>
      <vt:lpstr>Efavirenz 400 mg versus Efavirenz 600 mg, with TDF-FTC  ENCORE1: Results</vt:lpstr>
      <vt:lpstr>Efavirenz 400 mg versus Efavirenz 600 mg, with TDF-FTC  ENCORE1: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2091</cp:revision>
  <cp:lastPrinted>2008-02-05T14:34:24Z</cp:lastPrinted>
  <dcterms:created xsi:type="dcterms:W3CDTF">2010-11-28T05:36:22Z</dcterms:created>
  <dcterms:modified xsi:type="dcterms:W3CDTF">2020-02-25T17:35:15Z</dcterms:modified>
</cp:coreProperties>
</file>