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936" r:id="rId2"/>
    <p:sldId id="978" r:id="rId3"/>
    <p:sldId id="938" r:id="rId4"/>
    <p:sldId id="981" r:id="rId5"/>
    <p:sldId id="942" r:id="rId6"/>
    <p:sldId id="983" r:id="rId7"/>
    <p:sldId id="935" r:id="rId8"/>
    <p:sldId id="1128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5" autoAdjust="0"/>
    <p:restoredTop sz="94761" autoAdjust="0"/>
  </p:normalViewPr>
  <p:slideViewPr>
    <p:cSldViewPr snapToGrid="0" showGuides="1">
      <p:cViewPr varScale="1">
        <p:scale>
          <a:sx n="109" d="100"/>
          <a:sy n="109" d="100"/>
        </p:scale>
        <p:origin x="1296" y="10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34469269833"/>
          <c:y val="5.2184377725407002E-2"/>
          <c:w val="0.86215084436996003"/>
          <c:h val="0.78890534301793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086-6E40-B0FA-3DF2F1D087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086-6E40-B0FA-3DF2F1D0879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086-6E40-B0FA-3DF2F1D0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EFV + ABC-3TC</c:v>
                </c:pt>
                <c:pt idx="1">
                  <c:v>ATV/r + ABC-3TC</c:v>
                </c:pt>
                <c:pt idx="2">
                  <c:v>EFV + TDF-FTC</c:v>
                </c:pt>
                <c:pt idx="3">
                  <c:v>ATV/r + TDF-FTC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87</c:v>
                </c:pt>
                <c:pt idx="1">
                  <c:v>78</c:v>
                </c:pt>
                <c:pt idx="2">
                  <c:v>90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86-6E40-B0FA-3DF2F1D087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19118968"/>
        <c:axId val="-2137370440"/>
      </c:barChart>
      <c:catAx>
        <c:axId val="-2019118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dirty="0">
                    <a:effectLst/>
                  </a:rPr>
                  <a:t>Regimen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9134426011183102"/>
              <c:y val="0.926987411670337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73704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737044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HIV RNA &lt;50 copies/mL</a:t>
                </a:r>
                <a:r>
                  <a:rPr lang="en-US" sz="1400" baseline="0" dirty="0"/>
                  <a:t>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6.38138289030357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191189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634469269833"/>
          <c:y val="3.7054853677858997E-2"/>
          <c:w val="0.86215084436996003"/>
          <c:h val="0.804034952913636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AEC-5F43-B5DA-823EA108122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AEC-5F43-B5DA-823EA108122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AEC-5F43-B5DA-823EA108122F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EFV + ABC-3TC</c:v>
                </c:pt>
                <c:pt idx="1">
                  <c:v>ATV/r + ABC-3TC</c:v>
                </c:pt>
                <c:pt idx="2">
                  <c:v>EFV + TDF-FTC</c:v>
                </c:pt>
                <c:pt idx="3">
                  <c:v>ATV/r + TDF-FTC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85.3</c:v>
                </c:pt>
                <c:pt idx="1">
                  <c:v>83.4</c:v>
                </c:pt>
                <c:pt idx="2">
                  <c:v>89.8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EC-5F43-B5DA-823EA10812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18707176"/>
        <c:axId val="2098249064"/>
      </c:barChart>
      <c:catAx>
        <c:axId val="-2018707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dirty="0">
                    <a:effectLst/>
                  </a:rPr>
                  <a:t>Regimen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9134426011183102"/>
              <c:y val="0.926987411670337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0982490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82490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>
                    <a:effectLst/>
                  </a:rPr>
                  <a:t>Free of Virologic Failure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2949481673886201E-3"/>
              <c:y val="0.1057529350797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187071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9285505978401"/>
          <c:y val="9.1658160785457396E-2"/>
          <c:w val="0.87077075435015105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40</c:v>
                </c:pt>
                <c:pt idx="1">
                  <c:v>20.5</c:v>
                </c:pt>
                <c:pt idx="2">
                  <c:v>12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0-D54A-9AED-84D4F05E51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 + ABC-3TC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29</c:v>
                </c:pt>
                <c:pt idx="1">
                  <c:v>13</c:v>
                </c:pt>
                <c:pt idx="2">
                  <c:v>8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30-D54A-9AED-84D4F05E51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EFV + TDF-FTC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22</c:v>
                </c:pt>
                <c:pt idx="1">
                  <c:v>10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30-D54A-9AED-84D4F05E51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ATV/r + TDF-FTC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4.8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30-D54A-9AED-84D4F05E5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98331672"/>
        <c:axId val="2079481960"/>
      </c:barChart>
      <c:catAx>
        <c:axId val="2098331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2079481960"/>
        <c:crossesAt val="0"/>
        <c:auto val="1"/>
        <c:lblAlgn val="ctr"/>
        <c:lblOffset val="1"/>
        <c:tickLblSkip val="1"/>
        <c:tickMarkSkip val="1"/>
        <c:noMultiLvlLbl val="0"/>
      </c:catAx>
      <c:valAx>
        <c:axId val="2079481960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Median Change from Baseline  (mg/</a:t>
                </a:r>
                <a:r>
                  <a:rPr lang="en-US" sz="1400" dirty="0" err="1"/>
                  <a:t>dL</a:t>
                </a:r>
                <a:r>
                  <a:rPr lang="en-US" sz="1400" dirty="0"/>
                  <a:t>)</a:t>
                </a:r>
              </a:p>
            </c:rich>
          </c:tx>
          <c:layout>
            <c:manualLayout>
              <c:xMode val="edge"/>
              <c:yMode val="edge"/>
              <c:x val="6.17283950617284E-3"/>
              <c:y val="9.871368052677620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2098331672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7.6003693982696602E-2"/>
          <c:y val="0"/>
          <c:w val="0.92399630601730298"/>
          <c:h val="7.5120642814385005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51137357830299"/>
          <c:y val="3.6102592439103E-2"/>
          <c:w val="0.85225223583163201"/>
          <c:h val="0.92779412441865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2-F347-BDC6-2D2BC9A940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 + ABC-3TC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62-F347-BDC6-2D2BC9A940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EFV + TDF-FTC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62-F347-BDC6-2D2BC9A940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ATV/r + TDF-FTC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</c:formatCode>
                <c:ptCount val="1"/>
                <c:pt idx="0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62-F347-BDC6-2D2BC9A940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100"/>
        <c:axId val="2131306168"/>
        <c:axId val="2079634104"/>
      </c:barChart>
      <c:catAx>
        <c:axId val="213130616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079634104"/>
        <c:crossesAt val="0"/>
        <c:auto val="1"/>
        <c:lblAlgn val="ctr"/>
        <c:lblOffset val="1"/>
        <c:tickLblSkip val="1"/>
        <c:tickMarkSkip val="1"/>
        <c:noMultiLvlLbl val="0"/>
      </c:catAx>
      <c:valAx>
        <c:axId val="2079634104"/>
        <c:scaling>
          <c:orientation val="minMax"/>
          <c:max val="6"/>
          <c:min val="-2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effectLst/>
                  </a:rPr>
                  <a:t>Median Change in Calculated Creatinine Clearance from Baseline  (mL/min)</a:t>
                </a:r>
                <a:endParaRPr lang="en-US" sz="14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400" dirty="0"/>
              </a:p>
            </c:rich>
          </c:tx>
          <c:layout>
            <c:manualLayout>
              <c:xMode val="edge"/>
              <c:yMode val="edge"/>
              <c:x val="1.38888888888889E-2"/>
              <c:y val="6.362596122853060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2131306168"/>
        <c:crosses val="autoZero"/>
        <c:crossBetween val="between"/>
        <c:majorUnit val="2"/>
        <c:minorUnit val="0.4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73960095265869497"/>
          <c:y val="5.5072984298015402E-2"/>
          <c:w val="0.21873238067463799"/>
          <c:h val="0.31383063959110402"/>
        </c:manualLayout>
      </c:layout>
      <c:overlay val="0"/>
      <c:spPr>
        <a:solidFill>
          <a:sysClr val="window" lastClr="FFFFFF"/>
        </a:solidFill>
        <a:ln w="12700" cmpd="sng">
          <a:solidFill>
            <a:srgbClr val="000000"/>
          </a:solidFill>
        </a:ln>
      </c:spPr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8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EFV versus ATV + RTV, both with ABC-3TC or TDF-FTC</a:t>
            </a:r>
            <a:br>
              <a:rPr lang="en-US" sz="2400" b="0" dirty="0"/>
            </a:br>
            <a:r>
              <a:rPr lang="en-US" dirty="0"/>
              <a:t>ACTG 5202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ADF37B-B1B6-CD42-8642-6F846FD840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9867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512092" y="3140476"/>
            <a:ext cx="441359" cy="68661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617223" y="2528297"/>
            <a:ext cx="231097" cy="128074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ATV/r, both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5202: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2099" y="1681219"/>
            <a:ext cx="2646341" cy="4067997"/>
            <a:chOff x="6082099" y="1723203"/>
            <a:chExt cx="2646341" cy="4067997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ltGray">
            <a:xfrm>
              <a:off x="6082099" y="1723203"/>
              <a:ext cx="2646341" cy="8961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Arial"/>
                  <a:cs typeface="Arial"/>
                </a:rPr>
                <a:t>EFV + ABC-3TC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(n = 465)</a:t>
              </a: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ltGray">
            <a:xfrm>
              <a:off x="6082099" y="2780498"/>
              <a:ext cx="2646341" cy="8961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30" tIns="45714" rIns="91430" bIns="45714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Arial"/>
                  <a:cs typeface="Arial"/>
                </a:rPr>
                <a:t>ATV + RTV + ABC-3TC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(n = 463)</a:t>
              </a:r>
            </a:p>
          </p:txBody>
        </p:sp>
        <p:sp>
          <p:nvSpPr>
            <p:cNvPr id="3" name="TextBox 2"/>
            <p:cNvSpPr txBox="1">
              <a:spLocks/>
            </p:cNvSpPr>
            <p:nvPr/>
          </p:nvSpPr>
          <p:spPr>
            <a:xfrm>
              <a:off x="6082099" y="3837793"/>
              <a:ext cx="2646341" cy="89611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>
                  <a:latin typeface="Arial"/>
                </a:rPr>
                <a:t>EFV + TDF-FTC</a:t>
              </a:r>
              <a:r>
                <a:rPr lang="en-US" sz="1800" b="1" dirty="0">
                  <a:solidFill>
                    <a:srgbClr val="000000"/>
                  </a:solidFill>
                  <a:latin typeface="Arial"/>
                  <a:cs typeface="Arial"/>
                </a:rPr>
                <a:t/>
              </a:r>
              <a:br>
                <a:rPr lang="en-US" sz="1800" b="1" dirty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>
                  <a:latin typeface="Arial"/>
                </a:rPr>
                <a:t>(n=464)</a:t>
              </a:r>
            </a:p>
          </p:txBody>
        </p:sp>
        <p:sp>
          <p:nvSpPr>
            <p:cNvPr id="4" name="TextBox 3"/>
            <p:cNvSpPr txBox="1">
              <a:spLocks/>
            </p:cNvSpPr>
            <p:nvPr/>
          </p:nvSpPr>
          <p:spPr>
            <a:xfrm>
              <a:off x="6082099" y="4895089"/>
              <a:ext cx="2646341" cy="89611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>
                  <a:latin typeface="Arial"/>
                </a:rPr>
                <a:t>ATV + RTV + TDF-FTC </a:t>
              </a:r>
              <a:endParaRPr lang="en-US" sz="1800" dirty="0">
                <a:latin typeface="Arial"/>
              </a:endParaRPr>
            </a:p>
            <a:p>
              <a:pPr algn="ctr"/>
              <a:r>
                <a:rPr lang="en-US" sz="1400" dirty="0">
                  <a:latin typeface="Arial"/>
                </a:rPr>
                <a:t>(n=465)</a:t>
              </a:r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 rot="20430663">
            <a:off x="5628671" y="3584327"/>
            <a:ext cx="208202" cy="134543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515280" y="3564854"/>
            <a:ext cx="434984" cy="70463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55364"/>
              </p:ext>
            </p:extLst>
          </p:nvPr>
        </p:nvGraphicFramePr>
        <p:xfrm>
          <a:off x="304800" y="1432990"/>
          <a:ext cx="5181600" cy="451061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5202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43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3b equivalence trial to evaluate open-label efavirenz against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atazanavir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ritonavir, each with either double-blinded abacavir-lamivudine or tenofovir DF-emtricitabine, for initial treatment of HIV.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1857)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ntiretroviral-naive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 major resistance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mutations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medications once daily)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ABC-3TC 600-300 mg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ABC-3TC 600-300 mg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TDF-FTC 300-200 mg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TDF-FTC 300-200 mg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3889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ATV/r, both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5202: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57216" y="1828800"/>
          <a:ext cx="8229568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52525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ATV/r, both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5202: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Free of Virologic Failure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57216" y="1828812"/>
          <a:ext cx="8229568" cy="4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108412"/>
            <a:ext cx="9144000" cy="29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300" dirty="0">
                <a:latin typeface="Arial"/>
              </a:rPr>
              <a:t>*Virologic failure = HIV RNA ≥1000 copies/mL between 16 and 24 weeks, or HIV RNA ≥200 copies/mL after 24 weeks. </a:t>
            </a:r>
          </a:p>
        </p:txBody>
      </p:sp>
    </p:spTree>
    <p:extLst>
      <p:ext uri="{BB962C8B-B14F-4D97-AF65-F5344CB8AC3E}">
        <p14:creationId xmlns:p14="http://schemas.microsoft.com/office/powerpoint/2010/main" val="144187004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ATV/r, both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5202: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48: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7543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ATV/r, both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5202: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48: Change in Creatinine Clearance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77638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EFV versus ATV/r with ABC-3TC or TDF-FTC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5202: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Daar</a:t>
            </a:r>
            <a:r>
              <a:rPr lang="en-US" dirty="0"/>
              <a:t> ES, et al. </a:t>
            </a:r>
            <a:r>
              <a:rPr lang="de-DE" dirty="0"/>
              <a:t>Ann Intern Med. 2011;154:445-56.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Atazanavir plus ritonavir and efavirenz have similar antiviral activity when used with abacavir-lamivudine or tenofovir DF-emtricitabine.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1772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69274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46464</TotalTime>
  <Words>428</Words>
  <Application>Microsoft Office PowerPoint</Application>
  <PresentationFormat>On-screen Show (4:3)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EFV versus ATV + RTV, both with ABC-3TC or TDF-FTC ACTG 5202</vt:lpstr>
      <vt:lpstr>EFV versus ATV/r, both with ABC-3TC or TDF-FTC ACTG 5202: Study Design</vt:lpstr>
      <vt:lpstr>EFV versus ATV/r, both with ABC-3TC or TDF-FTC ACTG 5202: Results</vt:lpstr>
      <vt:lpstr>EFV versus ATV/r, both with ABC-3TC or TDF-FTC ACTG 5202: Results</vt:lpstr>
      <vt:lpstr>EFV versus ATV/r, both with ABC-3TC or TDF-FTC ACTG 5202: Results</vt:lpstr>
      <vt:lpstr>EFV versus ATV/r, both with ABC-3TC or TDF-FTC ACTG 5202: Results</vt:lpstr>
      <vt:lpstr>EFV versus ATV/r with ABC-3TC or TDF-FTC ACTG 5202: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2092</cp:revision>
  <cp:lastPrinted>2008-02-05T14:34:24Z</cp:lastPrinted>
  <dcterms:created xsi:type="dcterms:W3CDTF">2010-11-28T05:36:22Z</dcterms:created>
  <dcterms:modified xsi:type="dcterms:W3CDTF">2020-02-25T17:30:01Z</dcterms:modified>
</cp:coreProperties>
</file>