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928" r:id="rId2"/>
    <p:sldId id="930" r:id="rId3"/>
    <p:sldId id="933" r:id="rId4"/>
    <p:sldId id="932" r:id="rId5"/>
    <p:sldId id="934" r:id="rId6"/>
    <p:sldId id="929" r:id="rId7"/>
    <p:sldId id="1126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7C89"/>
    <a:srgbClr val="50626E"/>
    <a:srgbClr val="DDE1EF"/>
    <a:srgbClr val="676767"/>
    <a:srgbClr val="9F6900"/>
    <a:srgbClr val="C58300"/>
    <a:srgbClr val="FBA700"/>
    <a:srgbClr val="196297"/>
    <a:srgbClr val="E3E3E3"/>
    <a:srgbClr val="326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6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003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08072297780959"/>
          <c:w val="0.84453618644891604"/>
          <c:h val="0.70169013071095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EFV + 2 NRTIs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&lt;200 copies/mL</c:v>
                </c:pt>
                <c:pt idx="1">
                  <c:v>&lt;50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93</c:v>
                </c:pt>
                <c:pt idx="1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FE-3340-828B-365AD378B3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LPV-RTV + 2 NRTIs</c:v>
                </c:pt>
              </c:strCache>
            </c:strRef>
          </c:tx>
          <c:spPr>
            <a:solidFill>
              <a:srgbClr val="967C4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&lt;200 copies/mL</c:v>
                </c:pt>
                <c:pt idx="1">
                  <c:v>&lt;50 copies/mL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86</c:v>
                </c:pt>
                <c:pt idx="1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FE-3340-828B-365AD378B3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EFV + LPV-RTV</c:v>
                </c:pt>
              </c:strCache>
            </c:strRef>
          </c:tx>
          <c:spPr>
            <a:solidFill>
              <a:srgbClr val="32649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&lt;200 copies/mL</c:v>
                </c:pt>
                <c:pt idx="1">
                  <c:v>&lt;50 copies/mL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92</c:v>
                </c:pt>
                <c:pt idx="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FE-3340-828B-365AD378B39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47344136"/>
        <c:axId val="-2047382696"/>
      </c:barChart>
      <c:catAx>
        <c:axId val="-2047344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HIV RNA Threshold</a:t>
                </a:r>
              </a:p>
            </c:rich>
          </c:tx>
          <c:layout>
            <c:manualLayout>
              <c:xMode val="edge"/>
              <c:yMode val="edge"/>
              <c:x val="0.41774569845435999"/>
              <c:y val="0.9115741043474759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473826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4738269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baseline="0" dirty="0">
                    <a:effectLst/>
                  </a:rPr>
                  <a:t>Patients (%)</a:t>
                </a:r>
                <a:endParaRPr lang="en-US" sz="1600" dirty="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 sz="1600" dirty="0"/>
              </a:p>
            </c:rich>
          </c:tx>
          <c:layout>
            <c:manualLayout>
              <c:xMode val="edge"/>
              <c:yMode val="edge"/>
              <c:x val="1.6975308641975301E-2"/>
              <c:y val="0.3316237513855890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47344136"/>
        <c:crosses val="autoZero"/>
        <c:crossBetween val="between"/>
        <c:majorUnit val="20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5761033343054301"/>
          <c:y val="1.9021951801479399E-2"/>
          <c:w val="0.710524448332847"/>
          <c:h val="7.7852302553090003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7938314862111"/>
          <c:w val="0.84453618644891604"/>
          <c:h val="0.76883208826619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EFV + 2 NRTIs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Virologic Failure</c:v>
                </c:pt>
                <c:pt idx="1">
                  <c:v>Regimen Failure 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24</c:v>
                </c:pt>
                <c:pt idx="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1-794D-B936-4AE122EDF9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LPV-RTV + 2 NRTIs</c:v>
                </c:pt>
              </c:strCache>
            </c:strRef>
          </c:tx>
          <c:spPr>
            <a:solidFill>
              <a:srgbClr val="967C4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Virologic Failure</c:v>
                </c:pt>
                <c:pt idx="1">
                  <c:v>Regimen Failure 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37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41-794D-B936-4AE122EDF99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EFV + LPV-RTV</c:v>
                </c:pt>
              </c:strCache>
            </c:strRef>
          </c:tx>
          <c:spPr>
            <a:solidFill>
              <a:srgbClr val="32649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Virologic Failure</c:v>
                </c:pt>
                <c:pt idx="1">
                  <c:v>Regimen Failure 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29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41-794D-B936-4AE122EDF9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47165096"/>
        <c:axId val="-2047127736"/>
      </c:barChart>
      <c:catAx>
        <c:axId val="-2047165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4712773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4712773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baseline="0" dirty="0">
                    <a:effectLst/>
                  </a:rPr>
                  <a:t>Patients (%)</a:t>
                </a:r>
                <a:endParaRPr lang="en-US" sz="1600" dirty="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 sz="1600" dirty="0"/>
              </a:p>
            </c:rich>
          </c:tx>
          <c:layout>
            <c:manualLayout>
              <c:xMode val="edge"/>
              <c:yMode val="edge"/>
              <c:x val="1.6975308641975301E-2"/>
              <c:y val="0.262658218539735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47165096"/>
        <c:crosses val="autoZero"/>
        <c:crossBetween val="between"/>
        <c:majorUnit val="20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29832555652766"/>
          <c:y val="1.9021832717769801E-2"/>
          <c:w val="0.73830222611062502"/>
          <c:h val="7.7852302553090003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Class-Sparing Regimens for Initial Treatment of HIV</a:t>
            </a:r>
            <a:br>
              <a:rPr lang="en-US" sz="2400" b="0" dirty="0"/>
            </a:br>
            <a:r>
              <a:rPr lang="en-US" dirty="0"/>
              <a:t>ACTG 5142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E7DC09E-DDB0-1441-AEDA-18666AF2C5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6719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4732781" y="2850440"/>
            <a:ext cx="434312" cy="1033951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EFV + NRTIs versus LPV/r + NRTIs versus LPV/r + EFV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ACTG 5142: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Riddler</a:t>
            </a:r>
            <a:r>
              <a:rPr lang="en-US" dirty="0"/>
              <a:t> SA, et al. </a:t>
            </a:r>
            <a:r>
              <a:rPr lang="is-IS" dirty="0"/>
              <a:t>N Engl J Med. 2008;358:2095-106. 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362750" y="1866180"/>
            <a:ext cx="3429000" cy="1142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PI-Sparing Group</a:t>
            </a: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Efavirenz + 2 NRTIs 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250)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381038" y="3190125"/>
            <a:ext cx="3429000" cy="1142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NNRTI-Sparing Group</a:t>
            </a: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Lopinavir-ritonavir + 2 NRTIs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253)</a:t>
            </a: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5381038" y="4514069"/>
            <a:ext cx="3429000" cy="1142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600" i="1" dirty="0">
                <a:latin typeface="Arial"/>
              </a:rPr>
              <a:t>NRTI-sparing Group</a:t>
            </a: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Lopinavir-ritonavir </a:t>
            </a:r>
            <a:r>
              <a:rPr lang="en-US" sz="1600" b="1" dirty="0">
                <a:latin typeface="Arial"/>
              </a:rPr>
              <a:t>+ Efavirenz  </a:t>
            </a:r>
          </a:p>
          <a:p>
            <a:pPr algn="ctr"/>
            <a:r>
              <a:rPr lang="en-US" sz="1400" dirty="0">
                <a:latin typeface="Arial"/>
              </a:rPr>
              <a:t>(n = 250)</a:t>
            </a:r>
          </a:p>
        </p:txBody>
      </p:sp>
      <p:sp>
        <p:nvSpPr>
          <p:cNvPr id="13" name="Line 11"/>
          <p:cNvSpPr>
            <a:spLocks noChangeAspect="1" noChangeShapeType="1"/>
          </p:cNvSpPr>
          <p:nvPr/>
        </p:nvSpPr>
        <p:spPr bwMode="auto">
          <a:xfrm rot="20430663">
            <a:off x="4738376" y="3684951"/>
            <a:ext cx="430471" cy="1024812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600749" y="3771180"/>
            <a:ext cx="761483" cy="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82857"/>
              </p:ext>
            </p:extLst>
          </p:nvPr>
        </p:nvGraphicFramePr>
        <p:xfrm>
          <a:off x="409750" y="1503236"/>
          <a:ext cx="4343400" cy="453778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81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ACTG 5142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3974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Randomized, phase 3 trial comparing the efficacy, safety, and tolerability of 3 different class-sparing ARV regimens in antiretroviral naïve adults and adolescents with HIV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753)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≥13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Antiretroviral naïve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 RNA ≥2,000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No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CD4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restrictions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EFV 600 mg QD + 2 NRTIs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LPV/r 400/100 mg BID + 2 NRTIs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LPV/r 533/133 mg BID + EFV 600 mg QD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83901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E7F1CA"/>
                </a:solidFill>
              </a:rPr>
              <a:t>EFV + NRTIs versus LPV/r + NRTIs versus LPV/r + EFV</a:t>
            </a:r>
            <a:br>
              <a:rPr lang="en-US" sz="2800" dirty="0">
                <a:solidFill>
                  <a:srgbClr val="E7F1CA"/>
                </a:solidFill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ACTG 5142: Results</a:t>
            </a:r>
            <a:endParaRPr lang="en-US" sz="3100" dirty="0"/>
          </a:p>
        </p:txBody>
      </p:sp>
      <p:sp>
        <p:nvSpPr>
          <p:cNvPr id="24" name="Content Placeholder 2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Week 96: Virologi</a:t>
            </a:r>
            <a:r>
              <a:rPr lang="en-US" dirty="0"/>
              <a:t>c Response </a:t>
            </a:r>
            <a:endParaRPr lang="en-US" sz="2000" dirty="0">
              <a:latin typeface="Arial" pitchFamily="31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Riddler</a:t>
            </a:r>
            <a:r>
              <a:rPr lang="en-US" dirty="0"/>
              <a:t> SA, et al. </a:t>
            </a:r>
            <a:r>
              <a:rPr lang="is-IS" dirty="0"/>
              <a:t>N Engl J Med. 2008;358:2095-106. </a:t>
            </a:r>
            <a:endParaRPr lang="en-US" dirty="0"/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26072"/>
              </p:ext>
            </p:extLst>
          </p:nvPr>
        </p:nvGraphicFramePr>
        <p:xfrm>
          <a:off x="457200" y="1828801"/>
          <a:ext cx="8229600" cy="4428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55264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E7F1CA"/>
                </a:solidFill>
              </a:rPr>
              <a:t>EFV + NRTIs versus LPV/r + NRTIs versus LPV/r + EFV</a:t>
            </a:r>
            <a:br>
              <a:rPr lang="en-US" sz="2800" dirty="0">
                <a:solidFill>
                  <a:srgbClr val="E7F1CA"/>
                </a:solidFill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ACTG 5142: Results</a:t>
            </a:r>
            <a:endParaRPr lang="en-US" sz="3100" dirty="0"/>
          </a:p>
        </p:txBody>
      </p:sp>
      <p:sp>
        <p:nvSpPr>
          <p:cNvPr id="24" name="Content Placeholder 2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Virologic or Regimen Failure </a:t>
            </a:r>
            <a:endParaRPr lang="en-US" sz="2000" dirty="0">
              <a:latin typeface="Arial" pitchFamily="31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Riddler</a:t>
            </a:r>
            <a:r>
              <a:rPr lang="en-US" dirty="0"/>
              <a:t> SA, et al. </a:t>
            </a:r>
            <a:r>
              <a:rPr lang="is-IS" dirty="0"/>
              <a:t>N Engl J Med. 2008;358:2095-106. </a:t>
            </a:r>
            <a:endParaRPr lang="en-US" dirty="0"/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48683"/>
              </p:ext>
            </p:extLst>
          </p:nvPr>
        </p:nvGraphicFramePr>
        <p:xfrm>
          <a:off x="381000" y="1752621"/>
          <a:ext cx="8229600" cy="3861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725128"/>
            <a:ext cx="9162288" cy="6924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4572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1" dirty="0">
                <a:latin typeface="Arial"/>
                <a:cs typeface="Arial"/>
              </a:rPr>
              <a:t>Virologic failure </a:t>
            </a:r>
            <a:r>
              <a:rPr lang="en-US" sz="1300" dirty="0">
                <a:latin typeface="Arial"/>
                <a:cs typeface="Arial"/>
              </a:rPr>
              <a:t>= lack of suppression of plasma HIV-1 RNA by 1 log10 or rebound before week 32 or a lack of suppression to &lt;200 copies/mL or rebound after week 32.</a:t>
            </a:r>
          </a:p>
          <a:p>
            <a:r>
              <a:rPr lang="en-US" sz="1300" b="1" dirty="0">
                <a:latin typeface="Arial"/>
                <a:cs typeface="Arial"/>
              </a:rPr>
              <a:t>Regimen failure </a:t>
            </a:r>
            <a:r>
              <a:rPr lang="en-US" sz="1300" dirty="0">
                <a:latin typeface="Arial"/>
                <a:cs typeface="Arial"/>
              </a:rPr>
              <a:t>= first of either virologic failure or toxicity-related discontinuation </a:t>
            </a:r>
          </a:p>
        </p:txBody>
      </p:sp>
    </p:spTree>
    <p:extLst>
      <p:ext uri="{BB962C8B-B14F-4D97-AF65-F5344CB8AC3E}">
        <p14:creationId xmlns:p14="http://schemas.microsoft.com/office/powerpoint/2010/main" val="175030460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EFV + NRTIs versus LPV/r + NRTIs versus LPV/r + EFV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ACTG 5142: Results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Riddler</a:t>
            </a:r>
            <a:r>
              <a:rPr lang="en-US" dirty="0"/>
              <a:t> SA, et al. </a:t>
            </a:r>
            <a:r>
              <a:rPr lang="is-IS" dirty="0"/>
              <a:t>N Engl J Med. 2008;358:2095-106. </a:t>
            </a:r>
            <a:endParaRPr lang="en-US" dirty="0"/>
          </a:p>
        </p:txBody>
      </p:sp>
      <p:graphicFrame>
        <p:nvGraphicFramePr>
          <p:cNvPr id="7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803220"/>
              </p:ext>
            </p:extLst>
          </p:nvPr>
        </p:nvGraphicFramePr>
        <p:xfrm>
          <a:off x="304800" y="1371600"/>
          <a:ext cx="8458200" cy="44805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114">
                <a:tc gridSpan="4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700" b="1" baseline="0" dirty="0">
                          <a:solidFill>
                            <a:schemeClr val="bg1"/>
                          </a:solidFill>
                        </a:rPr>
                        <a:t>Summary of Resistance Mutations at Time of Virologic Failure* 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6" charset="-128"/>
                        <a:cs typeface="Arial"/>
                      </a:endParaRPr>
                    </a:p>
                  </a:txBody>
                  <a:tcPr marR="182880" marT="0" marB="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182880" marR="182880" marT="137160" marB="13716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6" charset="-128"/>
                        <a:cs typeface="Arial"/>
                      </a:endParaRPr>
                    </a:p>
                  </a:txBody>
                  <a:tcPr marR="182880" marT="137160" marB="13716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6" charset="-128"/>
                        <a:cs typeface="Arial"/>
                      </a:endParaRPr>
                    </a:p>
                  </a:txBody>
                  <a:tcPr marR="182880" marT="137160" marB="13716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42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6" charset="-128"/>
                          <a:cs typeface="Arial"/>
                        </a:rPr>
                        <a:t>Variable</a:t>
                      </a:r>
                    </a:p>
                  </a:txBody>
                  <a:tcPr marR="182880" marT="0" marB="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EFV + 2 NRTIs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(%)</a:t>
                      </a:r>
                    </a:p>
                  </a:txBody>
                  <a:tcPr marL="182880" marR="182880" marT="0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LPV/r + 2NRTIs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(%)</a:t>
                      </a:r>
                    </a:p>
                  </a:txBody>
                  <a:tcPr marL="182880" marR="182880" marT="0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LPV/r + EFV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(%)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</a:t>
                      </a:r>
                    </a:p>
                  </a:txBody>
                  <a:tcPr marL="182880" marR="182880" marT="0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18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Virologic</a:t>
                      </a:r>
                      <a:r>
                        <a:rPr lang="en-US" sz="1600" baseline="0" dirty="0"/>
                        <a:t> failure events</a:t>
                      </a:r>
                      <a:endParaRPr lang="en-US" sz="1600" baseline="300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24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37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29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18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Any mutation</a:t>
                      </a:r>
                      <a:endParaRPr lang="en-US" sz="1600" baseline="300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48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21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70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18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NRTI-associated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mutation</a:t>
                      </a:r>
                      <a:r>
                        <a:rPr lang="en-US" sz="1600" baseline="0" dirty="0"/>
                        <a:t> </a:t>
                      </a:r>
                      <a:endParaRPr lang="en-US" sz="1600" baseline="300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  <a:sym typeface="Zapf Dingbats"/>
                        </a:rPr>
                        <a:t>30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19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11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18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     M184V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  <a:sym typeface="Zapf Dingbats"/>
                        </a:rPr>
                        <a:t>17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17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18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latin typeface="+mn-lt"/>
                        </a:rPr>
                        <a:t>     K65R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sym typeface="Zapf Dingbats"/>
                        </a:rPr>
                        <a:t>7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2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183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600" dirty="0">
                          <a:latin typeface="+mn-lt"/>
                        </a:rPr>
                        <a:t>NNRTI-associated</a:t>
                      </a:r>
                      <a:r>
                        <a:rPr lang="en-US" sz="1600" baseline="0" dirty="0">
                          <a:latin typeface="+mn-lt"/>
                        </a:rPr>
                        <a:t> mutation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65760"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43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3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66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18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K103N</a:t>
                      </a:r>
                    </a:p>
                  </a:txBody>
                  <a:tcPr marL="365760"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24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55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18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Any protease mutation</a:t>
                      </a:r>
                      <a:r>
                        <a:rPr lang="en-US" sz="1600" baseline="0" dirty="0">
                          <a:latin typeface="+mn-lt"/>
                        </a:rPr>
                        <a:t>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65760"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85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78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80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18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Major protease mutation 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4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3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Mutation associated with 2</a:t>
                      </a:r>
                      <a:r>
                        <a:rPr lang="en-US" sz="1600" baseline="0" dirty="0">
                          <a:latin typeface="+mn-lt"/>
                        </a:rPr>
                        <a:t> classes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26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7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933104"/>
            <a:ext cx="9162288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400" dirty="0">
                <a:latin typeface="Arial"/>
              </a:rPr>
              <a:t>*Percentages of patients with mutations were calculated for those who had an available genotype at the time of virologic failure.</a:t>
            </a:r>
          </a:p>
        </p:txBody>
      </p:sp>
    </p:spTree>
    <p:extLst>
      <p:ext uri="{BB962C8B-B14F-4D97-AF65-F5344CB8AC3E}">
        <p14:creationId xmlns:p14="http://schemas.microsoft.com/office/powerpoint/2010/main" val="26254869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EFV + NRTIs versus LPV/r + NRTIs versus LPV/r + EFV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ACTG 5142: 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Riddler</a:t>
            </a:r>
            <a:r>
              <a:rPr lang="en-US" dirty="0"/>
              <a:t> SA, et al. </a:t>
            </a:r>
            <a:r>
              <a:rPr lang="is-IS" dirty="0"/>
              <a:t>N Engl J Med. 2008;358:2095-106.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402840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Virologic failure was less likely in the efavirenz group than in the lopinavir-ritonavir group. The virologic efficacy of the NRTI-sparing regimen was similar to that of the efavirenz regimen but was more likely to be associated with drug resistance.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21091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96035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46464</TotalTime>
  <Words>501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Zapf Dingbats</vt:lpstr>
      <vt:lpstr>NCRC</vt:lpstr>
      <vt:lpstr>Class-Sparing Regimens for Initial Treatment of HIV ACTG 5142</vt:lpstr>
      <vt:lpstr>EFV + NRTIs versus LPV/r + NRTIs versus LPV/r + EFV ACTG 5142: Study Design</vt:lpstr>
      <vt:lpstr>EFV + NRTIs versus LPV/r + NRTIs versus LPV/r + EFV ACTG 5142: Results</vt:lpstr>
      <vt:lpstr>EFV + NRTIs versus LPV/r + NRTIs versus LPV/r + EFV ACTG 5142: Results</vt:lpstr>
      <vt:lpstr>EFV + NRTIs versus LPV/r + NRTIs versus LPV/r + EFV ACTG 5142: Results</vt:lpstr>
      <vt:lpstr>EFV + NRTIs versus LPV/r + NRTIs versus LPV/r + EFV ACTG 5142: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2095</cp:revision>
  <cp:lastPrinted>2008-02-05T14:34:24Z</cp:lastPrinted>
  <dcterms:created xsi:type="dcterms:W3CDTF">2010-11-28T05:36:22Z</dcterms:created>
  <dcterms:modified xsi:type="dcterms:W3CDTF">2020-02-25T03:58:27Z</dcterms:modified>
</cp:coreProperties>
</file>