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967" r:id="rId2"/>
    <p:sldId id="966" r:id="rId3"/>
    <p:sldId id="968" r:id="rId4"/>
    <p:sldId id="969" r:id="rId5"/>
    <p:sldId id="971" r:id="rId6"/>
    <p:sldId id="965" r:id="rId7"/>
    <p:sldId id="1121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7C89"/>
    <a:srgbClr val="50626E"/>
    <a:srgbClr val="DDE1EF"/>
    <a:srgbClr val="676767"/>
    <a:srgbClr val="9F6900"/>
    <a:srgbClr val="C58300"/>
    <a:srgbClr val="FBA700"/>
    <a:srgbClr val="196297"/>
    <a:srgbClr val="E3E3E3"/>
    <a:srgbClr val="326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6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003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FPV/r + ABC-3TC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&lt; 100,000 copies/mL </c:v>
                </c:pt>
                <c:pt idx="2">
                  <c:v>≥ 100,000 copies/mL 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63</c:v>
                </c:pt>
                <c:pt idx="1">
                  <c:v>53</c:v>
                </c:pt>
                <c:pt idx="2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62-CF46-AF55-55A52B4755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 + ABC-3TC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&lt; 100,000 copies/mL </c:v>
                </c:pt>
                <c:pt idx="2">
                  <c:v>≥ 100,000 copies/mL 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66</c:v>
                </c:pt>
                <c:pt idx="1">
                  <c:v>61</c:v>
                </c:pt>
                <c:pt idx="2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62-CF46-AF55-55A52B4755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84376088"/>
        <c:axId val="-2084209448"/>
      </c:barChart>
      <c:catAx>
        <c:axId val="-2084376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 RNA Level</a:t>
                </a:r>
              </a:p>
            </c:rich>
          </c:tx>
          <c:layout>
            <c:manualLayout>
              <c:xMode val="edge"/>
              <c:yMode val="edge"/>
              <c:x val="0.51800379119276796"/>
              <c:y val="0.912524048047285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842094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420944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 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1680276076602E-2"/>
              <c:y val="0.151345447378865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8437608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800" b="0"/>
            </a:pPr>
            <a:endParaRPr lang="en-US"/>
          </a:p>
        </c:txPr>
      </c:legendEntry>
      <c:layout>
        <c:manualLayout>
          <c:xMode val="edge"/>
          <c:yMode val="edge"/>
          <c:x val="0.368451565082142"/>
          <c:y val="1.8543358318437099E-2"/>
          <c:w val="0.60222744726353605"/>
          <c:h val="8.1576179701191798E-2"/>
        </c:manualLayout>
      </c:layout>
      <c:overlay val="0"/>
      <c:spPr>
        <a:noFill/>
      </c:spPr>
      <c:txPr>
        <a:bodyPr/>
        <a:lstStyle/>
        <a:p>
          <a:pPr algn="r">
            <a:defRPr sz="18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9.1658160785457396E-2"/>
          <c:w val="0.84453618644891604"/>
          <c:h val="0.7845192961990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FPV/r + ABC-3TC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Total Cholesterol/HDL Ratio</c:v>
                </c:pt>
              </c:strCache>
            </c:strRef>
          </c:cat>
          <c:val>
            <c:numRef>
              <c:f>Sheet1!$B$2</c:f>
              <c:numCache>
                <c:formatCode>0.00</c:formatCode>
                <c:ptCount val="1"/>
                <c:pt idx="0">
                  <c:v>-0.03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8-824A-BB6F-85C1198FD2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 + ABC-3TC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Total Cholesterol/HDL Ratio</c:v>
                </c:pt>
              </c:strCache>
            </c:strRef>
          </c:cat>
          <c:val>
            <c:numRef>
              <c:f>Sheet1!$C$2</c:f>
              <c:numCache>
                <c:formatCode>0.00</c:formatCode>
                <c:ptCount val="1"/>
                <c:pt idx="0">
                  <c:v>-0.22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88-824A-BB6F-85C1198FD2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81"/>
        <c:axId val="-2083982120"/>
        <c:axId val="-2084378872"/>
      </c:barChart>
      <c:catAx>
        <c:axId val="-2083982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-2084378872"/>
        <c:crossesAt val="0"/>
        <c:auto val="1"/>
        <c:lblAlgn val="ctr"/>
        <c:lblOffset val="1"/>
        <c:tickLblSkip val="1"/>
        <c:tickMarkSkip val="1"/>
        <c:noMultiLvlLbl val="0"/>
      </c:catAx>
      <c:valAx>
        <c:axId val="-2084378872"/>
        <c:scaling>
          <c:orientation val="minMax"/>
          <c:max val="0.2"/>
          <c:min val="-0.5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Mean Change from Baseline</a:t>
                </a:r>
              </a:p>
            </c:rich>
          </c:tx>
          <c:layout>
            <c:manualLayout>
              <c:xMode val="edge"/>
              <c:yMode val="edge"/>
              <c:x val="1.54320987654321E-2"/>
              <c:y val="8.9941768960083698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-2083982120"/>
        <c:crosses val="autoZero"/>
        <c:crossBetween val="between"/>
        <c:majorUnit val="0.1"/>
        <c:minorUnit val="0.1"/>
      </c:valAx>
      <c:spPr>
        <a:solidFill>
          <a:srgbClr val="E6EBF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8927529892096802"/>
          <c:y val="0"/>
          <c:w val="0.60107891027510396"/>
          <c:h val="7.3121172353455804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9.1658160785457396E-2"/>
          <c:w val="0.84453618644891604"/>
          <c:h val="0.7845192961990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FPV/r + ABC-3TC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hs-CRP</c:v>
                </c:pt>
                <c:pt idx="1">
                  <c:v>plasminogen</c:v>
                </c:pt>
                <c:pt idx="2">
                  <c:v>sVCAM-1</c:v>
                </c:pt>
                <c:pt idx="3">
                  <c:v>d-dimer</c:v>
                </c:pt>
                <c:pt idx="4">
                  <c:v>IL-6</c:v>
                </c:pt>
                <c:pt idx="5">
                  <c:v>fibrinogen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 formatCode="0.00">
                  <c:v>-0.1</c:v>
                </c:pt>
                <c:pt idx="1">
                  <c:v>-27</c:v>
                </c:pt>
                <c:pt idx="2">
                  <c:v>-48</c:v>
                </c:pt>
                <c:pt idx="3">
                  <c:v>-37</c:v>
                </c:pt>
                <c:pt idx="4">
                  <c:v>-23</c:v>
                </c:pt>
                <c:pt idx="5" formatCode="General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48-5F43-B6C5-A88A56A8FB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 + ABC-3TC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hs-CRP</c:v>
                </c:pt>
                <c:pt idx="1">
                  <c:v>plasminogen</c:v>
                </c:pt>
                <c:pt idx="2">
                  <c:v>sVCAM-1</c:v>
                </c:pt>
                <c:pt idx="3">
                  <c:v>d-dimer</c:v>
                </c:pt>
                <c:pt idx="4">
                  <c:v>IL-6</c:v>
                </c:pt>
                <c:pt idx="5">
                  <c:v>fibrinogen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59</c:v>
                </c:pt>
                <c:pt idx="1">
                  <c:v>-39</c:v>
                </c:pt>
                <c:pt idx="2">
                  <c:v>-42</c:v>
                </c:pt>
                <c:pt idx="3">
                  <c:v>-39</c:v>
                </c:pt>
                <c:pt idx="4">
                  <c:v>-11</c:v>
                </c:pt>
                <c:pt idx="5">
                  <c:v>-12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48-5F43-B6C5-A88A56A8FB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89790376"/>
        <c:axId val="-2083578200"/>
      </c:barChart>
      <c:catAx>
        <c:axId val="-2089790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-2083578200"/>
        <c:crossesAt val="0"/>
        <c:auto val="1"/>
        <c:lblAlgn val="ctr"/>
        <c:lblOffset val="1"/>
        <c:tickLblSkip val="1"/>
        <c:tickMarkSkip val="1"/>
        <c:noMultiLvlLbl val="0"/>
      </c:catAx>
      <c:valAx>
        <c:axId val="-2083578200"/>
        <c:scaling>
          <c:orientation val="minMax"/>
          <c:max val="100"/>
          <c:min val="-10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Change</a:t>
                </a:r>
                <a:r>
                  <a:rPr lang="en-US" sz="1400" baseline="0" dirty="0"/>
                  <a:t> from Baseline (%)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1.38888888888889E-2"/>
              <c:y val="0.239064557719759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-2089790376"/>
        <c:crosses val="autoZero"/>
        <c:crossBetween val="between"/>
        <c:majorUnit val="50"/>
        <c:minorUnit val="0.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0779381743948701"/>
          <c:y val="0"/>
          <c:w val="0.57330113249732695"/>
          <c:h val="7.3121172353455804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err="1"/>
              <a:t>Fosamprenavir</a:t>
            </a:r>
            <a:r>
              <a:rPr lang="en-US" sz="2400" b="0" dirty="0"/>
              <a:t> + ritonavir versus Efavirenz, with ABC-3TC</a:t>
            </a:r>
            <a:br>
              <a:rPr lang="en-US" sz="2400" b="0" dirty="0"/>
            </a:br>
            <a:r>
              <a:rPr lang="en-US" dirty="0"/>
              <a:t>SUPPORT Trial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66A1B0-6BCF-B24E-BEA6-80666FC210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7596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135635" y="3080287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135635" y="367339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FPV/r versus EFV, both with ABC-3TC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SUPPORT: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Kumar P, et al. </a:t>
            </a:r>
            <a:r>
              <a:rPr lang="ro-RO" dirty="0"/>
              <a:t>BMC Infect Dis. 2013;13:269.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708390" y="2335557"/>
            <a:ext cx="3086993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400"/>
              </a:lnSpc>
              <a:spcBef>
                <a:spcPts val="0"/>
              </a:spcBef>
            </a:pPr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Fosamprenavir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+ Ritonavir + Abacavir-Lamivudine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51)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708390" y="3987578"/>
            <a:ext cx="3086993" cy="12283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4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Efavirenz </a:t>
            </a:r>
          </a:p>
          <a:p>
            <a:pPr algn="ctr">
              <a:lnSpc>
                <a:spcPts val="24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+ Abacavir-Lamivudine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=50)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877209"/>
              </p:ext>
            </p:extLst>
          </p:nvPr>
        </p:nvGraphicFramePr>
        <p:xfrm>
          <a:off x="304801" y="1447800"/>
          <a:ext cx="4724400" cy="4688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SUPPORT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open-label pilot study comparing ritonavir-boosted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fosamprenavir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versus efavirenz, both in combination with abacavir-lamivudine, in minority adults with HIV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 (n = 101)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 ≥18 years 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 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50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i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HLA-B*5701</a:t>
                      </a:r>
                      <a:r>
                        <a:rPr lang="en-US" sz="1600" i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negative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Minority race or ethnicity 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(all medications once daily)</a:t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Fosamprenavir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1400 mg + Ritonavir 100 mg +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Abacavir-lamivudine 600-300 mg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Efavirenz 600 mg + ABC-3TC 600-300 mg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71220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FPV/r versus EFV, both with ABC-3TC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SUPPORT: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96: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Virologic Response (Intention-to-treat, Missing=Failure)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Kumar P, et al. </a:t>
            </a:r>
            <a:r>
              <a:rPr lang="ro-RO" dirty="0"/>
              <a:t>BMC Infect Dis. 2013;13:269.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956800" y="5715000"/>
            <a:ext cx="440435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70472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FPV/r versus EFV, both with ABC-3TC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SUPPORT: Results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Week </a:t>
            </a:r>
            <a:r>
              <a:rPr lang="en-US" dirty="0"/>
              <a:t>96</a:t>
            </a:r>
            <a:r>
              <a:rPr lang="en-US" sz="2000" dirty="0"/>
              <a:t>: Analysis of Lipids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Kumar P, et al. </a:t>
            </a:r>
            <a:r>
              <a:rPr lang="ro-RO" dirty="0"/>
              <a:t>BMC Infect Dis. 2013;13:269.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44500" y="19050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1921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FPV/r versus EFV, both with ABC-3TC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SUPPORT: Results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Week </a:t>
            </a:r>
            <a:r>
              <a:rPr lang="en-US" dirty="0"/>
              <a:t>96</a:t>
            </a:r>
            <a:r>
              <a:rPr lang="en-US" sz="2000" dirty="0"/>
              <a:t>: Analysis of Cardiovascular Biomarkers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Kumar P, et al. </a:t>
            </a:r>
            <a:r>
              <a:rPr lang="ro-RO" dirty="0"/>
              <a:t>BMC Infect Dis. 2013;13:269.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44500" y="19050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372084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FPV/r versus EFV, both with ABC-3TC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SUPPORT: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Kumar P, et al. </a:t>
            </a:r>
            <a:r>
              <a:rPr lang="ro-RO" dirty="0"/>
              <a:t>BMC Infect Dis. 2013;13:269.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1676400"/>
          <a:ext cx="9144000" cy="40233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2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“In this study of underrepresented patients, treatment with abacavir/lamivudine combined with either </a:t>
                      </a:r>
                      <a:r>
                        <a:rPr lang="en-US" sz="2200" b="0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fosamprenavir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/ritonavir or efavirenz over 96 weeks, produced stable or declining biomarker levels except for </a:t>
                      </a:r>
                      <a:r>
                        <a:rPr lang="en-US" sz="2200" b="0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hs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-CRP, including significant and favorable decreases in thrombotic activity (reflected by d-dimer) and endothelial activation (reflected by sVCAM-1). Our study adds to the emerging data that some cardiovascular biomarkers are decreased with initiation of ART and control of HIV </a:t>
                      </a:r>
                      <a:r>
                        <a:rPr lang="en-US" sz="2200" b="0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viremia</a:t>
                      </a: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69101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09930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46680</TotalTime>
  <Words>368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Fosamprenavir + ritonavir versus Efavirenz, with ABC-3TC SUPPORT Trial</vt:lpstr>
      <vt:lpstr>FPV/r versus EFV, both with ABC-3TC SUPPORT: Study Design</vt:lpstr>
      <vt:lpstr>FPV/r versus EFV, both with ABC-3TC SUPPORT: Results</vt:lpstr>
      <vt:lpstr>FPV/r versus EFV, both with ABC-3TC SUPPORT: Results</vt:lpstr>
      <vt:lpstr>FPV/r versus EFV, both with ABC-3TC SUPPORT: Results</vt:lpstr>
      <vt:lpstr>FPV/r versus EFV, both with ABC-3TC SUPPORT: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2103</cp:revision>
  <cp:lastPrinted>2008-02-05T14:34:24Z</cp:lastPrinted>
  <dcterms:created xsi:type="dcterms:W3CDTF">2010-11-28T05:36:22Z</dcterms:created>
  <dcterms:modified xsi:type="dcterms:W3CDTF">2020-02-23T04:03:03Z</dcterms:modified>
</cp:coreProperties>
</file>