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00" r:id="rId2"/>
    <p:sldId id="923" r:id="rId3"/>
    <p:sldId id="924" r:id="rId4"/>
    <p:sldId id="962" r:id="rId5"/>
    <p:sldId id="920" r:id="rId6"/>
    <p:sldId id="112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1102580927384"/>
          <c:w val="0.84453618644891604"/>
          <c:h val="0.81829111704759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Triple NRTI Group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E5-AB41-A490-D12BF78A45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Combined EFV Groups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E5-AB41-A490-D12BF78A45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36"/>
        <c:axId val="-2089210696"/>
        <c:axId val="-2089214040"/>
      </c:barChart>
      <c:catAx>
        <c:axId val="-20892106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0892140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9214040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Virologi</a:t>
                </a:r>
                <a:r>
                  <a:rPr lang="en-US" sz="1800" baseline="0" dirty="0"/>
                  <a:t>c Failure* </a:t>
                </a:r>
                <a:r>
                  <a:rPr lang="en-US" sz="1800" dirty="0"/>
                  <a:t>(%)</a:t>
                </a:r>
              </a:p>
            </c:rich>
          </c:tx>
          <c:layout>
            <c:manualLayout>
              <c:xMode val="edge"/>
              <c:yMode val="edge"/>
              <c:x val="9.0873837126796194E-3"/>
              <c:y val="0.19228127726127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9210696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7989926173671"/>
          <c:y val="1.91283898947987E-2"/>
          <c:w val="0.58343642218041503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8072297780959"/>
          <c:w val="0.84453618644891604"/>
          <c:h val="0.73617289713388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Triple NRTI Group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74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1-3E4D-A188-566E95F98F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Combined EFV Groups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&lt;200 copies/mL</c:v>
                </c:pt>
                <c:pt idx="1">
                  <c:v>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89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1-3E4D-A188-566E95F98F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9601784"/>
        <c:axId val="-2089613096"/>
      </c:barChart>
      <c:catAx>
        <c:axId val="-2089601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HIV RNA Threshold</a:t>
                </a:r>
              </a:p>
            </c:rich>
          </c:tx>
          <c:layout>
            <c:manualLayout>
              <c:xMode val="edge"/>
              <c:yMode val="edge"/>
              <c:x val="0.41774569845435999"/>
              <c:y val="0.928815487558938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89613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96130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2592592592592605E-3"/>
              <c:y val="0.337370879122743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9601784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87239963060173"/>
          <c:y val="1.9021951801479399E-2"/>
          <c:w val="0.58089481870321802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Triple NRTIs versus Efavirenz + 2-3 NRTIs</a:t>
            </a:r>
            <a:br>
              <a:rPr lang="en-US" sz="2400" b="0" dirty="0"/>
            </a:br>
            <a:r>
              <a:rPr lang="en-US" dirty="0"/>
              <a:t>ACTG 5095 Trial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2A2A6-06EC-E345-B983-DA839C316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470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88035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88035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Triple NRTIs versus Efavirenz + 2-3 NRTIs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5095: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Gulick</a:t>
            </a:r>
            <a:r>
              <a:rPr lang="en-US" dirty="0"/>
              <a:t> RM, et al. </a:t>
            </a:r>
            <a:r>
              <a:rPr lang="is-IS" dirty="0"/>
              <a:t>N Engl J Med. 2004;350:1850-61.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0790" y="2335557"/>
            <a:ext cx="2902210" cy="13654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Triple NRTI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ABC-3TC-ZDV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382)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0790" y="3987578"/>
            <a:ext cx="2902210" cy="1365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400" i="1" dirty="0">
                <a:solidFill>
                  <a:srgbClr val="000000"/>
                </a:solidFill>
                <a:latin typeface="Arial"/>
                <a:cs typeface="Arial"/>
              </a:rPr>
              <a:t>Combined Efavirenz Group</a:t>
            </a:r>
          </a:p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+ ZDV-3TC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b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+ ABC-3TC-ZDV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=765)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507734"/>
              </p:ext>
            </p:extLst>
          </p:nvPr>
        </p:nvGraphicFramePr>
        <p:xfrm>
          <a:off x="304800" y="1712389"/>
          <a:ext cx="4876799" cy="40026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5095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4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double-blind, placebo-controlled, phase 3 trial comparing 3 protease inhibitor-sparing antiretroviral therapy regimens in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ntiretroviral-naïve patients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1147)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4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00 copies/mL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Triple NRTI: ABC-3TC-ZDV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Combined Efavirenz: ZDV-3TC + Efavirenz*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Combined Efavirenz: ABC-3TC-ZDV+ Efavirenz*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321772" y="3843301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321772" y="3349161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*Efavirenz arms combined for analysis</a:t>
            </a:r>
          </a:p>
        </p:txBody>
      </p:sp>
    </p:spTree>
    <p:extLst>
      <p:ext uri="{BB962C8B-B14F-4D97-AF65-F5344CB8AC3E}">
        <p14:creationId xmlns:p14="http://schemas.microsoft.com/office/powerpoint/2010/main" val="30237537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Triple NRTIs versus Efavirenz + 2-3 NRTIs</a:t>
            </a:r>
            <a:r>
              <a:rPr lang="en-US" sz="2000" dirty="0">
                <a:solidFill>
                  <a:srgbClr val="E7F1CA"/>
                </a:solidFill>
              </a:rPr>
              <a:t/>
            </a:r>
            <a:br>
              <a:rPr lang="en-US" sz="2000" dirty="0">
                <a:solidFill>
                  <a:srgbClr val="E7F1CA"/>
                </a:solidFill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5095: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Failure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Gulick</a:t>
            </a:r>
            <a:r>
              <a:rPr lang="en-US" dirty="0"/>
              <a:t> RM, et al. </a:t>
            </a:r>
            <a:r>
              <a:rPr lang="is-IS" dirty="0"/>
              <a:t>N Engl J Med. 2004;350:1850-61.</a:t>
            </a:r>
            <a:endParaRPr lang="en-US" dirty="0"/>
          </a:p>
          <a:p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8" y="1828818"/>
          <a:ext cx="8223489" cy="4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27120" y="5302592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82/382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5302592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85/765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" y="6016823"/>
            <a:ext cx="915617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/>
                <a:cs typeface="Arial"/>
              </a:rPr>
              <a:t>*Virologic failure = two successive HIV-1 RNA values ≥200 copies/mL ≥16 weeks after randomization </a:t>
            </a:r>
          </a:p>
        </p:txBody>
      </p:sp>
    </p:spTree>
    <p:extLst>
      <p:ext uri="{BB962C8B-B14F-4D97-AF65-F5344CB8AC3E}">
        <p14:creationId xmlns:p14="http://schemas.microsoft.com/office/powerpoint/2010/main" val="31224735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Triple NRTIs versus Efavirenz + 2-3 NRTIs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5095: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48</a:t>
            </a:r>
            <a:r>
              <a:rPr lang="en-US" sz="2000" dirty="0"/>
              <a:t>: Virologi</a:t>
            </a:r>
            <a:r>
              <a:rPr lang="en-US" dirty="0"/>
              <a:t>c Response 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Gulick</a:t>
            </a:r>
            <a:r>
              <a:rPr lang="en-US" dirty="0"/>
              <a:t> RM, et al. </a:t>
            </a:r>
            <a:r>
              <a:rPr lang="is-IS" dirty="0"/>
              <a:t>N Engl J Med. 2004;350:1850-61.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/>
          </p:nvPr>
        </p:nvGraphicFramePr>
        <p:xfrm>
          <a:off x="381000" y="1752600"/>
          <a:ext cx="82296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47071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Triple NRTIs versus Efavirenz + 2-3 NRTIs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5095: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Gulick</a:t>
            </a:r>
            <a:r>
              <a:rPr lang="en-US" dirty="0"/>
              <a:t> RM, et al. </a:t>
            </a:r>
            <a:r>
              <a:rPr lang="is-IS" dirty="0"/>
              <a:t>N Engl J Med. 2004;350:1850-61.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 this trial of the initial treatment of HIV-1 infection, the triple-nucleoside combination of abacavir, zidovudine, and lamivudine was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virologically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inferior to a regimen containing efavirenz and two or three nucleosides.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687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7244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46463</TotalTime>
  <Words>307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Triple NRTIs versus Efavirenz + 2-3 NRTIs ACTG 5095 Trial  </vt:lpstr>
      <vt:lpstr>Triple NRTIs versus Efavirenz + 2-3 NRTIs ACTG 5095: Study Design</vt:lpstr>
      <vt:lpstr>Triple NRTIs versus Efavirenz + 2-3 NRTIs ACTG 5095: Results</vt:lpstr>
      <vt:lpstr>Triple NRTIs versus Efavirenz + 2-3 NRTIs ACTG 5095: Results</vt:lpstr>
      <vt:lpstr>Triple NRTIs versus Efavirenz + 2-3 NRTIs ACTG 5095: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2094</cp:revision>
  <cp:lastPrinted>2008-02-05T14:34:24Z</cp:lastPrinted>
  <dcterms:created xsi:type="dcterms:W3CDTF">2010-11-28T05:36:22Z</dcterms:created>
  <dcterms:modified xsi:type="dcterms:W3CDTF">2020-02-25T04:00:42Z</dcterms:modified>
</cp:coreProperties>
</file>